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2"/>
  </p:normalViewPr>
  <p:slideViewPr>
    <p:cSldViewPr snapToGrid="0">
      <p:cViewPr varScale="1">
        <p:scale>
          <a:sx n="134" d="100"/>
          <a:sy n="134" d="100"/>
        </p:scale>
        <p:origin x="2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EEB57B-87A3-22C3-BB3C-A70A06141D28}"/>
              </a:ext>
            </a:extLst>
          </p:cNvPr>
          <p:cNvSpPr>
            <a:spLocks noGrp="1"/>
          </p:cNvSpPr>
          <p:nvPr>
            <p:ph type="ctrTitle"/>
          </p:nvPr>
        </p:nvSpPr>
        <p:spPr>
          <a:xfrm>
            <a:off x="1524000" y="1122363"/>
            <a:ext cx="9144000" cy="2387600"/>
          </a:xfrm>
        </p:spPr>
        <p:txBody>
          <a:bodyPr anchor="b"/>
          <a:lstStyle>
            <a:lvl1pPr algn="ctr">
              <a:defRPr sz="6000"/>
            </a:lvl1pPr>
          </a:lstStyle>
          <a:p>
            <a:r>
              <a:rPr lang="fr-CA"/>
              <a:t>Modifier le style du titre</a:t>
            </a:r>
            <a:endParaRPr lang="fr-FR"/>
          </a:p>
        </p:txBody>
      </p:sp>
      <p:sp>
        <p:nvSpPr>
          <p:cNvPr id="3" name="Sous-titre 2">
            <a:extLst>
              <a:ext uri="{FF2B5EF4-FFF2-40B4-BE49-F238E27FC236}">
                <a16:creationId xmlns:a16="http://schemas.microsoft.com/office/drawing/2014/main" id="{8A1814BB-81ED-15B4-9CE9-C068319B06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CA"/>
              <a:t>Modifier le style des sous-titres du masque</a:t>
            </a:r>
            <a:endParaRPr lang="fr-FR"/>
          </a:p>
        </p:txBody>
      </p:sp>
      <p:sp>
        <p:nvSpPr>
          <p:cNvPr id="4" name="Espace réservé de la date 3">
            <a:extLst>
              <a:ext uri="{FF2B5EF4-FFF2-40B4-BE49-F238E27FC236}">
                <a16:creationId xmlns:a16="http://schemas.microsoft.com/office/drawing/2014/main" id="{56848176-4C5E-A0B1-DDE6-0D49C5575483}"/>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5B8B4488-4526-FA47-F8DF-BC617C2D158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28C08B9-20E1-A02F-3530-8638665828B5}"/>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3298284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D59DD0-9CD9-FAD1-27D8-7558B0B0BA1E}"/>
              </a:ext>
            </a:extLst>
          </p:cNvPr>
          <p:cNvSpPr>
            <a:spLocks noGrp="1"/>
          </p:cNvSpPr>
          <p:nvPr>
            <p:ph type="title"/>
          </p:nvPr>
        </p:nvSpPr>
        <p:spPr/>
        <p:txBody>
          <a:bodyPr/>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1BBCDCAC-8647-5858-58C6-4D831DF6118A}"/>
              </a:ext>
            </a:extLst>
          </p:cNvPr>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AC521A96-6D11-7D18-E60E-C76646C0D7F7}"/>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BAF33DD4-71F3-7829-EE3C-ACE23C7E259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97E0E86-0B8F-5AD8-904C-6844D30723B8}"/>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92900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636899C-408F-A057-F4CC-0BB5C186450A}"/>
              </a:ext>
            </a:extLst>
          </p:cNvPr>
          <p:cNvSpPr>
            <a:spLocks noGrp="1"/>
          </p:cNvSpPr>
          <p:nvPr>
            <p:ph type="title" orient="vert"/>
          </p:nvPr>
        </p:nvSpPr>
        <p:spPr>
          <a:xfrm>
            <a:off x="8724900" y="365125"/>
            <a:ext cx="2628900" cy="5811838"/>
          </a:xfrm>
        </p:spPr>
        <p:txBody>
          <a:bodyPr vert="eaVert"/>
          <a:lstStyle/>
          <a:p>
            <a:r>
              <a:rPr lang="fr-CA"/>
              <a:t>Modifier le style du titre</a:t>
            </a:r>
            <a:endParaRPr lang="fr-FR"/>
          </a:p>
        </p:txBody>
      </p:sp>
      <p:sp>
        <p:nvSpPr>
          <p:cNvPr id="3" name="Espace réservé du texte vertical 2">
            <a:extLst>
              <a:ext uri="{FF2B5EF4-FFF2-40B4-BE49-F238E27FC236}">
                <a16:creationId xmlns:a16="http://schemas.microsoft.com/office/drawing/2014/main" id="{BA42E1D8-5603-57B9-F4C2-A6638FA3C52E}"/>
              </a:ext>
            </a:extLst>
          </p:cNvPr>
          <p:cNvSpPr>
            <a:spLocks noGrp="1"/>
          </p:cNvSpPr>
          <p:nvPr>
            <p:ph type="body" orient="vert" idx="1"/>
          </p:nvPr>
        </p:nvSpPr>
        <p:spPr>
          <a:xfrm>
            <a:off x="838200" y="365125"/>
            <a:ext cx="7734300" cy="5811838"/>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0AFFB6B0-B5E6-C52F-BE03-C5027DCCB011}"/>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E74C34EC-73EB-A5FF-D223-7FA885319C3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28E73145-2F12-8BCD-BFE7-8929B3D79621}"/>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358928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10069B-0640-65FB-ED61-4D4FA4EFCA0A}"/>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5010E089-5151-B505-C1CC-8A9826A42F35}"/>
              </a:ext>
            </a:extLst>
          </p:cNvPr>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3B188668-B626-51CB-9D7E-FA21E2E7F501}"/>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6ED66BAA-83D3-9879-633A-6A4368BC1D8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A9754E5-78E4-5035-6626-6874F4F26E4D}"/>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21441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20DBA9-C2C8-AE97-B055-20CBD4F00256}"/>
              </a:ext>
            </a:extLst>
          </p:cNvPr>
          <p:cNvSpPr>
            <a:spLocks noGrp="1"/>
          </p:cNvSpPr>
          <p:nvPr>
            <p:ph type="title"/>
          </p:nvPr>
        </p:nvSpPr>
        <p:spPr>
          <a:xfrm>
            <a:off x="831850" y="1709738"/>
            <a:ext cx="10515600" cy="2852737"/>
          </a:xfrm>
        </p:spPr>
        <p:txBody>
          <a:bodyPr anchor="b"/>
          <a:lstStyle>
            <a:lvl1pPr>
              <a:defRPr sz="6000"/>
            </a:lvl1pPr>
          </a:lstStyle>
          <a:p>
            <a:r>
              <a:rPr lang="fr-CA"/>
              <a:t>Modifier le style du titre</a:t>
            </a:r>
            <a:endParaRPr lang="fr-FR"/>
          </a:p>
        </p:txBody>
      </p:sp>
      <p:sp>
        <p:nvSpPr>
          <p:cNvPr id="3" name="Espace réservé du texte 2">
            <a:extLst>
              <a:ext uri="{FF2B5EF4-FFF2-40B4-BE49-F238E27FC236}">
                <a16:creationId xmlns:a16="http://schemas.microsoft.com/office/drawing/2014/main" id="{D918799B-5382-1CD1-DD15-25AFA7DE962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CA"/>
              <a:t>Cliquez pour modifier les styles du texte du masque</a:t>
            </a:r>
          </a:p>
        </p:txBody>
      </p:sp>
      <p:sp>
        <p:nvSpPr>
          <p:cNvPr id="4" name="Espace réservé de la date 3">
            <a:extLst>
              <a:ext uri="{FF2B5EF4-FFF2-40B4-BE49-F238E27FC236}">
                <a16:creationId xmlns:a16="http://schemas.microsoft.com/office/drawing/2014/main" id="{09CDF689-6416-495E-66A3-438635B08817}"/>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EA3C9844-EE2E-6762-5E1A-CBEE6CC8B1D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8C96428-B50F-8300-8DEC-6239D6A1A5FA}"/>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260187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AD08E5-0D75-35DA-E26E-EC031625B690}"/>
              </a:ext>
            </a:extLst>
          </p:cNvPr>
          <p:cNvSpPr>
            <a:spLocks noGrp="1"/>
          </p:cNvSpPr>
          <p:nvPr>
            <p:ph type="title"/>
          </p:nvPr>
        </p:nvSpPr>
        <p:spPr/>
        <p:txBody>
          <a:bodyPr/>
          <a:lstStyle/>
          <a:p>
            <a:r>
              <a:rPr lang="fr-CA"/>
              <a:t>Modifier le style du titre</a:t>
            </a:r>
            <a:endParaRPr lang="fr-FR"/>
          </a:p>
        </p:txBody>
      </p:sp>
      <p:sp>
        <p:nvSpPr>
          <p:cNvPr id="3" name="Espace réservé du contenu 2">
            <a:extLst>
              <a:ext uri="{FF2B5EF4-FFF2-40B4-BE49-F238E27FC236}">
                <a16:creationId xmlns:a16="http://schemas.microsoft.com/office/drawing/2014/main" id="{75040D22-5FBC-A021-FCB5-0D75E7EC4B1D}"/>
              </a:ext>
            </a:extLst>
          </p:cNvPr>
          <p:cNvSpPr>
            <a:spLocks noGrp="1"/>
          </p:cNvSpPr>
          <p:nvPr>
            <p:ph sz="half" idx="1"/>
          </p:nvPr>
        </p:nvSpPr>
        <p:spPr>
          <a:xfrm>
            <a:off x="838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contenu 3">
            <a:extLst>
              <a:ext uri="{FF2B5EF4-FFF2-40B4-BE49-F238E27FC236}">
                <a16:creationId xmlns:a16="http://schemas.microsoft.com/office/drawing/2014/main" id="{60393206-869E-E2A6-67F6-A2DC3CAFA136}"/>
              </a:ext>
            </a:extLst>
          </p:cNvPr>
          <p:cNvSpPr>
            <a:spLocks noGrp="1"/>
          </p:cNvSpPr>
          <p:nvPr>
            <p:ph sz="half" idx="2"/>
          </p:nvPr>
        </p:nvSpPr>
        <p:spPr>
          <a:xfrm>
            <a:off x="6172200" y="1825625"/>
            <a:ext cx="5181600" cy="435133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e la date 4">
            <a:extLst>
              <a:ext uri="{FF2B5EF4-FFF2-40B4-BE49-F238E27FC236}">
                <a16:creationId xmlns:a16="http://schemas.microsoft.com/office/drawing/2014/main" id="{E16FBE22-2D0C-D71D-CF4A-658EEEB658AB}"/>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6" name="Espace réservé du pied de page 5">
            <a:extLst>
              <a:ext uri="{FF2B5EF4-FFF2-40B4-BE49-F238E27FC236}">
                <a16:creationId xmlns:a16="http://schemas.microsoft.com/office/drawing/2014/main" id="{CD0193FE-1FAB-59FE-727D-F5479E89C1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6AA0F42-AAF8-35F0-3E60-35BF3064B881}"/>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217776234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B15056-F7E0-79A2-DFAB-222AF74809B5}"/>
              </a:ext>
            </a:extLst>
          </p:cNvPr>
          <p:cNvSpPr>
            <a:spLocks noGrp="1"/>
          </p:cNvSpPr>
          <p:nvPr>
            <p:ph type="title"/>
          </p:nvPr>
        </p:nvSpPr>
        <p:spPr>
          <a:xfrm>
            <a:off x="839788" y="365125"/>
            <a:ext cx="10515600" cy="1325563"/>
          </a:xfrm>
        </p:spPr>
        <p:txBody>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A76E421E-A36A-B146-38E7-17673F42E9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4" name="Espace réservé du contenu 3">
            <a:extLst>
              <a:ext uri="{FF2B5EF4-FFF2-40B4-BE49-F238E27FC236}">
                <a16:creationId xmlns:a16="http://schemas.microsoft.com/office/drawing/2014/main" id="{F801F736-F5AD-0846-BF7A-38028CE6C4D6}"/>
              </a:ext>
            </a:extLst>
          </p:cNvPr>
          <p:cNvSpPr>
            <a:spLocks noGrp="1"/>
          </p:cNvSpPr>
          <p:nvPr>
            <p:ph sz="half" idx="2"/>
          </p:nvPr>
        </p:nvSpPr>
        <p:spPr>
          <a:xfrm>
            <a:off x="839788" y="2505075"/>
            <a:ext cx="5157787"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5" name="Espace réservé du texte 4">
            <a:extLst>
              <a:ext uri="{FF2B5EF4-FFF2-40B4-BE49-F238E27FC236}">
                <a16:creationId xmlns:a16="http://schemas.microsoft.com/office/drawing/2014/main" id="{386FC739-A941-9D0B-6573-FFCB30D9A4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CA"/>
              <a:t>Cliquez pour modifier les styles du texte du masque</a:t>
            </a:r>
          </a:p>
        </p:txBody>
      </p:sp>
      <p:sp>
        <p:nvSpPr>
          <p:cNvPr id="6" name="Espace réservé du contenu 5">
            <a:extLst>
              <a:ext uri="{FF2B5EF4-FFF2-40B4-BE49-F238E27FC236}">
                <a16:creationId xmlns:a16="http://schemas.microsoft.com/office/drawing/2014/main" id="{0BA8DC10-ADDC-1D04-AC97-804252DBF5A7}"/>
              </a:ext>
            </a:extLst>
          </p:cNvPr>
          <p:cNvSpPr>
            <a:spLocks noGrp="1"/>
          </p:cNvSpPr>
          <p:nvPr>
            <p:ph sz="quarter" idx="4"/>
          </p:nvPr>
        </p:nvSpPr>
        <p:spPr>
          <a:xfrm>
            <a:off x="6172200" y="2505075"/>
            <a:ext cx="5183188" cy="3684588"/>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7" name="Espace réservé de la date 6">
            <a:extLst>
              <a:ext uri="{FF2B5EF4-FFF2-40B4-BE49-F238E27FC236}">
                <a16:creationId xmlns:a16="http://schemas.microsoft.com/office/drawing/2014/main" id="{F6371147-8E12-F3E4-51DE-4F0959D35FED}"/>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8" name="Espace réservé du pied de page 7">
            <a:extLst>
              <a:ext uri="{FF2B5EF4-FFF2-40B4-BE49-F238E27FC236}">
                <a16:creationId xmlns:a16="http://schemas.microsoft.com/office/drawing/2014/main" id="{04B5F049-12DF-BA75-450C-E332873CF518}"/>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9155323-0F6F-2112-507C-DC4B6F9AE7C3}"/>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126639193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4FF23B-A7C2-8851-3D6D-92250CAA5C3A}"/>
              </a:ext>
            </a:extLst>
          </p:cNvPr>
          <p:cNvSpPr>
            <a:spLocks noGrp="1"/>
          </p:cNvSpPr>
          <p:nvPr>
            <p:ph type="title"/>
          </p:nvPr>
        </p:nvSpPr>
        <p:spPr/>
        <p:txBody>
          <a:bodyPr/>
          <a:lstStyle/>
          <a:p>
            <a:r>
              <a:rPr lang="fr-CA"/>
              <a:t>Modifier le style du titre</a:t>
            </a:r>
            <a:endParaRPr lang="fr-FR"/>
          </a:p>
        </p:txBody>
      </p:sp>
      <p:sp>
        <p:nvSpPr>
          <p:cNvPr id="3" name="Espace réservé de la date 2">
            <a:extLst>
              <a:ext uri="{FF2B5EF4-FFF2-40B4-BE49-F238E27FC236}">
                <a16:creationId xmlns:a16="http://schemas.microsoft.com/office/drawing/2014/main" id="{2C9B3BA9-466F-CF5D-DDD0-8EFEFAC67F66}"/>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4" name="Espace réservé du pied de page 3">
            <a:extLst>
              <a:ext uri="{FF2B5EF4-FFF2-40B4-BE49-F238E27FC236}">
                <a16:creationId xmlns:a16="http://schemas.microsoft.com/office/drawing/2014/main" id="{20DD91FD-B086-3A51-7025-0F4A78099E97}"/>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27AAF62A-A12C-F6A0-400F-3CECB7858D72}"/>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223862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E705CA02-0CB8-43E0-2775-0E0DD8F4617F}"/>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3" name="Espace réservé du pied de page 2">
            <a:extLst>
              <a:ext uri="{FF2B5EF4-FFF2-40B4-BE49-F238E27FC236}">
                <a16:creationId xmlns:a16="http://schemas.microsoft.com/office/drawing/2014/main" id="{DDB23736-6FFD-D65D-CDE7-ED18ECEA8701}"/>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1C7AF5C-A023-C555-39CC-F0AFF55FA77E}"/>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351884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A9DFC4-272D-67D2-C570-6A67031B4F2B}"/>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FR"/>
          </a:p>
        </p:txBody>
      </p:sp>
      <p:sp>
        <p:nvSpPr>
          <p:cNvPr id="3" name="Espace réservé du contenu 2">
            <a:extLst>
              <a:ext uri="{FF2B5EF4-FFF2-40B4-BE49-F238E27FC236}">
                <a16:creationId xmlns:a16="http://schemas.microsoft.com/office/drawing/2014/main" id="{C079D4EC-65CD-5A2C-3E65-104FEE287D5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u texte 3">
            <a:extLst>
              <a:ext uri="{FF2B5EF4-FFF2-40B4-BE49-F238E27FC236}">
                <a16:creationId xmlns:a16="http://schemas.microsoft.com/office/drawing/2014/main" id="{A671EB21-9B28-57E1-C42C-F22979B328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278B7FE6-3044-7437-037E-242A49CCD4E6}"/>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6" name="Espace réservé du pied de page 5">
            <a:extLst>
              <a:ext uri="{FF2B5EF4-FFF2-40B4-BE49-F238E27FC236}">
                <a16:creationId xmlns:a16="http://schemas.microsoft.com/office/drawing/2014/main" id="{DF5200F6-347F-B2B0-18AB-C623AA02749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7A44820-2120-CFAF-5B8F-D3BF3DAF76ED}"/>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316438257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01028C-6AAA-A7A2-0545-B4FD17E25D06}"/>
              </a:ext>
            </a:extLst>
          </p:cNvPr>
          <p:cNvSpPr>
            <a:spLocks noGrp="1"/>
          </p:cNvSpPr>
          <p:nvPr>
            <p:ph type="title"/>
          </p:nvPr>
        </p:nvSpPr>
        <p:spPr>
          <a:xfrm>
            <a:off x="839788" y="457200"/>
            <a:ext cx="3932237" cy="1600200"/>
          </a:xfrm>
        </p:spPr>
        <p:txBody>
          <a:bodyPr anchor="b"/>
          <a:lstStyle>
            <a:lvl1pPr>
              <a:defRPr sz="3200"/>
            </a:lvl1pPr>
          </a:lstStyle>
          <a:p>
            <a:r>
              <a:rPr lang="fr-CA"/>
              <a:t>Modifier le style du titre</a:t>
            </a:r>
            <a:endParaRPr lang="fr-FR"/>
          </a:p>
        </p:txBody>
      </p:sp>
      <p:sp>
        <p:nvSpPr>
          <p:cNvPr id="3" name="Espace réservé pour une image  2">
            <a:extLst>
              <a:ext uri="{FF2B5EF4-FFF2-40B4-BE49-F238E27FC236}">
                <a16:creationId xmlns:a16="http://schemas.microsoft.com/office/drawing/2014/main" id="{0F668371-808B-1FCE-AFAC-16B4F11B76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984D8AD0-85E4-8735-8FD8-6891477595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CA"/>
              <a:t>Cliquez pour modifier les styles du texte du masque</a:t>
            </a:r>
          </a:p>
        </p:txBody>
      </p:sp>
      <p:sp>
        <p:nvSpPr>
          <p:cNvPr id="5" name="Espace réservé de la date 4">
            <a:extLst>
              <a:ext uri="{FF2B5EF4-FFF2-40B4-BE49-F238E27FC236}">
                <a16:creationId xmlns:a16="http://schemas.microsoft.com/office/drawing/2014/main" id="{4785B34C-3430-B20A-17F9-01C03EDD3752}"/>
              </a:ext>
            </a:extLst>
          </p:cNvPr>
          <p:cNvSpPr>
            <a:spLocks noGrp="1"/>
          </p:cNvSpPr>
          <p:nvPr>
            <p:ph type="dt" sz="half" idx="10"/>
          </p:nvPr>
        </p:nvSpPr>
        <p:spPr/>
        <p:txBody>
          <a:bodyPr/>
          <a:lstStyle/>
          <a:p>
            <a:fld id="{F12A4D14-02A4-5B44-8D79-EB0717A56DE7}" type="datetimeFigureOut">
              <a:rPr lang="fr-FR" smtClean="0"/>
              <a:t>22/10/2024</a:t>
            </a:fld>
            <a:endParaRPr lang="fr-FR"/>
          </a:p>
        </p:txBody>
      </p:sp>
      <p:sp>
        <p:nvSpPr>
          <p:cNvPr id="6" name="Espace réservé du pied de page 5">
            <a:extLst>
              <a:ext uri="{FF2B5EF4-FFF2-40B4-BE49-F238E27FC236}">
                <a16:creationId xmlns:a16="http://schemas.microsoft.com/office/drawing/2014/main" id="{91365DBB-10E5-1812-1AAB-EBAC3679816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71FC06A-00F5-9ECF-34BA-5822F6E4E63D}"/>
              </a:ext>
            </a:extLst>
          </p:cNvPr>
          <p:cNvSpPr>
            <a:spLocks noGrp="1"/>
          </p:cNvSpPr>
          <p:nvPr>
            <p:ph type="sldNum" sz="quarter" idx="12"/>
          </p:nvPr>
        </p:nvSpPr>
        <p:spPr/>
        <p:txBody>
          <a:bodyPr/>
          <a:lstStyle/>
          <a:p>
            <a:fld id="{80A896F5-10F0-D543-892C-DAB6B2AF8D63}" type="slidenum">
              <a:rPr lang="fr-FR" smtClean="0"/>
              <a:t>‹N°›</a:t>
            </a:fld>
            <a:endParaRPr lang="fr-FR"/>
          </a:p>
        </p:txBody>
      </p:sp>
    </p:spTree>
    <p:extLst>
      <p:ext uri="{BB962C8B-B14F-4D97-AF65-F5344CB8AC3E}">
        <p14:creationId xmlns:p14="http://schemas.microsoft.com/office/powerpoint/2010/main" val="4176687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7557495-3482-7223-0F12-22339FBAFE4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CA"/>
              <a:t>Modifier le style du titre</a:t>
            </a:r>
            <a:endParaRPr lang="fr-FR"/>
          </a:p>
        </p:txBody>
      </p:sp>
      <p:sp>
        <p:nvSpPr>
          <p:cNvPr id="3" name="Espace réservé du texte 2">
            <a:extLst>
              <a:ext uri="{FF2B5EF4-FFF2-40B4-BE49-F238E27FC236}">
                <a16:creationId xmlns:a16="http://schemas.microsoft.com/office/drawing/2014/main" id="{E590B66E-C228-22F8-96DD-AAC55FECDFF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fr-FR"/>
          </a:p>
        </p:txBody>
      </p:sp>
      <p:sp>
        <p:nvSpPr>
          <p:cNvPr id="4" name="Espace réservé de la date 3">
            <a:extLst>
              <a:ext uri="{FF2B5EF4-FFF2-40B4-BE49-F238E27FC236}">
                <a16:creationId xmlns:a16="http://schemas.microsoft.com/office/drawing/2014/main" id="{6F2F2CCE-84B4-2542-7193-936EFE6902E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12A4D14-02A4-5B44-8D79-EB0717A56DE7}" type="datetimeFigureOut">
              <a:rPr lang="fr-FR" smtClean="0"/>
              <a:t>22/10/2024</a:t>
            </a:fld>
            <a:endParaRPr lang="fr-FR"/>
          </a:p>
        </p:txBody>
      </p:sp>
      <p:sp>
        <p:nvSpPr>
          <p:cNvPr id="5" name="Espace réservé du pied de page 4">
            <a:extLst>
              <a:ext uri="{FF2B5EF4-FFF2-40B4-BE49-F238E27FC236}">
                <a16:creationId xmlns:a16="http://schemas.microsoft.com/office/drawing/2014/main" id="{75A31D04-D36D-F1A8-3F0B-3E43D26D7C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FA7DB193-7A26-96DB-1C94-250AE23240B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0A896F5-10F0-D543-892C-DAB6B2AF8D63}" type="slidenum">
              <a:rPr lang="fr-FR" smtClean="0"/>
              <a:t>‹N°›</a:t>
            </a:fld>
            <a:endParaRPr lang="fr-FR"/>
          </a:p>
        </p:txBody>
      </p:sp>
    </p:spTree>
    <p:extLst>
      <p:ext uri="{BB962C8B-B14F-4D97-AF65-F5344CB8AC3E}">
        <p14:creationId xmlns:p14="http://schemas.microsoft.com/office/powerpoint/2010/main" val="622713411"/>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9D32F93-50AC-4C46-A5DB-291C60DDB7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Image 4">
            <a:extLst>
              <a:ext uri="{FF2B5EF4-FFF2-40B4-BE49-F238E27FC236}">
                <a16:creationId xmlns:a16="http://schemas.microsoft.com/office/drawing/2014/main" id="{4A5A4360-333D-CF84-F99C-B2AAB096773D}"/>
              </a:ext>
            </a:extLst>
          </p:cNvPr>
          <p:cNvPicPr>
            <a:picLocks noChangeAspect="1"/>
          </p:cNvPicPr>
          <p:nvPr/>
        </p:nvPicPr>
        <p:blipFill>
          <a:blip r:embed="rId2"/>
          <a:stretch>
            <a:fillRect/>
          </a:stretch>
        </p:blipFill>
        <p:spPr>
          <a:xfrm>
            <a:off x="1289303" y="1119116"/>
            <a:ext cx="9187771" cy="2213635"/>
          </a:xfrm>
          <a:prstGeom prst="rect">
            <a:avLst/>
          </a:prstGeom>
        </p:spPr>
      </p:pic>
      <p:sp>
        <p:nvSpPr>
          <p:cNvPr id="19" name="Right Triangle 18">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A2A9D8F-07CB-D87B-CFB6-EC3EF4EBCB84}"/>
              </a:ext>
            </a:extLst>
          </p:cNvPr>
          <p:cNvSpPr>
            <a:spLocks noGrp="1"/>
          </p:cNvSpPr>
          <p:nvPr>
            <p:ph type="ctrTitle"/>
          </p:nvPr>
        </p:nvSpPr>
        <p:spPr>
          <a:xfrm>
            <a:off x="1289304" y="3429000"/>
            <a:ext cx="8921672" cy="1713305"/>
          </a:xfrm>
        </p:spPr>
        <p:txBody>
          <a:bodyPr anchor="b">
            <a:normAutofit fontScale="90000"/>
          </a:bodyPr>
          <a:lstStyle/>
          <a:p>
            <a:br>
              <a:rPr lang="fr-CA" sz="1600" dirty="0">
                <a:effectLst/>
                <a:latin typeface="Arial" panose="020B0604020202020204" pitchFamily="34" charset="0"/>
              </a:rPr>
            </a:br>
            <a:br>
              <a:rPr lang="fr-CA" sz="1600" dirty="0">
                <a:effectLst/>
                <a:latin typeface="Arial" panose="020B0604020202020204" pitchFamily="34" charset="0"/>
              </a:rPr>
            </a:br>
            <a:r>
              <a:rPr lang="fr-CA" sz="1600" dirty="0">
                <a:effectLst/>
                <a:latin typeface="Arial" panose="020B0604020202020204" pitchFamily="34" charset="0"/>
              </a:rPr>
              <a:t> </a:t>
            </a:r>
            <a:r>
              <a:rPr lang="fr-CA" sz="4000" b="1" dirty="0">
                <a:effectLst/>
                <a:latin typeface="Arial" panose="020B0604020202020204" pitchFamily="34" charset="0"/>
              </a:rPr>
              <a:t>Changements apportés à la </a:t>
            </a:r>
            <a:br>
              <a:rPr lang="fr-CA" sz="4000" dirty="0">
                <a:effectLst/>
                <a:latin typeface="Arial" panose="020B0604020202020204" pitchFamily="34" charset="0"/>
              </a:rPr>
            </a:br>
            <a:r>
              <a:rPr lang="fr-CA" sz="4000" b="1" dirty="0">
                <a:effectLst/>
                <a:latin typeface="Arial" panose="020B0604020202020204" pitchFamily="34" charset="0"/>
              </a:rPr>
              <a:t>convention collective S3 2023-2028 </a:t>
            </a:r>
            <a:br>
              <a:rPr lang="fr-CA" sz="1600" dirty="0">
                <a:effectLst/>
                <a:latin typeface="Arial" panose="020B0604020202020204" pitchFamily="34" charset="0"/>
              </a:rPr>
            </a:br>
            <a:endParaRPr lang="fr-FR" sz="5600" dirty="0"/>
          </a:p>
        </p:txBody>
      </p:sp>
      <p:sp>
        <p:nvSpPr>
          <p:cNvPr id="3" name="Sous-titre 2">
            <a:extLst>
              <a:ext uri="{FF2B5EF4-FFF2-40B4-BE49-F238E27FC236}">
                <a16:creationId xmlns:a16="http://schemas.microsoft.com/office/drawing/2014/main" id="{3931A6C7-CE8E-9312-349B-D4FBF69D4735}"/>
              </a:ext>
            </a:extLst>
          </p:cNvPr>
          <p:cNvSpPr>
            <a:spLocks noGrp="1"/>
          </p:cNvSpPr>
          <p:nvPr>
            <p:ph type="subTitle" idx="1"/>
          </p:nvPr>
        </p:nvSpPr>
        <p:spPr>
          <a:xfrm>
            <a:off x="1289303" y="5142305"/>
            <a:ext cx="7321298" cy="753165"/>
          </a:xfrm>
        </p:spPr>
        <p:txBody>
          <a:bodyPr anchor="t">
            <a:normAutofit/>
          </a:bodyPr>
          <a:lstStyle/>
          <a:p>
            <a:pPr algn="l"/>
            <a:endParaRPr lang="fr-FR" dirty="0"/>
          </a:p>
        </p:txBody>
      </p:sp>
    </p:spTree>
    <p:extLst>
      <p:ext uri="{BB962C8B-B14F-4D97-AF65-F5344CB8AC3E}">
        <p14:creationId xmlns:p14="http://schemas.microsoft.com/office/powerpoint/2010/main" val="3792806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8C5EFCA-7D41-04F5-D8B7-2FF3F7B53A2F}"/>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16593D4-D8BF-965A-A796-120ACA5BC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C2A9E678-CDF3-BB9E-D39B-E53179F005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3E3BEE2-FDF3-965A-3F3E-D114A2C80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3D0FF93-BC77-BCF8-8C91-7FCE0DBB8ABF}"/>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 </a:t>
            </a:r>
            <a:r>
              <a:rPr lang="fr-CA" sz="2400" b="1" dirty="0">
                <a:latin typeface="Arial" panose="020B0604020202020204" pitchFamily="34" charset="0"/>
                <a:cs typeface="Arial" panose="020B0604020202020204" pitchFamily="34" charset="0"/>
              </a:rPr>
              <a:t>4</a:t>
            </a:r>
            <a:r>
              <a:rPr lang="fr-CA" sz="2400" b="1" dirty="0">
                <a:effectLst/>
                <a:latin typeface="Arial" panose="020B0604020202020204" pitchFamily="34" charset="0"/>
              </a:rPr>
              <a:t>. Vacances (5-6.10 B)) </a:t>
            </a:r>
            <a:br>
              <a:rPr lang="fr-CA" sz="1050" dirty="0">
                <a:effectLst/>
                <a:latin typeface="Arial" panose="020B0604020202020204" pitchFamily="34" charset="0"/>
              </a:rPr>
            </a:br>
            <a:r>
              <a:rPr lang="fr-CA" sz="24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BD9BB490-84A1-F2DB-EA3F-A59EFD913367}"/>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3F316CE1-B96E-B7B9-B01B-2BB2936FF858}"/>
              </a:ext>
            </a:extLst>
          </p:cNvPr>
          <p:cNvSpPr>
            <a:spLocks noGrp="1"/>
          </p:cNvSpPr>
          <p:nvPr>
            <p:ph idx="1"/>
          </p:nvPr>
        </p:nvSpPr>
        <p:spPr>
          <a:xfrm>
            <a:off x="1857714" y="3014135"/>
            <a:ext cx="7745969" cy="3174290"/>
          </a:xfrm>
        </p:spPr>
        <p:txBody>
          <a:bodyPr anchor="t">
            <a:normAutofit fontScale="25000" lnSpcReduction="20000"/>
          </a:bodyPr>
          <a:lstStyle/>
          <a:p>
            <a:r>
              <a:rPr lang="fr-CA" sz="5600" dirty="0">
                <a:effectLst/>
                <a:latin typeface="Arial" panose="020B0604020202020204" pitchFamily="34" charset="0"/>
              </a:rPr>
              <a:t>L’acquisition du droit à la cinquième (5e) semaine de vacances est devancée de manière importante à compter du 1er juillet 2024. </a:t>
            </a:r>
          </a:p>
          <a:p>
            <a:pPr marL="0" indent="0">
              <a:buNone/>
            </a:pPr>
            <a:endParaRPr lang="fr-CA" sz="5600" dirty="0">
              <a:effectLst/>
              <a:latin typeface="Arial" panose="020B0604020202020204" pitchFamily="34" charset="0"/>
            </a:endParaRP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20 jours </a:t>
            </a:r>
            <a:r>
              <a:rPr lang="fr-CA" sz="5600" dirty="0">
                <a:effectLst/>
                <a:latin typeface="Arial" panose="020B0604020202020204" pitchFamily="34" charset="0"/>
              </a:rPr>
              <a:t>ouvrables de vacances si elle a moins de 15 ans d'ancienneté au 30 juin de l'année d'acquisition; </a:t>
            </a: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21 jours </a:t>
            </a:r>
            <a:r>
              <a:rPr lang="fr-CA" sz="5600" dirty="0">
                <a:effectLst/>
                <a:latin typeface="Arial" panose="020B0604020202020204" pitchFamily="34" charset="0"/>
              </a:rPr>
              <a:t>ouvrables de vacances si elle a 15 ans d'ancienneté au 30 juin de l'année d'acquisition; </a:t>
            </a: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22 jours </a:t>
            </a:r>
            <a:r>
              <a:rPr lang="fr-CA" sz="5600" dirty="0">
                <a:effectLst/>
                <a:latin typeface="Arial" panose="020B0604020202020204" pitchFamily="34" charset="0"/>
              </a:rPr>
              <a:t>ouvrables de vacances si elle a 16 ans d'ancienneté au 30 juin de l'année d'acquisition; </a:t>
            </a: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23 jours </a:t>
            </a:r>
            <a:r>
              <a:rPr lang="fr-CA" sz="5600" dirty="0">
                <a:effectLst/>
                <a:latin typeface="Arial" panose="020B0604020202020204" pitchFamily="34" charset="0"/>
              </a:rPr>
              <a:t>ouvrables de vacances si elle a 17 ans d'ancienneté au 30 juin de l'année d'acquisition; </a:t>
            </a: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24 jours </a:t>
            </a:r>
            <a:r>
              <a:rPr lang="fr-CA" sz="5600" dirty="0">
                <a:effectLst/>
                <a:latin typeface="Arial" panose="020B0604020202020204" pitchFamily="34" charset="0"/>
              </a:rPr>
              <a:t>ouvrables de vacances si elle a 18 ans d'ancienneté au 30 juin de l'année d'acquisition; </a:t>
            </a:r>
          </a:p>
          <a:p>
            <a:pPr>
              <a:buFont typeface="+mj-lt"/>
              <a:buAutoNum type="arabicPeriod"/>
            </a:pPr>
            <a:r>
              <a:rPr lang="fr-CA" sz="5600" dirty="0">
                <a:effectLst/>
                <a:latin typeface="Arial" panose="020B0604020202020204" pitchFamily="34" charset="0"/>
              </a:rPr>
              <a:t>de </a:t>
            </a:r>
            <a:r>
              <a:rPr lang="fr-CA" sz="5600" dirty="0">
                <a:effectLst/>
                <a:highlight>
                  <a:srgbClr val="FFFF00"/>
                </a:highlight>
                <a:latin typeface="Arial" panose="020B0604020202020204" pitchFamily="34" charset="0"/>
              </a:rPr>
              <a:t>25 jours </a:t>
            </a:r>
            <a:r>
              <a:rPr lang="fr-CA" sz="5600" dirty="0">
                <a:effectLst/>
                <a:latin typeface="Arial" panose="020B0604020202020204" pitchFamily="34" charset="0"/>
              </a:rPr>
              <a:t>ouvrables de vacances si elle a 19 ans et plus d'ancienneté au 30 juin de l'année d'acquisition. </a:t>
            </a:r>
          </a:p>
          <a:p>
            <a:endParaRPr lang="fr-CA" sz="700" dirty="0">
              <a:effectLst/>
              <a:latin typeface="Arial" panose="020B0604020202020204" pitchFamily="34" charset="0"/>
            </a:endParaRPr>
          </a:p>
        </p:txBody>
      </p:sp>
    </p:spTree>
    <p:extLst>
      <p:ext uri="{BB962C8B-B14F-4D97-AF65-F5344CB8AC3E}">
        <p14:creationId xmlns:p14="http://schemas.microsoft.com/office/powerpoint/2010/main" val="38036315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4B739C-E0B6-9F4D-6FBA-E6F40985C2CD}"/>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B982522-CB10-E624-CC9B-5A543F4B9F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F294B21B-E5AF-CB46-073C-676A313D2D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91D202C-841D-C6C9-1B4A-5163F08CEC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F88992D-4DE4-8B29-68E7-EE7A457B2C4D}"/>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 </a:t>
            </a:r>
            <a:br>
              <a:rPr lang="fr-CA" sz="2400" b="1" dirty="0">
                <a:effectLst/>
                <a:latin typeface="Arial" panose="020B0604020202020204" pitchFamily="34" charset="0"/>
                <a:cs typeface="Arial" panose="020B0604020202020204" pitchFamily="34" charset="0"/>
              </a:rPr>
            </a:br>
            <a:br>
              <a:rPr lang="fr-CA" sz="2400" b="1" dirty="0">
                <a:effectLst/>
                <a:latin typeface="Arial" panose="020B0604020202020204" pitchFamily="34" charset="0"/>
                <a:cs typeface="Arial" panose="020B0604020202020204" pitchFamily="34" charset="0"/>
              </a:rPr>
            </a:br>
            <a:br>
              <a:rPr lang="fr-CA" sz="2400" b="1" dirty="0">
                <a:effectLst/>
                <a:latin typeface="Arial" panose="020B0604020202020204" pitchFamily="34" charset="0"/>
                <a:cs typeface="Arial" panose="020B0604020202020204" pitchFamily="34" charset="0"/>
              </a:rPr>
            </a:br>
            <a:r>
              <a:rPr lang="fr-CA" sz="2400" b="1" dirty="0">
                <a:effectLst/>
                <a:latin typeface="Arial" panose="020B0604020202020204" pitchFamily="34" charset="0"/>
                <a:cs typeface="Arial" panose="020B0604020202020204" pitchFamily="34" charset="0"/>
              </a:rPr>
              <a:t>6</a:t>
            </a:r>
            <a:r>
              <a:rPr lang="fr-CA" sz="2400" b="1" dirty="0">
                <a:effectLst/>
                <a:latin typeface="Arial" panose="020B0604020202020204" pitchFamily="34" charset="0"/>
              </a:rPr>
              <a:t>.1 </a:t>
            </a:r>
            <a:r>
              <a:rPr lang="fr-CA" sz="2200" b="1" dirty="0">
                <a:effectLst/>
                <a:latin typeface="Arial" panose="020B0604020202020204" pitchFamily="34" charset="0"/>
              </a:rPr>
              <a:t>Création des postes comportant des horaires continus et le plus grand nombre d’heures possible (8-2.06) </a:t>
            </a:r>
            <a:br>
              <a:rPr lang="fr-CA" sz="1050" dirty="0">
                <a:effectLst/>
                <a:latin typeface="Arial" panose="020B0604020202020204" pitchFamily="34" charset="0"/>
              </a:rPr>
            </a:br>
            <a:r>
              <a:rPr lang="fr-CA" sz="2200" b="1" dirty="0">
                <a:effectLst/>
                <a:latin typeface="Helvetica" pitchFamily="2" charset="0"/>
              </a:rPr>
              <a:t> </a:t>
            </a:r>
            <a:br>
              <a:rPr lang="fr-CA" sz="1050" dirty="0">
                <a:effectLst/>
                <a:latin typeface="Helvetica" pitchFamily="2" charset="0"/>
              </a:rPr>
            </a:br>
            <a:r>
              <a:rPr lang="fr-CA" sz="2400" b="1" dirty="0">
                <a:effectLst/>
                <a:latin typeface="Arial" panose="020B0604020202020204" pitchFamily="34" charset="0"/>
              </a:rPr>
              <a:t> </a:t>
            </a:r>
            <a:br>
              <a:rPr lang="fr-CA" sz="1050" dirty="0">
                <a:effectLst/>
                <a:latin typeface="Arial" panose="020B0604020202020204" pitchFamily="34" charset="0"/>
              </a:rPr>
            </a:br>
            <a:r>
              <a:rPr lang="fr-CA" sz="24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50B034A3-CF94-E388-7269-02960F4B0EF0}"/>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E42286CB-A576-A31C-0EA3-B049908B6F8A}"/>
              </a:ext>
            </a:extLst>
          </p:cNvPr>
          <p:cNvSpPr>
            <a:spLocks noGrp="1"/>
          </p:cNvSpPr>
          <p:nvPr>
            <p:ph idx="1"/>
          </p:nvPr>
        </p:nvSpPr>
        <p:spPr>
          <a:xfrm>
            <a:off x="1857714" y="3139289"/>
            <a:ext cx="7745969" cy="3049136"/>
          </a:xfrm>
        </p:spPr>
        <p:txBody>
          <a:bodyPr anchor="t">
            <a:normAutofit/>
          </a:bodyPr>
          <a:lstStyle/>
          <a:p>
            <a:r>
              <a:rPr lang="fr-CA" sz="1600" dirty="0">
                <a:effectLst/>
                <a:latin typeface="Arial" panose="020B0604020202020204" pitchFamily="34" charset="0"/>
              </a:rPr>
              <a:t>Le centre de services créé, lors de l’établissement des postes, d’une part, des postes comportant le </a:t>
            </a:r>
            <a:r>
              <a:rPr lang="fr-CA" sz="1600" dirty="0">
                <a:effectLst/>
                <a:highlight>
                  <a:srgbClr val="FFFF00"/>
                </a:highlight>
                <a:latin typeface="Arial" panose="020B0604020202020204" pitchFamily="34" charset="0"/>
              </a:rPr>
              <a:t>plus grand nombre </a:t>
            </a:r>
            <a:r>
              <a:rPr lang="fr-CA" sz="1600" dirty="0">
                <a:effectLst/>
                <a:latin typeface="Arial" panose="020B0604020202020204" pitchFamily="34" charset="0"/>
              </a:rPr>
              <a:t>d'heures possible, et d’autre part, des </a:t>
            </a:r>
            <a:r>
              <a:rPr lang="fr-CA" sz="1600" dirty="0">
                <a:effectLst/>
                <a:highlight>
                  <a:srgbClr val="FFFF00"/>
                </a:highlight>
                <a:latin typeface="Arial" panose="020B0604020202020204" pitchFamily="34" charset="0"/>
              </a:rPr>
              <a:t>horaires continus</a:t>
            </a:r>
            <a:r>
              <a:rPr lang="fr-CA" sz="1600" dirty="0">
                <a:effectLst/>
                <a:latin typeface="Arial" panose="020B0604020202020204" pitchFamily="34" charset="0"/>
              </a:rPr>
              <a:t>, notamment en fusionnant les postes compatibles de la même classe d’emplois. </a:t>
            </a:r>
          </a:p>
          <a:p>
            <a:r>
              <a:rPr lang="fr-CA" sz="1600" dirty="0">
                <a:effectLst/>
                <a:latin typeface="Arial" panose="020B0604020202020204" pitchFamily="34" charset="0"/>
              </a:rPr>
              <a:t>L’obligation patronale de créer des postes comportant des horaires continus et le plus grand nombre d’heures possible est </a:t>
            </a:r>
            <a:r>
              <a:rPr lang="fr-CA" sz="1600" dirty="0">
                <a:effectLst/>
                <a:highlight>
                  <a:srgbClr val="FFFF00"/>
                </a:highlight>
                <a:latin typeface="Arial" panose="020B0604020202020204" pitchFamily="34" charset="0"/>
              </a:rPr>
              <a:t>dorénavant applicable au secteur général. </a:t>
            </a:r>
          </a:p>
          <a:p>
            <a:pPr marL="0" indent="0">
              <a:buNone/>
            </a:pPr>
            <a:endParaRPr lang="fr-CA" sz="1600" dirty="0">
              <a:effectLst/>
              <a:latin typeface="Arial" panose="020B0604020202020204" pitchFamily="34" charset="0"/>
            </a:endParaRPr>
          </a:p>
          <a:p>
            <a:endParaRPr lang="fr-CA" sz="700" dirty="0">
              <a:effectLst/>
              <a:latin typeface="Arial" panose="020B0604020202020204" pitchFamily="34" charset="0"/>
            </a:endParaRPr>
          </a:p>
        </p:txBody>
      </p:sp>
    </p:spTree>
    <p:extLst>
      <p:ext uri="{BB962C8B-B14F-4D97-AF65-F5344CB8AC3E}">
        <p14:creationId xmlns:p14="http://schemas.microsoft.com/office/powerpoint/2010/main" val="49955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2B0BDDE-85E0-7FCA-2716-CDCE8E61124F}"/>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050B252-5E39-B80C-8E12-C1927D3399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BA4BBCE1-D70A-B4C8-378D-8034B57EF2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3488E425-E078-2D82-9EE0-EA563F52D2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0A4BEDF-E504-A223-2ACA-42B3858B4AB1}"/>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 </a:t>
            </a:r>
            <a:br>
              <a:rPr lang="fr-CA" sz="2400" b="1" dirty="0">
                <a:effectLst/>
                <a:latin typeface="Arial" panose="020B0604020202020204" pitchFamily="34" charset="0"/>
                <a:cs typeface="Arial" panose="020B0604020202020204" pitchFamily="34" charset="0"/>
              </a:rPr>
            </a:br>
            <a:br>
              <a:rPr lang="fr-CA" sz="2400" b="1" dirty="0">
                <a:effectLst/>
                <a:latin typeface="Arial" panose="020B0604020202020204" pitchFamily="34" charset="0"/>
                <a:cs typeface="Arial" panose="020B0604020202020204" pitchFamily="34" charset="0"/>
              </a:rPr>
            </a:br>
            <a:br>
              <a:rPr lang="fr-CA" sz="2400" b="1" dirty="0">
                <a:effectLst/>
                <a:latin typeface="Arial" panose="020B0604020202020204" pitchFamily="34" charset="0"/>
                <a:cs typeface="Arial" panose="020B0604020202020204" pitchFamily="34" charset="0"/>
              </a:rPr>
            </a:br>
            <a:r>
              <a:rPr lang="fr-CA" sz="2200" b="1" dirty="0">
                <a:effectLst/>
                <a:latin typeface="Arial" panose="020B0604020202020204" pitchFamily="34" charset="0"/>
                <a:cs typeface="Arial" panose="020B0604020202020204" pitchFamily="34" charset="0"/>
              </a:rPr>
              <a:t>6</a:t>
            </a:r>
            <a:r>
              <a:rPr lang="fr-CA" sz="2200" b="1" dirty="0">
                <a:effectLst/>
                <a:latin typeface="Arial" panose="020B0604020202020204" pitchFamily="34" charset="0"/>
              </a:rPr>
              <a:t>.2 Motif de non-abolition secteur des services directs aux élèves (7-3.14 F)</a:t>
            </a:r>
            <a:br>
              <a:rPr lang="fr-CA" sz="800" dirty="0">
                <a:effectLst/>
                <a:latin typeface="Arial" panose="020B0604020202020204" pitchFamily="34" charset="0"/>
              </a:rPr>
            </a:br>
            <a:br>
              <a:rPr lang="fr-CA" sz="1050" dirty="0">
                <a:effectLst/>
                <a:latin typeface="Arial" panose="020B0604020202020204" pitchFamily="34" charset="0"/>
              </a:rPr>
            </a:br>
            <a:r>
              <a:rPr lang="fr-CA" sz="2200" b="1" dirty="0">
                <a:effectLst/>
                <a:latin typeface="Helvetica" pitchFamily="2" charset="0"/>
              </a:rPr>
              <a:t> </a:t>
            </a:r>
            <a:br>
              <a:rPr lang="fr-CA" sz="1050" dirty="0">
                <a:effectLst/>
                <a:latin typeface="Helvetica" pitchFamily="2" charset="0"/>
              </a:rPr>
            </a:br>
            <a:r>
              <a:rPr lang="fr-CA" sz="2400" b="1" dirty="0">
                <a:effectLst/>
                <a:latin typeface="Arial" panose="020B0604020202020204" pitchFamily="34" charset="0"/>
              </a:rPr>
              <a:t> </a:t>
            </a:r>
            <a:br>
              <a:rPr lang="fr-CA" sz="1050" dirty="0">
                <a:effectLst/>
                <a:latin typeface="Arial" panose="020B0604020202020204" pitchFamily="34" charset="0"/>
              </a:rPr>
            </a:br>
            <a:r>
              <a:rPr lang="fr-CA" sz="24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627848B8-1255-181D-7B8F-F7CA27AE83BE}"/>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59D96CA7-3866-336F-0A4F-C0CE11280508}"/>
              </a:ext>
            </a:extLst>
          </p:cNvPr>
          <p:cNvSpPr>
            <a:spLocks noGrp="1"/>
          </p:cNvSpPr>
          <p:nvPr>
            <p:ph idx="1"/>
          </p:nvPr>
        </p:nvSpPr>
        <p:spPr>
          <a:xfrm>
            <a:off x="1857714" y="3014134"/>
            <a:ext cx="7745969" cy="3174291"/>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Dans le cadre de la planification des effectifs, </a:t>
            </a:r>
            <a:r>
              <a:rPr lang="fr-CA" sz="1600" dirty="0">
                <a:effectLst/>
                <a:highlight>
                  <a:srgbClr val="FFFF00"/>
                </a:highlight>
                <a:latin typeface="Arial" panose="020B0604020202020204" pitchFamily="34" charset="0"/>
              </a:rPr>
              <a:t>seulement au secteur des services directs aux élèves</a:t>
            </a:r>
            <a:r>
              <a:rPr lang="fr-CA" sz="1600" dirty="0">
                <a:effectLst/>
                <a:latin typeface="Arial" panose="020B0604020202020204" pitchFamily="34" charset="0"/>
              </a:rPr>
              <a:t>, l’employeur pourra augmenter le nombre d’heures hebdomadaires de travail jusqu’à concurrence de (10 %) dans un poste sans être obligé de l’abolir. Ce faisant, le poste « bonifié » demeure un poste maintenu et </a:t>
            </a:r>
            <a:r>
              <a:rPr lang="fr-CA" sz="1600" dirty="0">
                <a:effectLst/>
                <a:highlight>
                  <a:srgbClr val="FFFF00"/>
                </a:highlight>
                <a:latin typeface="Arial" panose="020B0604020202020204" pitchFamily="34" charset="0"/>
              </a:rPr>
              <a:t>la personne salariée qui le détenait la conserve</a:t>
            </a:r>
            <a:r>
              <a:rPr lang="fr-CA" sz="1600" dirty="0">
                <a:effectLst/>
                <a:latin typeface="Arial" panose="020B0604020202020204" pitchFamily="34" charset="0"/>
              </a:rPr>
              <a:t>. </a:t>
            </a:r>
          </a:p>
          <a:p>
            <a:r>
              <a:rPr lang="fr-CA" sz="1600" dirty="0">
                <a:effectLst/>
                <a:latin typeface="Arial" panose="020B0604020202020204" pitchFamily="34" charset="0"/>
              </a:rPr>
              <a:t>Cependant, certaines limites de ce droit de gérance ont été prévues : </a:t>
            </a:r>
          </a:p>
          <a:p>
            <a:pPr lvl="1"/>
            <a:r>
              <a:rPr lang="fr-CA" sz="1600" dirty="0">
                <a:effectLst/>
                <a:latin typeface="Arial" panose="020B0604020202020204" pitchFamily="34" charset="0"/>
              </a:rPr>
              <a:t>Pour les postes non considérés pour la permanence, l’augmentation du nombre d’heures hebdomadaires de travail jusqu’à concurrence de (10 %) </a:t>
            </a:r>
            <a:r>
              <a:rPr lang="fr-CA" sz="1600" dirty="0">
                <a:effectLst/>
                <a:highlight>
                  <a:srgbClr val="FFFF00"/>
                </a:highlight>
                <a:latin typeface="Arial" panose="020B0604020202020204" pitchFamily="34" charset="0"/>
              </a:rPr>
              <a:t>ne peut avoir pour effet de créer un poste considéré pour la permanence</a:t>
            </a:r>
            <a:r>
              <a:rPr lang="fr-CA" sz="1600" dirty="0">
                <a:effectLst/>
                <a:latin typeface="Arial" panose="020B0604020202020204" pitchFamily="34" charset="0"/>
              </a:rPr>
              <a:t>. </a:t>
            </a:r>
          </a:p>
          <a:p>
            <a:pPr lvl="1"/>
            <a:r>
              <a:rPr lang="fr-CA" sz="1600" dirty="0">
                <a:effectLst/>
                <a:latin typeface="Arial" panose="020B0604020202020204" pitchFamily="34" charset="0"/>
              </a:rPr>
              <a:t>Un poste </a:t>
            </a:r>
            <a:r>
              <a:rPr lang="fr-CA" sz="1600" dirty="0">
                <a:effectLst/>
                <a:highlight>
                  <a:srgbClr val="FFFF00"/>
                </a:highlight>
                <a:latin typeface="Arial" panose="020B0604020202020204" pitchFamily="34" charset="0"/>
              </a:rPr>
              <a:t>ne peut être modifié plus d'une fois tous les (3) ans </a:t>
            </a:r>
            <a:r>
              <a:rPr lang="fr-CA" sz="1600" dirty="0">
                <a:effectLst/>
                <a:latin typeface="Arial" panose="020B0604020202020204" pitchFamily="34" charset="0"/>
              </a:rPr>
              <a:t>à moins d'entente avec le syndicat. </a:t>
            </a:r>
          </a:p>
          <a:p>
            <a:endParaRPr lang="fr-CA" sz="1600" dirty="0">
              <a:effectLst/>
              <a:latin typeface="Arial" panose="020B0604020202020204" pitchFamily="34" charset="0"/>
            </a:endParaRPr>
          </a:p>
          <a:p>
            <a:endParaRPr lang="fr-CA" sz="700" dirty="0">
              <a:effectLst/>
              <a:latin typeface="Arial" panose="020B0604020202020204" pitchFamily="34" charset="0"/>
            </a:endParaRPr>
          </a:p>
        </p:txBody>
      </p:sp>
    </p:spTree>
    <p:extLst>
      <p:ext uri="{BB962C8B-B14F-4D97-AF65-F5344CB8AC3E}">
        <p14:creationId xmlns:p14="http://schemas.microsoft.com/office/powerpoint/2010/main" val="1928744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A127FF0-9FA2-AFDE-FC4E-027389D2E4E3}"/>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1D3FD18-1B1F-AEFC-0DD7-19AED7EF21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45B0A6FF-F19B-4AAA-B210-E5107FA371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F7D4DAC-C385-F2E3-EE74-5D88FCEDD8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08918A9-A056-0274-1DC6-A50CCAF8B9E6}"/>
              </a:ext>
            </a:extLst>
          </p:cNvPr>
          <p:cNvSpPr>
            <a:spLocks noGrp="1"/>
          </p:cNvSpPr>
          <p:nvPr>
            <p:ph type="title"/>
          </p:nvPr>
        </p:nvSpPr>
        <p:spPr>
          <a:xfrm>
            <a:off x="1358781" y="2984022"/>
            <a:ext cx="9471035" cy="703689"/>
          </a:xfrm>
          <a:solidFill>
            <a:schemeClr val="bg1"/>
          </a:solidFill>
        </p:spPr>
        <p:txBody>
          <a:bodyPr>
            <a:normAutofit fontScale="90000"/>
          </a:bodyPr>
          <a:lstStyle/>
          <a:p>
            <a:r>
              <a:rPr lang="fr-CA" sz="2400" b="1" dirty="0">
                <a:latin typeface="Arial" panose="020B0604020202020204" pitchFamily="34" charset="0"/>
              </a:rPr>
              <a:t>6</a:t>
            </a:r>
            <a:r>
              <a:rPr lang="fr-CA" sz="2400" b="1" dirty="0">
                <a:effectLst/>
                <a:latin typeface="Arial" panose="020B0604020202020204" pitchFamily="34" charset="0"/>
              </a:rPr>
              <a:t>.3 </a:t>
            </a:r>
            <a:r>
              <a:rPr lang="fr-CA" sz="2200" b="1" dirty="0">
                <a:effectLst/>
                <a:latin typeface="Arial" panose="020B0604020202020204" pitchFamily="34" charset="0"/>
              </a:rPr>
              <a:t>Période d’essai (1-2.17) </a:t>
            </a: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048E84FC-237E-6EB3-84B4-FF2DFA7232A8}"/>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8DD769A6-F97C-C6C1-1B4C-A8687F73A4DC}"/>
              </a:ext>
            </a:extLst>
          </p:cNvPr>
          <p:cNvSpPr>
            <a:spLocks noGrp="1"/>
          </p:cNvSpPr>
          <p:nvPr>
            <p:ph idx="1"/>
          </p:nvPr>
        </p:nvSpPr>
        <p:spPr>
          <a:xfrm>
            <a:off x="1857714" y="3237470"/>
            <a:ext cx="7745969" cy="2950954"/>
          </a:xfrm>
        </p:spPr>
        <p:txBody>
          <a:bodyPr anchor="t">
            <a:normAutofit/>
          </a:bodyPr>
          <a:lstStyle/>
          <a:p>
            <a:r>
              <a:rPr lang="fr-CA" sz="1600" dirty="0">
                <a:effectLst/>
                <a:latin typeface="Arial" panose="020B0604020202020204" pitchFamily="34" charset="0"/>
              </a:rPr>
              <a:t>La période d’essai prévue à la clause </a:t>
            </a:r>
            <a:r>
              <a:rPr lang="fr-CA" sz="1600" dirty="0">
                <a:latin typeface="Arial" panose="020B0604020202020204" pitchFamily="34" charset="0"/>
              </a:rPr>
              <a:t>1-</a:t>
            </a:r>
            <a:r>
              <a:rPr lang="fr-CA" sz="1600" dirty="0">
                <a:effectLst/>
                <a:latin typeface="Arial" panose="020B0604020202020204" pitchFamily="34" charset="0"/>
              </a:rPr>
              <a:t>2.17 passe de (60) jours à (90) jours effectivement travaillés pour les personnes salariées sauf le soutien technique</a:t>
            </a:r>
          </a:p>
          <a:p>
            <a:r>
              <a:rPr lang="fr-CA" sz="1600" dirty="0">
                <a:effectLst/>
                <a:latin typeface="Arial" panose="020B0604020202020204" pitchFamily="34" charset="0"/>
              </a:rPr>
              <a:t>et de (90) à (120) jours effectivement travaillés pour les personnes salariées du soutien technique. </a:t>
            </a:r>
          </a:p>
          <a:p>
            <a:pPr marL="0" indent="0">
              <a:buNone/>
            </a:pPr>
            <a:endParaRPr lang="fr-CA" sz="1600" dirty="0">
              <a:effectLst/>
              <a:latin typeface="Arial" panose="020B0604020202020204" pitchFamily="34" charset="0"/>
            </a:endParaRPr>
          </a:p>
          <a:p>
            <a:r>
              <a:rPr lang="fr-CA" sz="1600" dirty="0">
                <a:effectLst/>
                <a:highlight>
                  <a:srgbClr val="FFFF00"/>
                </a:highlight>
                <a:latin typeface="Arial" panose="020B0604020202020204" pitchFamily="34" charset="0"/>
              </a:rPr>
              <a:t>La personne salariée à l’essai qui n’a pas complété sa période d’essai </a:t>
            </a:r>
            <a:r>
              <a:rPr lang="fr-CA" sz="1600" dirty="0">
                <a:effectLst/>
                <a:latin typeface="Arial" panose="020B0604020202020204" pitchFamily="34" charset="0"/>
              </a:rPr>
              <a:t>à la date d’entrée en vigueur de la convention collective 2023-2028, soit le 9 juin 2024, </a:t>
            </a:r>
            <a:r>
              <a:rPr lang="fr-CA" sz="1600" dirty="0">
                <a:effectLst/>
                <a:highlight>
                  <a:srgbClr val="FFFF00"/>
                </a:highlight>
                <a:latin typeface="Arial" panose="020B0604020202020204" pitchFamily="34" charset="0"/>
              </a:rPr>
              <a:t>demeure assujettie aux dispositions de la clause 1-2.17 de la convention collective 2020-2023.</a:t>
            </a:r>
          </a:p>
          <a:p>
            <a:endParaRPr lang="fr-CA" sz="1600" dirty="0">
              <a:effectLst/>
              <a:highlight>
                <a:srgbClr val="FFFF00"/>
              </a:highlight>
              <a:latin typeface="Arial" panose="020B0604020202020204" pitchFamily="34" charset="0"/>
            </a:endParaRPr>
          </a:p>
          <a:p>
            <a:endParaRPr lang="fr-CA" sz="1100" dirty="0">
              <a:effectLst/>
              <a:latin typeface="Helvetica" pitchFamily="2"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Helvetica" pitchFamily="2"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947747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28CD4B9-997D-FFD4-31C5-C57713CC2300}"/>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49667E38-032B-6179-9976-0E6BA7C155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85D58C29-BC72-C75E-690E-3CC33CF49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49AE185D-633B-0901-1B8A-138CE60D3F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ADCA70F-A61A-759C-4B4B-5F1A3F0A33BB}"/>
              </a:ext>
            </a:extLst>
          </p:cNvPr>
          <p:cNvSpPr>
            <a:spLocks noGrp="1"/>
          </p:cNvSpPr>
          <p:nvPr>
            <p:ph type="title"/>
          </p:nvPr>
        </p:nvSpPr>
        <p:spPr>
          <a:xfrm>
            <a:off x="1358781" y="2984022"/>
            <a:ext cx="9471035" cy="703689"/>
          </a:xfrm>
          <a:solidFill>
            <a:schemeClr val="bg1"/>
          </a:solidFill>
        </p:spPr>
        <p:txBody>
          <a:bodyPr>
            <a:normAutofit fontScale="90000"/>
          </a:bodyPr>
          <a:lstStyle/>
          <a:p>
            <a:r>
              <a:rPr lang="fr-CA" sz="2400" b="1" dirty="0">
                <a:latin typeface="Arial" panose="020B0604020202020204" pitchFamily="34" charset="0"/>
              </a:rPr>
              <a:t>6</a:t>
            </a:r>
            <a:r>
              <a:rPr lang="fr-CA" sz="2400" b="1" dirty="0">
                <a:effectLst/>
                <a:latin typeface="Arial" panose="020B0604020202020204" pitchFamily="34" charset="0"/>
              </a:rPr>
              <a:t>.3.2 </a:t>
            </a:r>
            <a:r>
              <a:rPr lang="fr-CA" sz="2200" b="1" dirty="0">
                <a:effectLst/>
                <a:latin typeface="Arial" panose="020B0604020202020204" pitchFamily="34" charset="0"/>
              </a:rPr>
              <a:t> Les limites au changement d’affectation de la personne à l’essai </a:t>
            </a: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37EE0117-EEFB-E4BA-3BC8-ADCE2CB4FCA1}"/>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EFE10C07-53C9-7321-0D99-DE01D49BBDE9}"/>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Une personne salariée à l’essai ne pourra postuler sur un autre poste que si le poste convoité constitue pour elle :</a:t>
            </a:r>
          </a:p>
          <a:p>
            <a:pPr marL="0" indent="0">
              <a:buNone/>
            </a:pPr>
            <a:endParaRPr lang="fr-CA" sz="1600" dirty="0">
              <a:effectLst/>
              <a:latin typeface="Arial" panose="020B0604020202020204" pitchFamily="34" charset="0"/>
            </a:endParaRPr>
          </a:p>
          <a:p>
            <a:pPr lvl="1"/>
            <a:r>
              <a:rPr lang="fr-CA" sz="1600" dirty="0">
                <a:effectLst/>
                <a:latin typeface="Arial" panose="020B0604020202020204" pitchFamily="34" charset="0"/>
              </a:rPr>
              <a:t>Une promotion;</a:t>
            </a:r>
          </a:p>
          <a:p>
            <a:pPr lvl="1"/>
            <a:r>
              <a:rPr lang="fr-CA" sz="1600" dirty="0">
                <a:effectLst/>
                <a:latin typeface="Arial" panose="020B0604020202020204" pitchFamily="34" charset="0"/>
              </a:rPr>
              <a:t>Une mutation qui entraine un </a:t>
            </a:r>
            <a:r>
              <a:rPr lang="fr-CA" sz="1600" dirty="0">
                <a:effectLst/>
                <a:highlight>
                  <a:srgbClr val="FFFF00"/>
                </a:highlight>
                <a:latin typeface="Arial" panose="020B0604020202020204" pitchFamily="34" charset="0"/>
              </a:rPr>
              <a:t>changement de quart de travail </a:t>
            </a:r>
            <a:r>
              <a:rPr lang="fr-CA" sz="1600" dirty="0">
                <a:effectLst/>
                <a:latin typeface="Arial" panose="020B0604020202020204" pitchFamily="34" charset="0"/>
              </a:rPr>
              <a:t>(poste de jour, de soir ou de nuit);</a:t>
            </a:r>
          </a:p>
          <a:p>
            <a:pPr lvl="1"/>
            <a:r>
              <a:rPr lang="fr-CA" sz="1600" dirty="0">
                <a:effectLst/>
                <a:highlight>
                  <a:srgbClr val="FFFF00"/>
                </a:highlight>
                <a:latin typeface="Arial" panose="020B0604020202020204" pitchFamily="34" charset="0"/>
              </a:rPr>
              <a:t>Une augmentation</a:t>
            </a:r>
            <a:r>
              <a:rPr lang="fr-CA" sz="1600" dirty="0">
                <a:effectLst/>
                <a:latin typeface="Arial" panose="020B0604020202020204" pitchFamily="34" charset="0"/>
              </a:rPr>
              <a:t>, en mutation ou rétrogradation,</a:t>
            </a:r>
            <a:r>
              <a:rPr lang="fr-CA" sz="1600" dirty="0">
                <a:effectLst/>
                <a:highlight>
                  <a:srgbClr val="FFFF00"/>
                </a:highlight>
                <a:latin typeface="Arial" panose="020B0604020202020204" pitchFamily="34" charset="0"/>
              </a:rPr>
              <a:t> qui comporte au moins cinq (5)</a:t>
            </a:r>
          </a:p>
          <a:p>
            <a:pPr marL="0" indent="0">
              <a:buNone/>
            </a:pPr>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Helvetica" pitchFamily="2"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2097758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305C82-F0E2-DAE2-903A-2214F5E924F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59E1E68-453C-4231-B345-0BA3F50602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067B7A99-A48C-7820-B367-197748898E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A8F17A4-D4B7-63EE-FBF3-9478A8A062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0F80418-94F8-ED59-709B-E93A3A829A2E}"/>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r>
              <a:rPr lang="fr-CA" sz="2400" b="1" dirty="0">
                <a:latin typeface="Arial" panose="020B0604020202020204" pitchFamily="34" charset="0"/>
              </a:rPr>
              <a:t>6</a:t>
            </a:r>
            <a:r>
              <a:rPr lang="fr-CA" sz="2400" b="1" dirty="0">
                <a:effectLst/>
                <a:latin typeface="Arial" panose="020B0604020202020204" pitchFamily="34" charset="0"/>
              </a:rPr>
              <a:t>.4 </a:t>
            </a:r>
            <a:r>
              <a:rPr lang="fr-CA" sz="2200" b="1" dirty="0">
                <a:effectLst/>
                <a:latin typeface="Arial" panose="020B0604020202020204" pitchFamily="34" charset="0"/>
              </a:rPr>
              <a:t> Affectation temporaire à l’occasion d’un retour de travail en cours d’année scolaire (7-1.19, 2e alinéa)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C0CDAC22-57C2-B152-096E-1A1AFB71A95E}"/>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8D63E087-D017-00D0-0E5E-275A3DB3CDE4}"/>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highlight>
                  <a:srgbClr val="FFFF00"/>
                </a:highlight>
                <a:latin typeface="Arial" panose="020B0604020202020204" pitchFamily="34" charset="0"/>
              </a:rPr>
              <a:t>L</a:t>
            </a:r>
            <a:r>
              <a:rPr lang="fr-CA" sz="1600" dirty="0">
                <a:effectLst/>
                <a:highlight>
                  <a:srgbClr val="FFFF00"/>
                </a:highlight>
                <a:latin typeface="Arial" panose="020B0604020202020204" pitchFamily="34" charset="0"/>
              </a:rPr>
              <a:t>a possibilité de réaffecter à un autre poste la personne salariée de retour de travail en cours d’année scolaire</a:t>
            </a:r>
            <a:r>
              <a:rPr lang="fr-CA" sz="1600" dirty="0">
                <a:effectLst/>
                <a:latin typeface="Arial" panose="020B0604020202020204" pitchFamily="34" charset="0"/>
              </a:rPr>
              <a:t>, et ce, sans égard au motif d’absence dont elle a bénéficié. Dans ce cas, </a:t>
            </a:r>
            <a:r>
              <a:rPr lang="fr-CA" sz="1600" dirty="0">
                <a:effectLst/>
                <a:highlight>
                  <a:srgbClr val="FFFF00"/>
                </a:highlight>
                <a:latin typeface="Arial" panose="020B0604020202020204" pitchFamily="34" charset="0"/>
              </a:rPr>
              <a:t>la personne salariée remplaçante poursuit le remplacement, </a:t>
            </a:r>
            <a:r>
              <a:rPr lang="fr-CA" sz="1600" dirty="0">
                <a:effectLst/>
                <a:latin typeface="Arial" panose="020B0604020202020204" pitchFamily="34" charset="0"/>
              </a:rPr>
              <a:t>et ce, au plus tard jusqu’au retour de la personne salariée réaffectée.</a:t>
            </a:r>
          </a:p>
          <a:p>
            <a:r>
              <a:rPr lang="fr-CA" sz="1600" dirty="0">
                <a:effectLst/>
                <a:latin typeface="Arial" panose="020B0604020202020204" pitchFamily="34" charset="0"/>
              </a:rPr>
              <a:t>Dans tous les cas, une telle affectation temporaire </a:t>
            </a:r>
            <a:r>
              <a:rPr lang="fr-CA" sz="1600" dirty="0">
                <a:effectLst/>
                <a:highlight>
                  <a:srgbClr val="FFFF00"/>
                </a:highlight>
                <a:latin typeface="Arial" panose="020B0604020202020204" pitchFamily="34" charset="0"/>
              </a:rPr>
              <a:t>ne pourra avoir lieu qu’avec l’accord du syndicat et la personne salariée visée.</a:t>
            </a:r>
            <a:r>
              <a:rPr lang="fr-CA" sz="1600" dirty="0">
                <a:effectLst/>
                <a:latin typeface="Arial" panose="020B0604020202020204" pitchFamily="34" charset="0"/>
              </a:rPr>
              <a:t> </a:t>
            </a:r>
          </a:p>
          <a:p>
            <a:endParaRPr lang="fr-CA" sz="1600" dirty="0">
              <a:effectLst/>
              <a:latin typeface="Arial" panose="020B0604020202020204" pitchFamily="34" charset="0"/>
            </a:endParaRPr>
          </a:p>
          <a:p>
            <a:endParaRPr lang="fr-CA" sz="1600" dirty="0">
              <a:effectLst/>
              <a:latin typeface="Helvetica" pitchFamily="2"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1523090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CDBD40B5-AC89-DBFB-6A5A-40B5A8D648DF}"/>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EECCB12-682E-B295-32A0-037B3D11E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89464DA9-1829-504C-3873-161D17FFC3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6A3D22BE-A026-8322-B55C-B187B5CC31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C744B8A-4227-AE64-0E7C-5E798F0C5CB6}"/>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r>
              <a:rPr lang="fr-CA" sz="2400" b="1" dirty="0">
                <a:latin typeface="Arial" panose="020B0604020202020204" pitchFamily="34" charset="0"/>
              </a:rPr>
              <a:t>7</a:t>
            </a:r>
            <a:r>
              <a:rPr lang="fr-CA" sz="2400" b="1" dirty="0">
                <a:effectLst/>
                <a:latin typeface="Arial" panose="020B0604020202020204" pitchFamily="34" charset="0"/>
              </a:rPr>
              <a:t>.2 </a:t>
            </a:r>
            <a:r>
              <a:rPr lang="fr-CA" sz="2200" b="1" dirty="0">
                <a:effectLst/>
                <a:latin typeface="Arial" panose="020B0604020202020204" pitchFamily="34" charset="0"/>
              </a:rPr>
              <a:t> Temps supplémentaire en service de garde et en milieu scolaire (8-3.10)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7E6A00F8-AC6F-7375-B0F4-7A1A011A2C2D}"/>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FF60F63D-5B12-C672-13F5-0CCF8F0C69D2}"/>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pPr marL="0" indent="0">
              <a:buNone/>
            </a:pPr>
            <a:endParaRPr lang="fr-CA" sz="1600" dirty="0">
              <a:latin typeface="Arial" panose="020B0604020202020204" pitchFamily="34" charset="0"/>
            </a:endParaRPr>
          </a:p>
          <a:p>
            <a:pPr marL="0" indent="0">
              <a:buNone/>
            </a:pPr>
            <a:endParaRPr lang="fr-CA" sz="1600" dirty="0">
              <a:effectLst/>
              <a:latin typeface="Arial" panose="020B0604020202020204" pitchFamily="34" charset="0"/>
            </a:endParaRPr>
          </a:p>
          <a:p>
            <a:r>
              <a:rPr lang="fr-CA" sz="1600" dirty="0">
                <a:latin typeface="Arial" panose="020B0604020202020204" pitchFamily="34" charset="0"/>
              </a:rPr>
              <a:t>L</a:t>
            </a:r>
            <a:r>
              <a:rPr lang="fr-CA" sz="1600" dirty="0">
                <a:effectLst/>
                <a:latin typeface="Arial" panose="020B0604020202020204" pitchFamily="34" charset="0"/>
              </a:rPr>
              <a:t>orsque la personne salariée en service de garde et en milieu scolaire est </a:t>
            </a:r>
            <a:r>
              <a:rPr lang="fr-CA" sz="1600" dirty="0">
                <a:effectLst/>
                <a:highlight>
                  <a:srgbClr val="FFFF00"/>
                </a:highlight>
                <a:latin typeface="Arial" panose="020B0604020202020204" pitchFamily="34" charset="0"/>
              </a:rPr>
              <a:t>requise au travail après la fermeture du service de garde en fin de journée</a:t>
            </a:r>
            <a:r>
              <a:rPr lang="fr-CA" sz="1600" dirty="0">
                <a:effectLst/>
                <a:latin typeface="Arial" panose="020B0604020202020204" pitchFamily="34" charset="0"/>
              </a:rPr>
              <a:t>, le temps effectué est </a:t>
            </a:r>
            <a:r>
              <a:rPr lang="fr-CA" sz="1600" dirty="0">
                <a:effectLst/>
                <a:highlight>
                  <a:srgbClr val="FFFF00"/>
                </a:highlight>
                <a:latin typeface="Arial" panose="020B0604020202020204" pitchFamily="34" charset="0"/>
              </a:rPr>
              <a:t>considéré comme des heures supplémentaires. </a:t>
            </a:r>
          </a:p>
          <a:p>
            <a:pPr marL="0" indent="0">
              <a:buNone/>
            </a:pPr>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31398278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A82F2F2-7C3F-17C7-9540-73CB9FB0DC5A}"/>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827D487D-FF4F-56F8-B526-88A555A35B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AD166F7D-4FB0-8067-CFCB-D1158829A25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9CE2778E-B100-8C7E-A1D7-E369755600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9838F41D-848F-A4AF-8311-D0ECBEC3B78A}"/>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r>
              <a:rPr lang="fr-CA" sz="2400" b="1" dirty="0">
                <a:latin typeface="Arial" panose="020B0604020202020204" pitchFamily="34" charset="0"/>
              </a:rPr>
              <a:t>8.1 </a:t>
            </a:r>
            <a:r>
              <a:rPr lang="fr-CA" sz="2200" b="1" dirty="0">
                <a:effectLst/>
                <a:latin typeface="Arial" panose="020B0604020202020204" pitchFamily="34" charset="0"/>
              </a:rPr>
              <a:t>Participation au Plan d’intervention (8-2.15)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E93F6103-F44E-B2C6-3047-14B73A35B509}"/>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53F749EF-C86A-8E35-FFE9-3AB149FECCD1}"/>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latin typeface="Arial" panose="020B0604020202020204" pitchFamily="34" charset="0"/>
            </a:endParaRPr>
          </a:p>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Le centre de services doit dorénavant </a:t>
            </a:r>
            <a:r>
              <a:rPr lang="fr-CA" sz="1600" dirty="0">
                <a:effectLst/>
                <a:highlight>
                  <a:srgbClr val="FFFF00"/>
                </a:highlight>
                <a:latin typeface="Arial" panose="020B0604020202020204" pitchFamily="34" charset="0"/>
              </a:rPr>
              <a:t>favoriser la participation </a:t>
            </a:r>
            <a:r>
              <a:rPr lang="fr-CA" sz="1600" dirty="0">
                <a:effectLst/>
                <a:latin typeface="Arial" panose="020B0604020202020204" pitchFamily="34" charset="0"/>
              </a:rPr>
              <a:t>des personnes salariées concernées à </a:t>
            </a:r>
            <a:r>
              <a:rPr lang="fr-CA" sz="1600" dirty="0">
                <a:effectLst/>
                <a:highlight>
                  <a:srgbClr val="FFFF00"/>
                </a:highlight>
                <a:latin typeface="Arial" panose="020B0604020202020204" pitchFamily="34" charset="0"/>
              </a:rPr>
              <a:t>l’élaboration ou au suivi du plan d’intervention </a:t>
            </a:r>
            <a:r>
              <a:rPr lang="fr-CA" sz="1600" dirty="0">
                <a:effectLst/>
                <a:latin typeface="Arial" panose="020B0604020202020204" pitchFamily="34" charset="0"/>
              </a:rPr>
              <a:t>de l’élève. Par l’introduction de cette disposition, les parties démontrent l’importance de la concertation entre les différents acteurs et de l’apport du personnel de soutien. </a:t>
            </a:r>
          </a:p>
          <a:p>
            <a:endParaRPr lang="en-US" sz="2000" dirty="0"/>
          </a:p>
        </p:txBody>
      </p:sp>
    </p:spTree>
    <p:extLst>
      <p:ext uri="{BB962C8B-B14F-4D97-AF65-F5344CB8AC3E}">
        <p14:creationId xmlns:p14="http://schemas.microsoft.com/office/powerpoint/2010/main" val="37484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AE96224-C41B-DF6F-8ADB-15CA2677079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1410D46-8620-8960-AC0D-C2D702AF5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715BE73B-8791-80C9-3F14-D1BD4DD4C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B6616-E0DB-990C-D76B-C0BA26DF54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0E63416-7B08-4FBE-8E3E-BDC3837D4EF5}"/>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r>
              <a:rPr lang="fr-CA" sz="2400" b="1" dirty="0">
                <a:latin typeface="Arial" panose="020B0604020202020204" pitchFamily="34" charset="0"/>
              </a:rPr>
              <a:t>8.2 </a:t>
            </a:r>
            <a:r>
              <a:rPr lang="fr-CA" sz="2200" b="1" dirty="0">
                <a:effectLst/>
                <a:latin typeface="Arial" panose="020B0604020202020204" pitchFamily="34" charset="0"/>
              </a:rPr>
              <a:t>Ratio en service de garde (annexe 28)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7D4EF3E4-ECC3-0FB7-1F9B-2C3B63AD71FB}"/>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CE3F472D-AEF3-95E0-974C-3FF50BFBEE21}"/>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highlight>
                  <a:srgbClr val="FFFF00"/>
                </a:highlight>
                <a:latin typeface="Arial" panose="020B0604020202020204" pitchFamily="34" charset="0"/>
              </a:rPr>
              <a:t>Afin de palier la problématique du respect des ratios </a:t>
            </a:r>
            <a:r>
              <a:rPr lang="fr-CA" sz="1600" dirty="0">
                <a:effectLst/>
                <a:latin typeface="Arial" panose="020B0604020202020204" pitchFamily="34" charset="0"/>
              </a:rPr>
              <a:t>en service de garde, les parties ont convenu à la </a:t>
            </a:r>
            <a:r>
              <a:rPr lang="fr-CA" sz="1600" dirty="0">
                <a:effectLst/>
                <a:highlight>
                  <a:srgbClr val="FFFF00"/>
                </a:highlight>
                <a:latin typeface="Arial" panose="020B0604020202020204" pitchFamily="34" charset="0"/>
              </a:rPr>
              <a:t>création d’un comité national inter ronde </a:t>
            </a:r>
            <a:r>
              <a:rPr lang="fr-CA" sz="1600" dirty="0">
                <a:effectLst/>
                <a:latin typeface="Arial" panose="020B0604020202020204" pitchFamily="34" charset="0"/>
              </a:rPr>
              <a:t>afin d’analyser les enjeux liés au ratio en service de garde. </a:t>
            </a:r>
          </a:p>
          <a:p>
            <a:r>
              <a:rPr lang="fr-CA" sz="1600" dirty="0">
                <a:effectLst/>
                <a:latin typeface="Arial" panose="020B0604020202020204" pitchFamily="34" charset="0"/>
              </a:rPr>
              <a:t>Le comité a pour mandat : </a:t>
            </a:r>
          </a:p>
          <a:p>
            <a:pPr lvl="1"/>
            <a:r>
              <a:rPr lang="fr-CA" sz="1600" dirty="0">
                <a:effectLst/>
                <a:latin typeface="Arial" panose="020B0604020202020204" pitchFamily="34" charset="0"/>
              </a:rPr>
              <a:t>D’identifier, d’évaluer et d’analyser les enjeux rencontrés, le cas échéant, en lien avec les ratios en service de garde; </a:t>
            </a:r>
          </a:p>
          <a:p>
            <a:pPr lvl="1"/>
            <a:r>
              <a:rPr lang="fr-CA" sz="1600" dirty="0">
                <a:effectLst/>
                <a:latin typeface="Arial" panose="020B0604020202020204" pitchFamily="34" charset="0"/>
              </a:rPr>
              <a:t>De recommander aux parties négociantes à l’échelle nationale des pistes de solutions pouvant contribuer à atténuer les impacts reliés à cette problématique. </a:t>
            </a:r>
          </a:p>
          <a:p>
            <a:endParaRPr lang="en-US" sz="2000" dirty="0"/>
          </a:p>
        </p:txBody>
      </p:sp>
    </p:spTree>
    <p:extLst>
      <p:ext uri="{BB962C8B-B14F-4D97-AF65-F5344CB8AC3E}">
        <p14:creationId xmlns:p14="http://schemas.microsoft.com/office/powerpoint/2010/main" val="2317944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89F7766-78CF-98EA-A5E5-89D5A5CDA5C6}"/>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18E74E4E-F011-855B-B1C4-5D3181658C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1075E2FA-50E6-51DC-EDFE-2EB25403B4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D0BD4036-C974-761B-46AE-B4798DDE4A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444300AD-513C-0A92-CAD3-586AB76637AE}"/>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9.  </a:t>
            </a:r>
            <a:r>
              <a:rPr lang="fr-CA" sz="2200" b="1" dirty="0">
                <a:effectLst/>
                <a:latin typeface="Helvetica" pitchFamily="2" charset="0"/>
              </a:rPr>
              <a:t>L’aide à la classe (annexe 29) </a:t>
            </a: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68543783-9547-88BE-6573-3B91107BFE96}"/>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9CA083D6-BB03-4B00-FB01-2CF4DFA0EF14}"/>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Les heures allouées devront se situer entre (10) et (15) heures pour chacune des classes qui obtient le service d’aide à la classe. Les services dispensés par les personnes salariées appelées à apporter leur soutien en classe sont complémentaires aux autres services d’appui en adaptation scolaire accessibles aux élèves et au personnel enseignant. </a:t>
            </a:r>
          </a:p>
          <a:p>
            <a:r>
              <a:rPr lang="fr-CA" sz="1600" dirty="0">
                <a:effectLst/>
                <a:latin typeface="Arial" panose="020B0604020202020204" pitchFamily="34" charset="0"/>
              </a:rPr>
              <a:t>Les services de soutien en classe sont dispensés principalement au groupe d’élèves de la classe, et non à un élève en particulier ou à l’ensemble de l’école. </a:t>
            </a:r>
          </a:p>
          <a:p>
            <a:r>
              <a:rPr lang="fr-CA" sz="1600" dirty="0">
                <a:effectLst/>
                <a:latin typeface="Arial" panose="020B0604020202020204" pitchFamily="34" charset="0"/>
              </a:rPr>
              <a:t>La supervision de la personne appelée à apporter son soutien en classe relève de la direction de l’école.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20615623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F451A30-466B-4996-9BA5-CD6ABCC6D5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BDCA558C-AD7C-72B9-35E8-1C1B89B6245D}"/>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rPr>
              <a:t>1. La révision des statuts d’emplois </a:t>
            </a: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1AAB6973-75D7-3C1C-E1A4-2F70EAE72454}"/>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6DF60822-924E-B727-78A2-830B767AC95F}"/>
              </a:ext>
            </a:extLst>
          </p:cNvPr>
          <p:cNvSpPr>
            <a:spLocks noGrp="1"/>
          </p:cNvSpPr>
          <p:nvPr>
            <p:ph idx="1"/>
          </p:nvPr>
        </p:nvSpPr>
        <p:spPr>
          <a:xfrm>
            <a:off x="1857714" y="3583716"/>
            <a:ext cx="7745969" cy="2604708"/>
          </a:xfrm>
        </p:spPr>
        <p:txBody>
          <a:bodyPr anchor="t">
            <a:normAutofit lnSpcReduction="10000"/>
          </a:bodyPr>
          <a:lstStyle/>
          <a:p>
            <a:r>
              <a:rPr lang="fr-CA" sz="1600" dirty="0">
                <a:effectLst/>
                <a:latin typeface="Arial" panose="020B0604020202020204" pitchFamily="34" charset="0"/>
              </a:rPr>
              <a:t>Un vaste chantier a été mis en place à la suite des travaux du comité </a:t>
            </a:r>
            <a:r>
              <a:rPr lang="fr-CA" sz="1600" dirty="0" err="1">
                <a:effectLst/>
                <a:latin typeface="Arial" panose="020B0604020202020204" pitchFamily="34" charset="0"/>
              </a:rPr>
              <a:t>interronde</a:t>
            </a:r>
            <a:r>
              <a:rPr lang="fr-CA" sz="1600" dirty="0">
                <a:effectLst/>
                <a:latin typeface="Arial" panose="020B0604020202020204" pitchFamily="34" charset="0"/>
              </a:rPr>
              <a:t> (annexe 30 de la convention collective 2020-2023) afin de réduire le nombre de statuts. </a:t>
            </a:r>
          </a:p>
          <a:p>
            <a:r>
              <a:rPr lang="fr-CA" sz="1600" dirty="0">
                <a:effectLst/>
                <a:latin typeface="Arial" panose="020B0604020202020204" pitchFamily="34" charset="0"/>
              </a:rPr>
              <a:t>Les dix-sept (17) statuts PERCOS existants rendaient complexes la gestion et la compréhension des différents statuts pour les personnes administratrices et les gestionnaires. </a:t>
            </a:r>
          </a:p>
          <a:p>
            <a:r>
              <a:rPr lang="fr-CA" sz="1600" dirty="0">
                <a:effectLst/>
                <a:latin typeface="Arial" panose="020B0604020202020204" pitchFamily="34" charset="0"/>
              </a:rPr>
              <a:t>une personne salariée peut détenir plus d’un statut d’emplois, concomitants ou successifs, cela engendrait une gestion administrative importante. </a:t>
            </a:r>
          </a:p>
          <a:p>
            <a:r>
              <a:rPr lang="fr-CA" sz="1600" dirty="0">
                <a:effectLst/>
                <a:latin typeface="Arial" panose="020B0604020202020204" pitchFamily="34" charset="0"/>
              </a:rPr>
              <a:t>Des mesures transitoires pour la révision des statuts d’emplois1 sont prévues à l’annexe 33 de la convention collective 2023-2028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16077717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AE3BC330-84D2-3AED-358B-2E4316805833}"/>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7EC057E2-185F-479B-960F-AA06463661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D7C0FCE2-E9AB-0440-0471-414EB615A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310D6854-5793-6031-C4D7-7BD1C2FB37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5D7173C-A189-DA1A-CE76-60F320C2776E}"/>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10. </a:t>
            </a:r>
            <a:r>
              <a:rPr lang="fr-CA" sz="2200" b="1" dirty="0">
                <a:effectLst/>
                <a:latin typeface="Arial" panose="020B0604020202020204" pitchFamily="34" charset="0"/>
              </a:rPr>
              <a:t>Développement des ressources humaines, insertion professionnelle, encadrement des stagiaires et santé globale </a:t>
            </a: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67967533-C6D2-89EA-EA8B-73BC91B1B6E9}"/>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85D3EF66-BD3E-2648-0F91-80461C0CC2E5}"/>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latin typeface="Arial" panose="020B0604020202020204" pitchFamily="34" charset="0"/>
              </a:rPr>
              <a:t>2020-2023 </a:t>
            </a:r>
            <a:r>
              <a:rPr lang="fr-CA" sz="1600" dirty="0">
                <a:effectLst/>
                <a:latin typeface="Arial" panose="020B0604020202020204" pitchFamily="34" charset="0"/>
              </a:rPr>
              <a:t>Entre autres, à l’annexe 31 pour le développement pour la personne salariée œuvrant auprès d’élèves ayant des besoins particuliers et à l’annexe 27 pour l’encadrement des stagiaires. </a:t>
            </a:r>
          </a:p>
          <a:p>
            <a:r>
              <a:rPr lang="fr-CA" sz="1600" dirty="0">
                <a:effectLst/>
                <a:latin typeface="Arial" panose="020B0604020202020204" pitchFamily="34" charset="0"/>
              </a:rPr>
              <a:t>À la convention collective 2023-2028, les parties se sont entendues pour augmenter les montants alloués et élargir le champ d’application pour l’octroi des montants afin d’inclure le mandat de la formation du personnel œuvrant auprès des élèves handicapés ou en difficulté d'adaptation ou d'apprentissage (EHDAA) ainsi que l’insertion professionnelle en plus de l’encadrement des stagiaires et le mentorat du nouveau personnel. (90$)</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2476178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70C16E0-2224-319B-9AD9-0002E26293FA}"/>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9C963F81-65D7-B842-63D3-418F53EC7F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A503E387-73D0-A0F5-3FBD-69A7207A56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11DC773-C7A9-11AD-703F-4246274B7C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EA7F14F-6617-E73C-8013-E86055BA99F0}"/>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10.1 </a:t>
            </a:r>
            <a:r>
              <a:rPr lang="fr-CA" sz="2200" b="1" dirty="0">
                <a:effectLst/>
                <a:latin typeface="Arial" panose="020B0604020202020204" pitchFamily="34" charset="0"/>
              </a:rPr>
              <a:t>Insertion professionnelle et encadrement des stagiaires (5-7.00 section 2 et annexe 25)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09ECE596-24F2-17E2-C742-1139BC0A8321}"/>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E831EF8B-7E85-D778-68B0-EE26AE69E9DC}"/>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2000" dirty="0">
                <a:latin typeface="Arial" panose="020B0604020202020204" pitchFamily="34" charset="0"/>
              </a:rPr>
              <a:t>L</a:t>
            </a:r>
            <a:r>
              <a:rPr lang="fr-CA" sz="2000" dirty="0">
                <a:effectLst/>
                <a:latin typeface="Arial" panose="020B0604020202020204" pitchFamily="34" charset="0"/>
              </a:rPr>
              <a:t>e centre de services dispose, afin de favoriser l’insertion professionnelle et l’encadrement des stagiaires, pour chaque année financière de la convention, d’un montant égal à (90 $) par personne salariée, montant alloué au prorata des heures régulières prévues à sa semaine de travail. Ce nombre est établi au début de chaque année financière.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1872795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1BF5A3E-53D3-BF17-01D3-D80327C64A2F}"/>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B54771D6-C8F7-6482-C491-E30634CA55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EA2E68F5-AF99-2813-5C77-681E3ECD63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18D901D-9161-4E83-C7E2-358C8261C7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3272A64-CB28-78F0-4B23-86948697A408}"/>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10.2 </a:t>
            </a:r>
            <a:r>
              <a:rPr lang="fr-CA" sz="2200" b="1" dirty="0">
                <a:effectLst/>
                <a:latin typeface="Arial" panose="020B0604020202020204" pitchFamily="34" charset="0"/>
              </a:rPr>
              <a:t>Santé globale (annexe 26)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79C00A17-1A71-B6F7-0269-DBD8BA259257}"/>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777C3DFF-74D1-AE7D-BD1B-F7364D0F6751}"/>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Pour la convention collective 2023-2028 le budget annuel de 350 000 $ Ces sommes non récurrentes sont réparties entre les centres de services au prorata du nombre d’équivalent temps complet (ETC) </a:t>
            </a:r>
          </a:p>
          <a:p>
            <a:endParaRPr lang="fr-CA" sz="1600" dirty="0">
              <a:effectLst/>
              <a:latin typeface="Arial" panose="020B0604020202020204" pitchFamily="34" charset="0"/>
            </a:endParaRPr>
          </a:p>
          <a:p>
            <a:r>
              <a:rPr lang="fr-CA" sz="1600" dirty="0">
                <a:effectLst/>
                <a:latin typeface="Arial" panose="020B0604020202020204" pitchFamily="34" charset="0"/>
              </a:rPr>
              <a:t>Le budget alloué n’est plus restreint à de l’accompagnement lors d’un retour au travail par la suite d’une invalidité, mais favorise le déploiement de moyens prenant notamment la forme d’activités de prévention et de sensibilisation, d’information, de formation, d’accompagnement ou de tout autre mesure permettant de favoriser la santé globale des personnes salariées. </a:t>
            </a:r>
          </a:p>
          <a:p>
            <a:endParaRPr lang="fr-CA" sz="20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2083419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9F13063-829F-982D-A2BA-938D5C5EB771}"/>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E948F2C-C4C7-400A-5FB7-05D7ADE63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62F7610F-72E3-F289-48EF-5BB62AC341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1D178FC-7737-337B-8632-67B6EBC47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AA5453BB-39F8-D1AC-DCE3-273BA4F227D7}"/>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11.1 </a:t>
            </a:r>
            <a:r>
              <a:rPr lang="fr-CA" sz="2200" b="1" dirty="0">
                <a:effectLst/>
                <a:latin typeface="Arial" panose="020B0604020202020204" pitchFamily="34" charset="0"/>
              </a:rPr>
              <a:t>Mise à pied temporaire et calcul des cent quatre (104) semaines de prestations d’assurance salaire (5-3.32 A)</a:t>
            </a:r>
            <a:br>
              <a:rPr lang="fr-CA" sz="1050" dirty="0">
                <a:effectLst/>
                <a:latin typeface="Arial" panose="020B0604020202020204" pitchFamily="34" charset="0"/>
              </a:rPr>
            </a:br>
            <a:r>
              <a:rPr lang="fr-CA" sz="22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D8F4E94F-450C-1C60-C0E1-17898E4F7E03}"/>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5324F451-6383-F98E-9175-06636F44E5F4}"/>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Durant une mise à pied temporaire effectuée en vertu de l’article 7-2.00, la période d’invalidité et les prestations d’assurance salaire sont suspendues. Cette suspension n’a pas pour effet de réduire la période maximale de cent quatre (104) semaines de prestation. </a:t>
            </a:r>
          </a:p>
          <a:p>
            <a:endParaRPr lang="fr-CA" sz="20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30762645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7B91E267-FDB7-926B-4D00-03690972BA2D}"/>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0C8C6C87-BBBD-CDD8-E873-30B2DB224E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DA64753E-D9B1-C16A-83F5-904EC5A4EB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74FF63A-2682-55EC-887E-424989990C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0721BFA1-8D4B-9D8D-910D-4675F46A9B77}"/>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11.2 </a:t>
            </a:r>
            <a:r>
              <a:rPr lang="fr-CA" sz="2200" b="1" dirty="0">
                <a:effectLst/>
                <a:latin typeface="Arial" panose="020B0604020202020204" pitchFamily="34" charset="0"/>
              </a:rPr>
              <a:t>Affectation temporaire pendant une période d’invalidité (5-3.32 C) </a:t>
            </a:r>
            <a:br>
              <a:rPr lang="fr-CA" sz="800" dirty="0">
                <a:effectLst/>
                <a:latin typeface="Arial" panose="020B0604020202020204" pitchFamily="34" charset="0"/>
              </a:rPr>
            </a:br>
            <a:br>
              <a:rPr lang="fr-CA" sz="1050" dirty="0">
                <a:effectLst/>
                <a:latin typeface="Arial" panose="020B0604020202020204" pitchFamily="34" charset="0"/>
              </a:rPr>
            </a:br>
            <a:r>
              <a:rPr lang="fr-CA" sz="22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76301CED-E8F2-0FC3-F52F-3D21AA596336}"/>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1D246E76-C290-81C8-E546-DEA122CEAEEC}"/>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Un centre de services et une personne salariée en invalidité peuvent convenir d’une attribution de tâches compatibles avec ses qualifications et son expérience, et ce, seulement sur recommandation écrite du médecin traitant attestant des limitations fonctionnelles de cette personne salariée. Le syndicat doit être consulté dans le cadre de la mise en place de cette affectation temporaire. </a:t>
            </a:r>
          </a:p>
          <a:p>
            <a:r>
              <a:rPr lang="fr-CA" sz="1600" b="1" dirty="0">
                <a:effectLst/>
                <a:latin typeface="Arial" panose="020B0604020202020204" pitchFamily="34" charset="0"/>
              </a:rPr>
              <a:t>Nous croyons important d’insister sur le caractère volontaire de cette réaffectation. </a:t>
            </a:r>
          </a:p>
          <a:p>
            <a:endParaRPr lang="fr-CA" sz="1600" dirty="0">
              <a:effectLst/>
              <a:latin typeface="Arial" panose="020B0604020202020204" pitchFamily="34" charset="0"/>
            </a:endParaRPr>
          </a:p>
          <a:p>
            <a:endParaRPr lang="fr-CA" sz="20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40139525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5D7654B8-C137-4BC6-561C-B5F749197556}"/>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4D50E7D-2E94-A979-557D-ACC8B1A341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D6CD0C6E-A7B1-42D4-64C0-9F2DE4D8E6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447A49E-8ED7-EDC7-20DE-C3D33E6D82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2507CC1-F0AD-9F62-E893-E921F5EFEA51}"/>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12. </a:t>
            </a:r>
            <a:r>
              <a:rPr lang="fr-CA" sz="2200" b="1" dirty="0">
                <a:effectLst/>
                <a:latin typeface="Arial" panose="020B0604020202020204" pitchFamily="34" charset="0"/>
              </a:rPr>
              <a:t>Retraite progressive (annexe 7) </a:t>
            </a: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r>
              <a:rPr lang="fr-CA" sz="22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78F02F81-D458-E090-B4D5-5E424FC7182D}"/>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F31F5EF9-EDEB-9B6C-C79B-13F5967C67A8}"/>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L’entente initiale de retraite progressive pourra être prolongée jusqu’à un maximum de sept (7) années de retraite progressive au total. </a:t>
            </a:r>
          </a:p>
          <a:p>
            <a:endParaRPr lang="fr-CA" sz="1600" dirty="0">
              <a:effectLst/>
              <a:latin typeface="Arial" panose="020B0604020202020204" pitchFamily="34" charset="0"/>
            </a:endParaRPr>
          </a:p>
          <a:p>
            <a:endParaRPr lang="fr-CA" sz="20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1747718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B6283CE4-F5A2-6EEA-5EB1-3032688F053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554D3E87-5DA5-1992-BA49-71C1B7BC14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AAB69E66-6F2A-3014-A446-F730A9804B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3FF29EC6-C562-82E1-C4A5-664598DB49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82B1C7A1-9E4C-993F-45E0-5D931FD5E8DC}"/>
              </a:ext>
            </a:extLst>
          </p:cNvPr>
          <p:cNvSpPr>
            <a:spLocks noGrp="1"/>
          </p:cNvSpPr>
          <p:nvPr>
            <p:ph type="title"/>
          </p:nvPr>
        </p:nvSpPr>
        <p:spPr>
          <a:xfrm>
            <a:off x="1358781" y="2984022"/>
            <a:ext cx="9471035" cy="703689"/>
          </a:xfrm>
          <a:solidFill>
            <a:schemeClr val="bg1"/>
          </a:solidFill>
        </p:spPr>
        <p:txBody>
          <a:bodyPr>
            <a:normAutofit fontScale="90000"/>
          </a:bodyPr>
          <a:lstStyle/>
          <a:p>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br>
              <a:rPr lang="fr-CA" sz="2400" b="1" dirty="0">
                <a:latin typeface="Arial" panose="020B0604020202020204" pitchFamily="34" charset="0"/>
              </a:rPr>
            </a:br>
            <a:r>
              <a:rPr lang="fr-CA" sz="2400" b="1" dirty="0">
                <a:latin typeface="Arial" panose="020B0604020202020204" pitchFamily="34" charset="0"/>
              </a:rPr>
              <a:t>13. </a:t>
            </a:r>
            <a:r>
              <a:rPr lang="fr-CA" sz="2200" b="1" dirty="0">
                <a:effectLst/>
                <a:latin typeface="Arial" panose="020B0604020202020204" pitchFamily="34" charset="0"/>
              </a:rPr>
              <a:t>Suspension sans traitement : accusation de nature criminelle - inconduites sexuelles (annexe 27)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r>
              <a:rPr lang="fr-CA" sz="2200" b="1" dirty="0">
                <a:effectLst/>
                <a:latin typeface="Arial" panose="020B0604020202020204" pitchFamily="34" charset="0"/>
              </a:rPr>
              <a:t> </a:t>
            </a: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Helvetica" pitchFamily="2"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476D3FA0-CEA7-B17A-3C92-927B5697CA2C}"/>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D0B429CF-3A88-04A0-213E-E3157E86BE6D}"/>
              </a:ext>
            </a:extLst>
          </p:cNvPr>
          <p:cNvSpPr>
            <a:spLocks noGrp="1"/>
          </p:cNvSpPr>
          <p:nvPr>
            <p:ph idx="1"/>
          </p:nvPr>
        </p:nvSpPr>
        <p:spPr>
          <a:xfrm>
            <a:off x="1857714" y="3237470"/>
            <a:ext cx="7745969" cy="2950954"/>
          </a:xfrm>
        </p:spPr>
        <p:txBody>
          <a:bodyPr anchor="t">
            <a:normAutofit/>
          </a:bodyPr>
          <a:lstStyle/>
          <a:p>
            <a:pPr marL="0" indent="0">
              <a:buNone/>
            </a:pPr>
            <a:endParaRPr lang="fr-CA" sz="1600" dirty="0">
              <a:effectLst/>
              <a:latin typeface="Arial" panose="020B0604020202020204" pitchFamily="34" charset="0"/>
            </a:endParaRPr>
          </a:p>
          <a:p>
            <a:r>
              <a:rPr lang="fr-CA" sz="1600" dirty="0">
                <a:effectLst/>
                <a:latin typeface="Arial" panose="020B0604020202020204" pitchFamily="34" charset="0"/>
              </a:rPr>
              <a:t>Dans le cas où la personne </a:t>
            </a:r>
            <a:r>
              <a:rPr lang="fr-CA" sz="1600" dirty="0">
                <a:effectLst/>
                <a:highlight>
                  <a:srgbClr val="FFFF00"/>
                </a:highlight>
                <a:latin typeface="Arial" panose="020B0604020202020204" pitchFamily="34" charset="0"/>
              </a:rPr>
              <a:t>salariée fait l’objet d’une accusation de nature criminelle en matière d’inconduites sexuelles, </a:t>
            </a:r>
            <a:r>
              <a:rPr lang="fr-CA" sz="1600" dirty="0">
                <a:effectLst/>
                <a:latin typeface="Arial" panose="020B0604020202020204" pitchFamily="34" charset="0"/>
              </a:rPr>
              <a:t>le centre de services pourra dorénavant la </a:t>
            </a:r>
            <a:r>
              <a:rPr lang="fr-CA" sz="1600" dirty="0">
                <a:effectLst/>
                <a:highlight>
                  <a:srgbClr val="FFFF00"/>
                </a:highlight>
                <a:latin typeface="Arial" panose="020B0604020202020204" pitchFamily="34" charset="0"/>
              </a:rPr>
              <a:t>relever sans traitement de ses fonctions </a:t>
            </a:r>
            <a:r>
              <a:rPr lang="fr-CA" sz="1600" dirty="0">
                <a:effectLst/>
                <a:latin typeface="Arial" panose="020B0604020202020204" pitchFamily="34" charset="0"/>
              </a:rPr>
              <a:t>jusqu’à ce qu’une décision finale de la Cour soit rendue. </a:t>
            </a:r>
          </a:p>
          <a:p>
            <a:r>
              <a:rPr lang="fr-CA" sz="1600" dirty="0">
                <a:effectLst/>
                <a:latin typeface="Arial" panose="020B0604020202020204" pitchFamily="34" charset="0"/>
              </a:rPr>
              <a:t>La personne salariée pourra toutefois soumettre un grief directement à l’arbitrage dans les trente (30) jours ouvrables de la réception de l’avis lui signifiant la décision du centre de services de la suspendre. </a:t>
            </a:r>
          </a:p>
          <a:p>
            <a:pPr marL="0" indent="0">
              <a:buNone/>
            </a:pPr>
            <a:endParaRPr lang="fr-CA" sz="1600" dirty="0">
              <a:effectLst/>
              <a:latin typeface="Arial" panose="020B0604020202020204" pitchFamily="34" charset="0"/>
            </a:endParaRPr>
          </a:p>
          <a:p>
            <a:endParaRPr lang="fr-CA" sz="20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38517674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7D93CBF-2205-3970-FC61-1025DF1D34E0}"/>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D1E67FF3-2E7C-9276-CA13-D3A84B26DF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71F23BAD-CA41-39D4-8B62-62369DD7A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CE446454-4CFD-FD18-24A7-7C080BD7A2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E3FC58EB-F00F-0196-8F06-5C33BBAB517B}"/>
              </a:ext>
            </a:extLst>
          </p:cNvPr>
          <p:cNvSpPr>
            <a:spLocks noGrp="1"/>
          </p:cNvSpPr>
          <p:nvPr>
            <p:ph type="title"/>
          </p:nvPr>
        </p:nvSpPr>
        <p:spPr>
          <a:xfrm>
            <a:off x="1358781" y="2984022"/>
            <a:ext cx="9471035" cy="703689"/>
          </a:xfrm>
          <a:solidFill>
            <a:schemeClr val="bg1"/>
          </a:solidFill>
        </p:spPr>
        <p:txBody>
          <a:bodyPr>
            <a:normAutofit fontScale="90000"/>
          </a:bodyPr>
          <a:lstStyle/>
          <a:p>
            <a:r>
              <a:rPr lang="fr-CA" sz="2400" b="1" dirty="0">
                <a:effectLst/>
                <a:latin typeface="Arial" panose="020B0604020202020204" pitchFamily="34" charset="0"/>
              </a:rPr>
              <a:t>1.1 Les statuts d’emplois </a:t>
            </a: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31B6ECD5-03E3-ED9D-8ACB-2ABE939E9B04}"/>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DB0C7E2E-A47E-FE25-3BAE-46330AA20BD0}"/>
              </a:ext>
            </a:extLst>
          </p:cNvPr>
          <p:cNvSpPr>
            <a:spLocks noGrp="1"/>
          </p:cNvSpPr>
          <p:nvPr>
            <p:ph idx="1"/>
          </p:nvPr>
        </p:nvSpPr>
        <p:spPr>
          <a:xfrm>
            <a:off x="1857714" y="3237470"/>
            <a:ext cx="7745969" cy="2950954"/>
          </a:xfrm>
        </p:spPr>
        <p:txBody>
          <a:bodyPr anchor="t">
            <a:normAutofit lnSpcReduction="10000"/>
          </a:bodyPr>
          <a:lstStyle/>
          <a:p>
            <a:r>
              <a:rPr lang="fr-CA" sz="1600" dirty="0">
                <a:effectLst/>
                <a:latin typeface="Helvetica" pitchFamily="2" charset="0"/>
              </a:rPr>
              <a:t>Permanent; </a:t>
            </a:r>
          </a:p>
          <a:p>
            <a:r>
              <a:rPr lang="fr-CA" sz="1600" dirty="0">
                <a:effectLst/>
                <a:latin typeface="Arial" panose="020B0604020202020204" pitchFamily="34" charset="0"/>
              </a:rPr>
              <a:t>Régulier ou à l’essai considéré pour la permanence (1-2.26) : semaine régulière de travail de vingt (20) heures et plus;</a:t>
            </a:r>
          </a:p>
          <a:p>
            <a:r>
              <a:rPr lang="fr-CA" sz="1600" dirty="0">
                <a:effectLst/>
                <a:latin typeface="Arial" panose="020B0604020202020204" pitchFamily="34" charset="0"/>
              </a:rPr>
              <a:t>Régulier ou à l’essai non considéré pour la permanence (1-2.29) : semaine régulière de travail est de moins de vingt (20) heures;</a:t>
            </a:r>
          </a:p>
          <a:p>
            <a:r>
              <a:rPr lang="fr-CA" sz="1600" dirty="0">
                <a:effectLst/>
                <a:latin typeface="Arial" panose="020B0604020202020204" pitchFamily="34" charset="0"/>
              </a:rPr>
              <a:t>Temporaire embauché pour une </a:t>
            </a:r>
            <a:r>
              <a:rPr lang="fr-CA" sz="1600" dirty="0">
                <a:solidFill>
                  <a:schemeClr val="tx2">
                    <a:lumMod val="75000"/>
                    <a:lumOff val="25000"/>
                  </a:schemeClr>
                </a:solidFill>
                <a:effectLst/>
                <a:latin typeface="Arial" panose="020B0604020202020204" pitchFamily="34" charset="0"/>
              </a:rPr>
              <a:t>durée préalablement déterminée de six (6) mois et plus </a:t>
            </a:r>
            <a:r>
              <a:rPr lang="fr-CA" sz="1600" dirty="0">
                <a:effectLst/>
                <a:latin typeface="Arial" panose="020B0604020202020204" pitchFamily="34" charset="0"/>
              </a:rPr>
              <a:t>dont la semaine régulière de travail est de vingt (20) heures et plus (2-1.00 B) b)); </a:t>
            </a:r>
          </a:p>
          <a:p>
            <a:r>
              <a:rPr lang="fr-CA" sz="1600" dirty="0">
                <a:effectLst/>
                <a:latin typeface="Arial" panose="020B0604020202020204" pitchFamily="34" charset="0"/>
              </a:rPr>
              <a:t>Temporaire dont la </a:t>
            </a:r>
            <a:r>
              <a:rPr lang="fr-CA" sz="1600" dirty="0">
                <a:solidFill>
                  <a:schemeClr val="tx2">
                    <a:lumMod val="75000"/>
                    <a:lumOff val="25000"/>
                  </a:schemeClr>
                </a:solidFill>
                <a:effectLst/>
                <a:latin typeface="Arial" panose="020B0604020202020204" pitchFamily="34" charset="0"/>
              </a:rPr>
              <a:t>durée d'embauche est indéterminée ou prévue pour moins de six (6) mois</a:t>
            </a:r>
            <a:r>
              <a:rPr lang="fr-CA" sz="1600" dirty="0">
                <a:effectLst/>
                <a:latin typeface="Arial" panose="020B0604020202020204" pitchFamily="34" charset="0"/>
              </a:rPr>
              <a:t>, et ce, sans égard au nombre d’heures prévu à sa semaine régulière de travail (2-1.01 B) a)).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Helvetica" pitchFamily="2"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4985043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1BACA83-DD55-D203-08B9-F8CE3D08026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5DBC562-83E9-9CD7-EA4A-E273E99DA3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C142DA2A-5553-B2EC-42DE-AC62BF54D7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AC2877F-DC55-4AA0-AB22-E8124AB04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2B7A83D-8E54-747A-A4FA-FB5F1F4EFE05}"/>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rPr>
              <a:t>1.2 La compensation monétaire pour tenir lieu des vacances et des avantages prévus aux articles 5-1.00, 5-2.00 et 5-3.00 </a:t>
            </a: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277F0C38-5434-71F9-411E-624ABD1BB029}"/>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A046019A-7C9C-0E5E-900A-6A00CDCE9B67}"/>
              </a:ext>
            </a:extLst>
          </p:cNvPr>
          <p:cNvSpPr>
            <a:spLocks noGrp="1"/>
          </p:cNvSpPr>
          <p:nvPr>
            <p:ph idx="1"/>
          </p:nvPr>
        </p:nvSpPr>
        <p:spPr>
          <a:xfrm>
            <a:off x="1857714" y="3335867"/>
            <a:ext cx="7745969" cy="2852557"/>
          </a:xfrm>
        </p:spPr>
        <p:txBody>
          <a:bodyPr anchor="t">
            <a:normAutofit lnSpcReduction="10000"/>
          </a:bodyPr>
          <a:lstStyle/>
          <a:p>
            <a:r>
              <a:rPr lang="fr-CA" sz="1600" dirty="0">
                <a:effectLst/>
                <a:latin typeface="Arial" panose="020B0604020202020204" pitchFamily="34" charset="0"/>
              </a:rPr>
              <a:t>La compensation monétaire pour tenir lieu des vacances et des avantages est augmentée de deux manières : </a:t>
            </a:r>
          </a:p>
          <a:p>
            <a:pPr marL="0" indent="0">
              <a:buNone/>
            </a:pPr>
            <a:endParaRPr lang="fr-CA" sz="1600" dirty="0">
              <a:effectLst/>
              <a:latin typeface="Arial" panose="020B0604020202020204" pitchFamily="34" charset="0"/>
            </a:endParaRPr>
          </a:p>
          <a:p>
            <a:pPr lvl="2"/>
            <a:r>
              <a:rPr lang="fr-CA" sz="1600" dirty="0">
                <a:effectLst/>
                <a:latin typeface="Arial" panose="020B0604020202020204" pitchFamily="34" charset="0"/>
              </a:rPr>
              <a:t>L’une étant évolutive</a:t>
            </a:r>
            <a:r>
              <a:rPr lang="fr-CA" sz="1600" baseline="30000" dirty="0">
                <a:effectLst/>
                <a:highlight>
                  <a:srgbClr val="FFFF00"/>
                </a:highlight>
                <a:latin typeface="Arial" panose="020B0604020202020204" pitchFamily="34" charset="0"/>
              </a:rPr>
              <a:t>2</a:t>
            </a:r>
            <a:r>
              <a:rPr lang="fr-CA" sz="1600" dirty="0">
                <a:effectLst/>
                <a:latin typeface="Arial" panose="020B0604020202020204" pitchFamily="34" charset="0"/>
              </a:rPr>
              <a:t>, variant de 8,77 % à 11,21 % selon l’ancienneté ou la durée d’emploi pour tenir lieux les vacances;</a:t>
            </a:r>
          </a:p>
          <a:p>
            <a:pPr lvl="2"/>
            <a:r>
              <a:rPr lang="fr-CA" sz="1600" dirty="0">
                <a:effectLst/>
                <a:latin typeface="Arial" panose="020B0604020202020204" pitchFamily="34" charset="0"/>
              </a:rPr>
              <a:t>L’autre étant fixe à 12,13 % pour tenir lieux des avantages prévus aux articles 5-1.00, 5-2.00 et 5-3.00. </a:t>
            </a:r>
          </a:p>
          <a:p>
            <a:pPr lvl="2"/>
            <a:endParaRPr lang="fr-CA" sz="1600" dirty="0">
              <a:effectLst/>
              <a:latin typeface="Arial" panose="020B0604020202020204" pitchFamily="34" charset="0"/>
            </a:endParaRPr>
          </a:p>
          <a:p>
            <a:r>
              <a:rPr lang="fr-CA" sz="1600" i="1" baseline="30000" dirty="0">
                <a:effectLst/>
                <a:highlight>
                  <a:srgbClr val="FFFF00"/>
                </a:highlight>
                <a:latin typeface="Arial" panose="020B0604020202020204" pitchFamily="34" charset="0"/>
              </a:rPr>
              <a:t>2</a:t>
            </a:r>
            <a:r>
              <a:rPr lang="fr-CA" sz="1600" i="1" baseline="30000" dirty="0">
                <a:effectLst/>
                <a:latin typeface="Arial" panose="020B0604020202020204" pitchFamily="34" charset="0"/>
              </a:rPr>
              <a:t> </a:t>
            </a:r>
            <a:r>
              <a:rPr lang="fr-CA" sz="1600" i="1" dirty="0">
                <a:effectLst/>
                <a:latin typeface="Arial" panose="020B0604020202020204" pitchFamily="34" charset="0"/>
              </a:rPr>
              <a:t>Compensation évolutive des vacances selon l’ancienneté ou la durée d’emploi : Moins de 15 ans : 8,77 %, 15 ans : 9,25 %, 16 ans : 9,73 %, 17 ans : 10,22 %, 18 ans : 10,71 % et 19 ans et + : 11,21 %.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en-US" sz="2000" dirty="0"/>
          </a:p>
        </p:txBody>
      </p:sp>
    </p:spTree>
    <p:extLst>
      <p:ext uri="{BB962C8B-B14F-4D97-AF65-F5344CB8AC3E}">
        <p14:creationId xmlns:p14="http://schemas.microsoft.com/office/powerpoint/2010/main" val="147147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D04F67B-31A1-9588-0D7D-E47C0A1FC7F6}"/>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E4D95F89-6D79-B236-8436-4F05129087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1CF4D61E-827A-B952-901F-D01A66D5D6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599622F4-C422-C2F9-4B33-88936F5F7F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70BE9576-1317-B0C6-B87D-7A36C43424C6}"/>
              </a:ext>
            </a:extLst>
          </p:cNvPr>
          <p:cNvSpPr>
            <a:spLocks noGrp="1"/>
          </p:cNvSpPr>
          <p:nvPr>
            <p:ph type="title"/>
          </p:nvPr>
        </p:nvSpPr>
        <p:spPr>
          <a:xfrm>
            <a:off x="1803812" y="3293134"/>
            <a:ext cx="8530474" cy="477610"/>
          </a:xfrm>
          <a:solidFill>
            <a:schemeClr val="bg1"/>
          </a:solidFill>
        </p:spPr>
        <p:txBody>
          <a:bodyPr>
            <a:normAutofit fontScale="90000"/>
          </a:bodyPr>
          <a:lstStyle/>
          <a:p>
            <a:r>
              <a:rPr lang="fr-CA" sz="2400" b="1" dirty="0">
                <a:effectLst/>
                <a:latin typeface="Arial" panose="020B0604020202020204" pitchFamily="34" charset="0"/>
              </a:rPr>
              <a:t>1.3 Mesures transitoires : vacances, congés spéciaux, jours chômés et payés et régimes d’assurance vie, d’assurance maladie et d’assurance salaire (annexe 33) </a:t>
            </a:r>
            <a:br>
              <a:rPr lang="fr-CA" sz="800" dirty="0">
                <a:effectLst/>
                <a:latin typeface="Arial" panose="020B0604020202020204" pitchFamily="34" charset="0"/>
              </a:rPr>
            </a:br>
            <a:br>
              <a:rPr lang="fr-CA" sz="1050" dirty="0">
                <a:effectLst/>
                <a:latin typeface="Arial" panose="020B0604020202020204" pitchFamily="34"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FD766CE0-5615-7C76-ADED-4E80DEA0E2C0}"/>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F8D431BE-BE3F-C727-95FC-371C94773F01}"/>
              </a:ext>
            </a:extLst>
          </p:cNvPr>
          <p:cNvSpPr>
            <a:spLocks noGrp="1"/>
          </p:cNvSpPr>
          <p:nvPr>
            <p:ph idx="1"/>
          </p:nvPr>
        </p:nvSpPr>
        <p:spPr>
          <a:xfrm>
            <a:off x="1857714" y="3429000"/>
            <a:ext cx="7745969" cy="2759424"/>
          </a:xfrm>
        </p:spPr>
        <p:txBody>
          <a:bodyPr anchor="t">
            <a:normAutofit/>
          </a:bodyPr>
          <a:lstStyle/>
          <a:p>
            <a:r>
              <a:rPr lang="fr-CA" sz="1600" dirty="0">
                <a:effectLst/>
                <a:latin typeface="Arial" panose="020B0604020202020204" pitchFamily="34" charset="0"/>
              </a:rPr>
              <a:t>Ces personnes salariées continuent de bénéficier des congés spéciaux, des jours chômés et payés et des régimes d’assurance vie, d’assurance maladie et d’assurance salaire prévus aux articles 5-1.00, 5-2.00 et 5 3.00 de la convention jusqu’à la dernière journée de la paie qui inclut le 3 janvier 2025. </a:t>
            </a:r>
          </a:p>
          <a:p>
            <a:r>
              <a:rPr lang="fr-CA" sz="1600" dirty="0">
                <a:latin typeface="Arial" panose="020B0604020202020204" pitchFamily="34" charset="0"/>
                <a:cs typeface="Arial" panose="020B0604020202020204" pitchFamily="34" charset="0"/>
              </a:rPr>
              <a:t>C</a:t>
            </a:r>
            <a:r>
              <a:rPr lang="fr-CA" sz="1600" dirty="0">
                <a:effectLst/>
                <a:latin typeface="Arial" panose="020B0604020202020204" pitchFamily="34" charset="0"/>
                <a:cs typeface="Arial" panose="020B0604020202020204" pitchFamily="34" charset="0"/>
              </a:rPr>
              <a:t>ela exclut :</a:t>
            </a:r>
            <a:endParaRPr lang="fr-CA" sz="1050" dirty="0">
              <a:effectLst/>
              <a:latin typeface="Arial" panose="020B0604020202020204" pitchFamily="34" charset="0"/>
            </a:endParaRPr>
          </a:p>
          <a:p>
            <a:pPr lvl="1"/>
            <a:r>
              <a:rPr lang="fr-CA" sz="1600" dirty="0">
                <a:effectLst/>
                <a:latin typeface="Arial" panose="020B0604020202020204" pitchFamily="34" charset="0"/>
              </a:rPr>
              <a:t>La personne salariée qui bénéficie des prestations d’assurance salaire conformément à la clause 5-3.32 de la convention à la dernière journée de la paie qui inclut le 3 janvier 2025; </a:t>
            </a:r>
            <a:endParaRPr lang="fr-CA" sz="1200" dirty="0">
              <a:effectLst/>
              <a:latin typeface="Arial" panose="020B0604020202020204" pitchFamily="34" charset="0"/>
            </a:endParaRPr>
          </a:p>
          <a:p>
            <a:pPr lvl="1"/>
            <a:r>
              <a:rPr lang="fr-CA" sz="1600" dirty="0">
                <a:effectLst/>
                <a:latin typeface="Arial" panose="020B0604020202020204" pitchFamily="34" charset="0"/>
              </a:rPr>
              <a:t>la personne salariée qui est de retour d’invalidité, mais qui est toujours dans la période prévue à la clause 5-3.04. </a:t>
            </a:r>
          </a:p>
          <a:p>
            <a:pPr lvl="1"/>
            <a:endParaRPr lang="fr-CA" sz="1600" dirty="0">
              <a:effectLst/>
              <a:latin typeface="Arial" panose="020B0604020202020204" pitchFamily="34" charset="0"/>
              <a:cs typeface="Arial" panose="020B0604020202020204" pitchFamily="34" charset="0"/>
            </a:endParaRPr>
          </a:p>
          <a:p>
            <a:endParaRPr lang="fr-CA" sz="1600" dirty="0">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a:p>
            <a:endParaRPr lang="fr-CA" sz="1600" dirty="0">
              <a:effectLst/>
              <a:latin typeface="Arial" panose="020B0604020202020204" pitchFamily="34" charset="0"/>
            </a:endParaRPr>
          </a:p>
        </p:txBody>
      </p:sp>
    </p:spTree>
    <p:extLst>
      <p:ext uri="{BB962C8B-B14F-4D97-AF65-F5344CB8AC3E}">
        <p14:creationId xmlns:p14="http://schemas.microsoft.com/office/powerpoint/2010/main" val="2438790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9991C6-39C0-F0C8-88EF-AE0E0C28023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4ABFF06-169F-24E1-D1B3-6E9D7E8A18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B477BF4E-AA9D-768F-427D-571081E913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1E3012C0-1FE3-E65C-B6CD-98359E0455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CA6875BF-4E99-FD3C-C8E0-3B71DDCA1F6A}"/>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1.4 </a:t>
            </a:r>
            <a:r>
              <a:rPr lang="fr-CA" sz="2400" b="1" dirty="0">
                <a:latin typeface="Arial" panose="020B0604020202020204" pitchFamily="34" charset="0"/>
                <a:cs typeface="Arial" panose="020B0604020202020204" pitchFamily="34" charset="0"/>
              </a:rPr>
              <a:t>P</a:t>
            </a:r>
            <a:r>
              <a:rPr lang="fr-CA" sz="2400" b="1" dirty="0">
                <a:effectLst/>
                <a:latin typeface="Arial" panose="020B0604020202020204" pitchFamily="34" charset="0"/>
                <a:cs typeface="Arial" panose="020B0604020202020204" pitchFamily="34" charset="0"/>
              </a:rPr>
              <a:t>rorata des avantages et des bénéfices </a:t>
            </a: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14ABD580-3DF9-D7F4-D9ED-3E8437E1E562}"/>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993B8736-66FA-C1B5-4241-E4A718491593}"/>
              </a:ext>
            </a:extLst>
          </p:cNvPr>
          <p:cNvSpPr>
            <a:spLocks noGrp="1"/>
          </p:cNvSpPr>
          <p:nvPr>
            <p:ph idx="1"/>
          </p:nvPr>
        </p:nvSpPr>
        <p:spPr>
          <a:xfrm>
            <a:off x="1857714" y="3139289"/>
            <a:ext cx="7745969" cy="3049135"/>
          </a:xfrm>
        </p:spPr>
        <p:txBody>
          <a:bodyPr anchor="t">
            <a:normAutofit lnSpcReduction="10000"/>
          </a:bodyPr>
          <a:lstStyle/>
          <a:p>
            <a:r>
              <a:rPr lang="fr-CA" sz="1600" dirty="0">
                <a:effectLst/>
                <a:latin typeface="Arial" panose="020B0604020202020204" pitchFamily="34" charset="0"/>
              </a:rPr>
              <a:t>La notion de poste à temps partiel et de poste à temps complet n’existe plus et les concordances sont faites à la convention à plusieurs égards. </a:t>
            </a:r>
          </a:p>
          <a:p>
            <a:r>
              <a:rPr lang="fr-CA" sz="1600" dirty="0">
                <a:effectLst/>
                <a:latin typeface="Arial" panose="020B0604020202020204" pitchFamily="34" charset="0"/>
              </a:rPr>
              <a:t>les avantages et les bénéfices sont ajustés au prorata en fonction des heures régulières travaillées </a:t>
            </a:r>
          </a:p>
          <a:p>
            <a:r>
              <a:rPr lang="fr-CA" sz="1600" dirty="0">
                <a:effectLst/>
                <a:latin typeface="Arial" panose="020B0604020202020204" pitchFamily="34" charset="0"/>
              </a:rPr>
              <a:t>Voici les exceptions à la règle du prorata : </a:t>
            </a:r>
          </a:p>
          <a:p>
            <a:pPr lvl="1"/>
            <a:r>
              <a:rPr lang="fr-CA" sz="1600" dirty="0">
                <a:effectLst/>
                <a:latin typeface="Arial" panose="020B0604020202020204" pitchFamily="34" charset="0"/>
              </a:rPr>
              <a:t>Droits parentaux (5-4.15 D)); </a:t>
            </a:r>
          </a:p>
          <a:p>
            <a:pPr lvl="1"/>
            <a:r>
              <a:rPr lang="fr-CA" sz="1600" dirty="0">
                <a:effectLst/>
                <a:latin typeface="Arial" panose="020B0604020202020204" pitchFamily="34" charset="0"/>
              </a:rPr>
              <a:t>Vacances, calcul du service actif (5-6.01); </a:t>
            </a:r>
          </a:p>
          <a:p>
            <a:r>
              <a:rPr lang="fr-CA" sz="1600" dirty="0">
                <a:latin typeface="Arial" panose="020B0604020202020204" pitchFamily="34" charset="0"/>
              </a:rPr>
              <a:t>A</a:t>
            </a:r>
            <a:r>
              <a:rPr lang="fr-CA" sz="1600" dirty="0">
                <a:effectLst/>
                <a:latin typeface="Arial" panose="020B0604020202020204" pitchFamily="34" charset="0"/>
              </a:rPr>
              <a:t>fin de maintenir les droits des personnes salariées à temps complet tel qu’ils étaient avant l’implantation du nouveau modèle des statuts d’emplois, aucun prorata n’est effectué pour la personne salariée dont la semaine régulière de travail comporte 26h15 et plus des heures prévues à la clause 8-2.01, 8-2.02 ou 8-2.03, selon le cas. </a:t>
            </a:r>
          </a:p>
          <a:p>
            <a:endParaRPr lang="fr-CA" sz="1600" dirty="0">
              <a:effectLst/>
              <a:latin typeface="Arial" panose="020B0604020202020204" pitchFamily="34" charset="0"/>
            </a:endParaRPr>
          </a:p>
        </p:txBody>
      </p:sp>
    </p:spTree>
    <p:extLst>
      <p:ext uri="{BB962C8B-B14F-4D97-AF65-F5344CB8AC3E}">
        <p14:creationId xmlns:p14="http://schemas.microsoft.com/office/powerpoint/2010/main" val="12397215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699711A-38B1-9360-CA7B-E2B4551F8724}"/>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3377FA3-30D6-4DA8-8D48-F6FFED96E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A0A43010-AC02-C84D-C695-18C3FE2C57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5103DC5-6F67-DE30-B5D9-8016AE71AA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3A736607-CFF8-A6E7-DBC6-EB8DD77B1C4D}"/>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1.5 La permanence </a:t>
            </a: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5D6EE30A-DC06-15DE-CB5D-BBE1548C8CDB}"/>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E884F053-930C-DE0D-6126-07B58D4AADA4}"/>
              </a:ext>
            </a:extLst>
          </p:cNvPr>
          <p:cNvSpPr>
            <a:spLocks noGrp="1"/>
          </p:cNvSpPr>
          <p:nvPr>
            <p:ph idx="1"/>
          </p:nvPr>
        </p:nvSpPr>
        <p:spPr>
          <a:xfrm>
            <a:off x="1857714" y="3139289"/>
            <a:ext cx="7745969" cy="3049135"/>
          </a:xfrm>
        </p:spPr>
        <p:txBody>
          <a:bodyPr anchor="t">
            <a:normAutofit/>
          </a:bodyPr>
          <a:lstStyle/>
          <a:p>
            <a:r>
              <a:rPr lang="fr-CA" sz="1600" dirty="0">
                <a:effectLst/>
                <a:latin typeface="Arial" panose="020B0604020202020204" pitchFamily="34" charset="0"/>
              </a:rPr>
              <a:t>Comme prévu à la clause 1-2.26, un poste est considéré pour la permanence lorsque la durée de la semaine régulière de travail est de vingt (20) heures et plus. </a:t>
            </a:r>
          </a:p>
          <a:p>
            <a:r>
              <a:rPr lang="fr-CA" sz="1600" dirty="0">
                <a:effectLst/>
                <a:latin typeface="Arial" panose="020B0604020202020204" pitchFamily="34" charset="0"/>
              </a:rPr>
              <a:t>La personne salariée régulière qui a complété deux (2) années, sans égard au nombre d’heures prévu au poste, au même centre de services dans un poste considéré pour la permanence obtient sa permanence (1-2.20). </a:t>
            </a:r>
          </a:p>
          <a:p>
            <a:endParaRPr lang="fr-CA" sz="1600" dirty="0">
              <a:effectLst/>
              <a:latin typeface="Arial" panose="020B0604020202020204" pitchFamily="34" charset="0"/>
            </a:endParaRPr>
          </a:p>
          <a:p>
            <a:endParaRPr lang="fr-CA" sz="1600" dirty="0">
              <a:effectLst/>
              <a:latin typeface="Arial" panose="020B0604020202020204" pitchFamily="34" charset="0"/>
            </a:endParaRPr>
          </a:p>
        </p:txBody>
      </p:sp>
    </p:spTree>
    <p:extLst>
      <p:ext uri="{BB962C8B-B14F-4D97-AF65-F5344CB8AC3E}">
        <p14:creationId xmlns:p14="http://schemas.microsoft.com/office/powerpoint/2010/main" val="4251219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5CF6252-6985-74F6-4570-88283FC46FE6}"/>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64A1B448-9B4F-7375-8A0B-DFCCC302C8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B7391722-CE55-9E51-9B55-1E39FEB6FD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ED9E2337-7B58-3C74-E8F4-627CDB758D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2B4749BD-4CD6-ED0A-6FD7-C708497D51AB}"/>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latin typeface="Arial" panose="020B0604020202020204" pitchFamily="34" charset="0"/>
                <a:cs typeface="Arial" panose="020B0604020202020204" pitchFamily="34" charset="0"/>
              </a:rPr>
              <a:t>2. </a:t>
            </a:r>
            <a:r>
              <a:rPr lang="fr-CA" sz="2400" b="1" dirty="0">
                <a:effectLst/>
                <a:latin typeface="Arial" panose="020B0604020202020204" pitchFamily="34" charset="0"/>
                <a:cs typeface="Arial" panose="020B0604020202020204" pitchFamily="34" charset="0"/>
              </a:rPr>
              <a:t> </a:t>
            </a:r>
            <a:r>
              <a:rPr lang="fr-CA" sz="2400" b="1" dirty="0">
                <a:latin typeface="Arial" panose="020B0604020202020204" pitchFamily="34" charset="0"/>
                <a:cs typeface="Arial" panose="020B0604020202020204" pitchFamily="34" charset="0"/>
              </a:rPr>
              <a:t>L’intégration du chapitre 10 au chapitre 7</a:t>
            </a:r>
            <a:r>
              <a:rPr lang="fr-CA" sz="2400" b="1" dirty="0">
                <a:effectLst/>
                <a:latin typeface="Arial" panose="020B0604020202020204" pitchFamily="34" charset="0"/>
                <a:cs typeface="Arial" panose="020B0604020202020204" pitchFamily="34" charset="0"/>
              </a:rPr>
              <a:t> </a:t>
            </a: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6C0BF7C1-209E-CB82-FA92-533D2DBF153A}"/>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2273E3F2-614A-787D-2A5B-5248A05C11E6}"/>
              </a:ext>
            </a:extLst>
          </p:cNvPr>
          <p:cNvSpPr>
            <a:spLocks noGrp="1"/>
          </p:cNvSpPr>
          <p:nvPr>
            <p:ph idx="1"/>
          </p:nvPr>
        </p:nvSpPr>
        <p:spPr>
          <a:xfrm>
            <a:off x="1857714" y="3139289"/>
            <a:ext cx="7745969" cy="3049135"/>
          </a:xfrm>
        </p:spPr>
        <p:txBody>
          <a:bodyPr anchor="t">
            <a:normAutofit/>
          </a:bodyPr>
          <a:lstStyle/>
          <a:p>
            <a:r>
              <a:rPr lang="fr-CA" sz="1600" dirty="0">
                <a:effectLst/>
                <a:latin typeface="Arial" panose="020B0604020202020204" pitchFamily="34" charset="0"/>
              </a:rPr>
              <a:t>Avec le nouveau modèle, les personnes salariées du chapitre 10 sont intégrées dans la convention à part entière. Ce chapitre est donc aboli. Des mesures transitoires pour l’intégration des personnes salariées couvertes par le chapitre 10-0.00 sont prévues à l’annexe 33 de la nouvelle convention </a:t>
            </a:r>
          </a:p>
          <a:p>
            <a:r>
              <a:rPr lang="fr-CA" sz="1600" dirty="0">
                <a:effectLst/>
                <a:latin typeface="Arial" panose="020B0604020202020204" pitchFamily="34" charset="0"/>
              </a:rPr>
              <a:t>L’ensemble des postes détenus par les personnes salariées de l’article 10-2.00 qui ont été rappelées en début d’année 2024-2025 seront considérés abolis. La sécurité d’emploi se fait conformément aux dispositions de la convention 2023-2028.</a:t>
            </a:r>
          </a:p>
          <a:p>
            <a:endParaRPr lang="fr-CA" sz="1600" dirty="0">
              <a:effectLst/>
              <a:latin typeface="Arial" panose="020B0604020202020204" pitchFamily="34" charset="0"/>
            </a:endParaRPr>
          </a:p>
        </p:txBody>
      </p:sp>
    </p:spTree>
    <p:extLst>
      <p:ext uri="{BB962C8B-B14F-4D97-AF65-F5344CB8AC3E}">
        <p14:creationId xmlns:p14="http://schemas.microsoft.com/office/powerpoint/2010/main" val="83504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F2B2538-EFF8-D906-B7E9-3A9A0D9E3EB2}"/>
            </a:ext>
          </a:extLst>
        </p:cNvPr>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C89D6BE-D804-4C7F-E4B0-A672E3CD51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ight Triangle 13">
            <a:extLst>
              <a:ext uri="{FF2B5EF4-FFF2-40B4-BE49-F238E27FC236}">
                <a16:creationId xmlns:a16="http://schemas.microsoft.com/office/drawing/2014/main" id="{97D8A2B5-D42B-2186-0AA1-3F91527C6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888A1D28-9952-67EE-5ED6-46BEB8E51D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5BDE663E-7BBD-A063-3E2C-EA23A31A265D}"/>
              </a:ext>
            </a:extLst>
          </p:cNvPr>
          <p:cNvSpPr>
            <a:spLocks noGrp="1"/>
          </p:cNvSpPr>
          <p:nvPr>
            <p:ph type="title"/>
          </p:nvPr>
        </p:nvSpPr>
        <p:spPr>
          <a:xfrm>
            <a:off x="1358322" y="2837294"/>
            <a:ext cx="9471956" cy="1137111"/>
          </a:xfrm>
          <a:solidFill>
            <a:schemeClr val="bg1"/>
          </a:solidFill>
        </p:spPr>
        <p:txBody>
          <a:bodyPr>
            <a:normAutofit fontScale="90000"/>
          </a:bodyPr>
          <a:lstStyle/>
          <a:p>
            <a:r>
              <a:rPr lang="fr-CA" sz="2400" b="1" dirty="0">
                <a:effectLst/>
                <a:latin typeface="Arial" panose="020B0604020202020204" pitchFamily="34" charset="0"/>
                <a:cs typeface="Arial" panose="020B0604020202020204" pitchFamily="34" charset="0"/>
              </a:rPr>
              <a:t> </a:t>
            </a:r>
            <a:r>
              <a:rPr lang="fr-CA" sz="2400" b="1" dirty="0">
                <a:effectLst/>
                <a:latin typeface="Arial" panose="020B0604020202020204" pitchFamily="34" charset="0"/>
              </a:rPr>
              <a:t>3. Contribution de l'employeur aux assurances collectives (5-3.26) </a:t>
            </a:r>
            <a:br>
              <a:rPr lang="fr-CA" sz="800" dirty="0">
                <a:effectLst/>
                <a:latin typeface="Arial" panose="020B0604020202020204" pitchFamily="34" charset="0"/>
              </a:rPr>
            </a:br>
            <a:br>
              <a:rPr lang="fr-CA" sz="800" dirty="0">
                <a:effectLst/>
                <a:latin typeface="Helvetica" pitchFamily="2" charset="0"/>
              </a:rPr>
            </a:br>
            <a:br>
              <a:rPr lang="fr-CA" sz="1050" dirty="0">
                <a:effectLst/>
                <a:latin typeface="Helvetica" pitchFamily="2" charset="0"/>
              </a:rPr>
            </a:br>
            <a:br>
              <a:rPr lang="fr-CA" sz="2400" dirty="0">
                <a:effectLst/>
                <a:latin typeface="Arial" panose="020B0604020202020204" pitchFamily="34" charset="0"/>
              </a:rPr>
            </a:br>
            <a:endParaRPr lang="fr-FR" sz="5400" dirty="0"/>
          </a:p>
        </p:txBody>
      </p:sp>
      <p:pic>
        <p:nvPicPr>
          <p:cNvPr id="5" name="Espace réservé du contenu 4">
            <a:extLst>
              <a:ext uri="{FF2B5EF4-FFF2-40B4-BE49-F238E27FC236}">
                <a16:creationId xmlns:a16="http://schemas.microsoft.com/office/drawing/2014/main" id="{9A077148-29F8-4F81-0D02-D030B1E3274A}"/>
              </a:ext>
            </a:extLst>
          </p:cNvPr>
          <p:cNvPicPr>
            <a:picLocks noChangeAspect="1"/>
          </p:cNvPicPr>
          <p:nvPr/>
        </p:nvPicPr>
        <p:blipFill>
          <a:blip r:embed="rId2"/>
          <a:stretch>
            <a:fillRect/>
          </a:stretch>
        </p:blipFill>
        <p:spPr>
          <a:xfrm>
            <a:off x="2221315" y="649757"/>
            <a:ext cx="7745969" cy="1866257"/>
          </a:xfrm>
          <a:prstGeom prst="rect">
            <a:avLst/>
          </a:prstGeom>
          <a:solidFill>
            <a:schemeClr val="bg1"/>
          </a:solidFill>
        </p:spPr>
      </p:pic>
      <p:sp>
        <p:nvSpPr>
          <p:cNvPr id="9" name="Content Placeholder 8">
            <a:extLst>
              <a:ext uri="{FF2B5EF4-FFF2-40B4-BE49-F238E27FC236}">
                <a16:creationId xmlns:a16="http://schemas.microsoft.com/office/drawing/2014/main" id="{920DCF8D-A5D1-79EC-1071-1DC7C047756F}"/>
              </a:ext>
            </a:extLst>
          </p:cNvPr>
          <p:cNvSpPr>
            <a:spLocks noGrp="1"/>
          </p:cNvSpPr>
          <p:nvPr>
            <p:ph idx="1"/>
          </p:nvPr>
        </p:nvSpPr>
        <p:spPr>
          <a:xfrm>
            <a:off x="1857714" y="3139289"/>
            <a:ext cx="7745969" cy="3049135"/>
          </a:xfrm>
        </p:spPr>
        <p:txBody>
          <a:bodyPr anchor="t">
            <a:normAutofit/>
          </a:bodyPr>
          <a:lstStyle/>
          <a:p>
            <a:r>
              <a:rPr lang="fr-CA" sz="1600" dirty="0">
                <a:effectLst/>
                <a:latin typeface="Arial" panose="020B0604020202020204" pitchFamily="34" charset="0"/>
              </a:rPr>
              <a:t>Les contributions conventionnées de l’employeur pour l’assurance maladie seront augmentées des montants suivants: </a:t>
            </a:r>
          </a:p>
          <a:p>
            <a:pPr lvl="1"/>
            <a:r>
              <a:rPr lang="fr-CA" sz="1600" dirty="0">
                <a:effectLst/>
                <a:latin typeface="Arial" panose="020B0604020202020204" pitchFamily="34" charset="0"/>
              </a:rPr>
              <a:t>481,90 $ (familial) </a:t>
            </a:r>
          </a:p>
          <a:p>
            <a:pPr lvl="1"/>
            <a:r>
              <a:rPr lang="fr-CA" sz="1600" dirty="0">
                <a:effectLst/>
                <a:latin typeface="Arial" panose="020B0604020202020204" pitchFamily="34" charset="0"/>
              </a:rPr>
              <a:t>222,80 $ (individuel) </a:t>
            </a:r>
          </a:p>
          <a:p>
            <a:pPr marL="457200" lvl="1" indent="0">
              <a:buNone/>
            </a:pPr>
            <a:endParaRPr lang="fr-CA" sz="1600" dirty="0">
              <a:effectLst/>
              <a:latin typeface="Arial" panose="020B0604020202020204" pitchFamily="34" charset="0"/>
            </a:endParaRPr>
          </a:p>
          <a:p>
            <a:r>
              <a:rPr lang="fr-CA" sz="1600" dirty="0">
                <a:effectLst/>
                <a:latin typeface="Arial" panose="020B0604020202020204" pitchFamily="34" charset="0"/>
              </a:rPr>
              <a:t>Les contributions de l’employeur pour l’assurance maladie prévue à la clause 5-3.26 seront dorénavant : </a:t>
            </a:r>
          </a:p>
          <a:p>
            <a:pPr lvl="1"/>
            <a:r>
              <a:rPr lang="fr-CA" sz="1600" dirty="0">
                <a:effectLst/>
                <a:latin typeface="Arial" panose="020B0604020202020204" pitchFamily="34" charset="0"/>
              </a:rPr>
              <a:t>À compter du 1er avril 2024 : 845,70 $ (Familial)</a:t>
            </a:r>
          </a:p>
          <a:p>
            <a:pPr lvl="1"/>
            <a:r>
              <a:rPr lang="fr-CA" sz="1600" dirty="0">
                <a:effectLst/>
                <a:latin typeface="Arial" panose="020B0604020202020204" pitchFamily="34" charset="0"/>
              </a:rPr>
              <a:t>À compter du 1er avril 2024 : 368,40 $ (Individuel)</a:t>
            </a:r>
          </a:p>
          <a:p>
            <a:pPr lvl="1"/>
            <a:endParaRPr lang="fr-CA" sz="700" dirty="0">
              <a:effectLst/>
              <a:latin typeface="Arial" panose="020B0604020202020204" pitchFamily="34" charset="0"/>
            </a:endParaRPr>
          </a:p>
        </p:txBody>
      </p:sp>
    </p:spTree>
    <p:extLst>
      <p:ext uri="{BB962C8B-B14F-4D97-AF65-F5344CB8AC3E}">
        <p14:creationId xmlns:p14="http://schemas.microsoft.com/office/powerpoint/2010/main" val="2067317789"/>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
  <TotalTime>317</TotalTime>
  <Words>2672</Words>
  <Application>Microsoft Macintosh PowerPoint</Application>
  <PresentationFormat>Grand écran</PresentationFormat>
  <Paragraphs>171</Paragraphs>
  <Slides>26</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26</vt:i4>
      </vt:variant>
    </vt:vector>
  </HeadingPairs>
  <TitlesOfParts>
    <vt:vector size="31" baseType="lpstr">
      <vt:lpstr>Aptos</vt:lpstr>
      <vt:lpstr>Aptos Display</vt:lpstr>
      <vt:lpstr>Arial</vt:lpstr>
      <vt:lpstr>Helvetica</vt:lpstr>
      <vt:lpstr>Thème Office</vt:lpstr>
      <vt:lpstr>   Changements apportés à la  convention collective S3 2023-2028  </vt:lpstr>
      <vt:lpstr>1. La révision des statuts d’emplois  </vt:lpstr>
      <vt:lpstr>1.1 Les statuts d’emplois   </vt:lpstr>
      <vt:lpstr>1.2 La compensation monétaire pour tenir lieu des vacances et des avantages prévus aux articles 5-1.00, 5-2.00 et 5-3.00   </vt:lpstr>
      <vt:lpstr>1.3 Mesures transitoires : vacances, congés spéciaux, jours chômés et payés et régimes d’assurance vie, d’assurance maladie et d’assurance salaire (annexe 33)    </vt:lpstr>
      <vt:lpstr>1.4 Prorata des avantages et des bénéfices   </vt:lpstr>
      <vt:lpstr>1.5 La permanence    </vt:lpstr>
      <vt:lpstr>2.  L’intégration du chapitre 10 au chapitre 7    </vt:lpstr>
      <vt:lpstr> 3. Contribution de l'employeur aux assurances collectives (5-3.26)     </vt:lpstr>
      <vt:lpstr> 4. Vacances (5-6.10 B))       </vt:lpstr>
      <vt:lpstr>    6.1 Création des postes comportant des horaires continus et le plus grand nombre d’heures possible (8-2.06)           </vt:lpstr>
      <vt:lpstr>    6.2 Motif de non-abolition secteur des services directs aux élèves (7-3.14 F)           </vt:lpstr>
      <vt:lpstr>6.3 Période d’essai (1-2.17)    </vt:lpstr>
      <vt:lpstr>6.3.2  Les limites au changement d’affectation de la personne à l’essai     </vt:lpstr>
      <vt:lpstr> 6.4  Affectation temporaire à l’occasion d’un retour de travail en cours d’année scolaire (7-1.19, 2e alinéa)      </vt:lpstr>
      <vt:lpstr> 7.2  Temps supplémentaire en service de garde et en milieu scolaire (8-3.10)        </vt:lpstr>
      <vt:lpstr> 8.1 Participation au Plan d’intervention (8-2.15)         </vt:lpstr>
      <vt:lpstr> 8.2 Ratio en service de garde (annexe 28)          </vt:lpstr>
      <vt:lpstr>  9.  L’aide à la classe (annexe 29)           </vt:lpstr>
      <vt:lpstr>   10. Développement des ressources humaines, insertion professionnelle, encadrement des stagiaires et santé globale            </vt:lpstr>
      <vt:lpstr>   10.1 Insertion professionnelle et encadrement des stagiaires (5-7.00 section 2 et annexe 25)             </vt:lpstr>
      <vt:lpstr>   10.2 Santé globale (annexe 26)              </vt:lpstr>
      <vt:lpstr>    11.1 Mise à pied temporaire et calcul des cent quatre (104) semaines de prestations d’assurance salaire (5-3.32 A)               </vt:lpstr>
      <vt:lpstr>    11.2 Affectation temporaire pendant une période d’invalidité (5-3.32 C)                 </vt:lpstr>
      <vt:lpstr>    12. Retraite progressive (annexe 7)                  </vt:lpstr>
      <vt:lpstr>     13. Suspension sans traitement : accusation de nature criminelle - inconduites sexuelles (annexe 27)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genevieve chicoine</dc:creator>
  <cp:lastModifiedBy>Josée Nepton</cp:lastModifiedBy>
  <cp:revision>7</cp:revision>
  <dcterms:created xsi:type="dcterms:W3CDTF">2024-10-09T22:03:11Z</dcterms:created>
  <dcterms:modified xsi:type="dcterms:W3CDTF">2024-10-22T12:50:03Z</dcterms:modified>
</cp:coreProperties>
</file>