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58" r:id="rId6"/>
    <p:sldId id="262" r:id="rId7"/>
    <p:sldId id="264" r:id="rId8"/>
    <p:sldId id="463" r:id="rId9"/>
    <p:sldId id="464" r:id="rId10"/>
    <p:sldId id="465" r:id="rId11"/>
    <p:sldId id="466" r:id="rId12"/>
    <p:sldId id="467" r:id="rId13"/>
    <p:sldId id="259" r:id="rId14"/>
  </p:sldIdLst>
  <p:sldSz cx="12192000" cy="6858000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E58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C5900-AC6A-D7AD-40AA-F7BCA913E875}" v="7" dt="2024-01-16T00:16:25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DB3C7F9-C63A-F44D-99DC-33E7667CC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C29072A-7403-D440-B62D-556FF29B8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2852"/>
            <a:ext cx="8156713" cy="1183171"/>
          </a:xfrm>
        </p:spPr>
        <p:txBody>
          <a:bodyPr anchor="b"/>
          <a:lstStyle>
            <a:lvl1pPr algn="r">
              <a:defRPr sz="48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77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E85B8-88F2-8886-E1CE-44637894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17C74F-F5C6-FCCD-EB39-AC7BDA43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D3FDE-F9CF-D990-7D40-A808026F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37B5FA-4171-7A34-E50F-7AC404DE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E8C4F8-FB90-78DD-1DC1-8EDB325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15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1A2AAC-A94E-7C04-5CFB-E5AF6F1CC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377468-0FDF-3FC6-3043-8FF427C5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26F2D3-9B68-64B9-E6A3-18BBFAEF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B88FE-D076-0121-9BE3-3BAFE839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F575D-2296-86FA-AED6-6C365776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E03986-CE25-6C4E-8F2F-D8192A4D5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864DC9-A654-F892-7A91-9240F6FBD5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574" y="1709738"/>
            <a:ext cx="10134876" cy="3933978"/>
          </a:xfrm>
        </p:spPr>
        <p:txBody>
          <a:bodyPr anchor="t"/>
          <a:lstStyle>
            <a:lvl1pPr>
              <a:defRPr sz="28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13184CF-55CB-BE4E-B4E2-3525F6E0E455}"/>
              </a:ext>
            </a:extLst>
          </p:cNvPr>
          <p:cNvSpPr txBox="1">
            <a:spLocks/>
          </p:cNvSpPr>
          <p:nvPr userDrawn="1"/>
        </p:nvSpPr>
        <p:spPr>
          <a:xfrm>
            <a:off x="3520260" y="365126"/>
            <a:ext cx="7833540" cy="92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539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CA"/>
              <a:t>Modifier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EBBC651-A5DC-D64D-904A-F4E2DB21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2574" y="6356350"/>
            <a:ext cx="2368826" cy="365125"/>
          </a:xfrm>
        </p:spPr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DC89FA-5A14-0D48-A606-0FA8E158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>
              <a:solidFill>
                <a:srgbClr val="005395"/>
              </a:solidFill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2F8C494C-67B7-D841-AD80-91E888D1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00084" cy="365125"/>
          </a:xfrm>
        </p:spPr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2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A4E1DE7-02E7-3149-9849-A2E3921D2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1F3373-6D32-2F48-A40E-AD5640EE7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260" y="365126"/>
            <a:ext cx="7833540" cy="926962"/>
          </a:xfrm>
        </p:spPr>
        <p:txBody>
          <a:bodyPr anchor="t"/>
          <a:lstStyle>
            <a:lvl1pPr>
              <a:defRPr sz="4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A2256-BDE2-B1F0-A776-6846E77BA9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2574" y="1825625"/>
            <a:ext cx="10141225" cy="4351338"/>
          </a:xfrm>
        </p:spPr>
        <p:txBody>
          <a:bodyPr/>
          <a:lstStyle>
            <a:lvl1pPr>
              <a:buClr>
                <a:srgbClr val="E58818"/>
              </a:buClr>
              <a:defRPr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  <a:lvl2pPr>
              <a:buClr>
                <a:srgbClr val="E58818"/>
              </a:buClr>
              <a:defRPr b="0" i="0">
                <a:solidFill>
                  <a:srgbClr val="005395"/>
                </a:solidFill>
                <a:latin typeface="Century Gothic" panose="020B0502020202020204" pitchFamily="34" charset="0"/>
              </a:defRPr>
            </a:lvl2pPr>
            <a:lvl3pPr>
              <a:buClr>
                <a:srgbClr val="E58818"/>
              </a:buClr>
              <a:defRPr b="0" i="0">
                <a:solidFill>
                  <a:srgbClr val="005395"/>
                </a:solidFill>
                <a:latin typeface="Century Gothic" panose="020B0502020202020204" pitchFamily="34" charset="0"/>
              </a:defRPr>
            </a:lvl3pPr>
            <a:lvl4pPr>
              <a:buClr>
                <a:srgbClr val="E58818"/>
              </a:buClr>
              <a:defRPr b="0" i="0">
                <a:solidFill>
                  <a:srgbClr val="005395"/>
                </a:solidFill>
                <a:latin typeface="Century Gothic" panose="020B0502020202020204" pitchFamily="34" charset="0"/>
              </a:defRPr>
            </a:lvl4pPr>
            <a:lvl5pPr>
              <a:buClr>
                <a:srgbClr val="E58818"/>
              </a:buClr>
              <a:defRPr b="0" i="0">
                <a:solidFill>
                  <a:srgbClr val="005395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37FAD-E20C-9003-AF57-8019F3B1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2574" y="6356350"/>
            <a:ext cx="2368826" cy="365125"/>
          </a:xfrm>
        </p:spPr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694D5-5071-B671-87E1-38975A18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>
              <a:solidFill>
                <a:srgbClr val="00539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F0CD5-11DF-D715-B1A4-0616576B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00084" cy="365125"/>
          </a:xfrm>
        </p:spPr>
        <p:txBody>
          <a:bodyPr anchor="t"/>
          <a:lstStyle>
            <a:lvl1pPr>
              <a:defRPr sz="1000" b="0" i="0">
                <a:solidFill>
                  <a:srgbClr val="005395"/>
                </a:solidFill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2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360D59D-DD48-614C-ACA3-DB91ED261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4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BACEC-CB6B-DB76-ED6F-CD4DA1AB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92745-FAA4-792E-6634-15FEAA597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36C51-F084-A2B0-123A-338F74530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21F6E-842B-1BB1-5071-C4595CF4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5B3D71-DF0D-0946-BA7A-27D13C85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200794-EB83-B5C7-1B85-568849CB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3C555-E508-D70F-5ECB-ACA43CB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38F4D9-782F-CFB1-C595-8E87D054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C0E351-DBC9-91E9-FE3E-28A40E90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306E0F-66E5-806D-458F-6CE98B032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E41888-95DE-8FB6-3DCC-095EEC3DA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CC52E5-16D0-305B-5460-F76A25D6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AD5C4D-24EA-C4FF-F811-93907312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3278D9-A830-3893-C65B-9E6311E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97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7FC0D29-F63F-CB3F-F3B4-F701A64E11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2CCD06-4CC9-5295-3302-83D669E4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1ED809-6E86-4CCA-1D7E-166BE69D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240C9D-9FCD-ED65-D4C4-4350F491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EC81C5-A7B8-C6EB-0FC6-02F6098C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7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74465-650B-6606-B9AF-C7D40676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F1C93-9C6C-17CD-CAD5-6E19D9A5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CB69A-149C-E3FF-66EF-A2BC7F8F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7D4A9-E290-16A8-9214-1C5C0DF8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387D12-4739-3935-23FC-E002FE30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E269BA-3C85-F4B2-DB6D-C43F30C3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5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258B0-9166-17AE-1EED-8D57DF93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0210E8-D8AF-A6B0-82E7-65DD27239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3505A-07FB-A674-7CA8-A7E18D63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288E12-F99E-1CC5-97E1-757D9FD1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0A573-6ADA-8302-2FB3-097E5348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2560FB-6999-6546-B813-4306DC0C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6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7BB9DF-1344-F325-0CFF-16EBEA92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95F758-7D0B-AEF5-8E2A-19AEBD4A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E753E-FBA6-D864-81F5-75F4CEAC9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4246-B099-C744-A1C5-B1326819B13B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B4469-C680-BB5C-88A2-1424F6F5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9E745-2121-7347-EAB0-13C08A733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2EF3-9C74-7546-8A73-FF32FB265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4760-5843-7A47-AD8C-2B0DDC6272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6" y="4830514"/>
            <a:ext cx="11563350" cy="9678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dirty="0"/>
              <a:t>Informations additionnelles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D77E9D-49EC-398C-17C7-0497F3CF279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436352" y="5258799"/>
            <a:ext cx="7195327" cy="1933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CA" sz="2600" dirty="0">
              <a:solidFill>
                <a:srgbClr val="00539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7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912E-C818-CB4B-AC0A-79DB316552F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51275" y="162560"/>
            <a:ext cx="7781925" cy="987288"/>
          </a:xfrm>
        </p:spPr>
        <p:txBody>
          <a:bodyPr>
            <a:noAutofit/>
          </a:bodyPr>
          <a:lstStyle/>
          <a:p>
            <a:r>
              <a:rPr lang="fr-CA" sz="3600" dirty="0"/>
              <a:t>Un règlement qui se compare favorablement</a:t>
            </a:r>
            <a:r>
              <a:rPr lang="fr-CA" sz="3600" dirty="0">
                <a:latin typeface="+mj-lt"/>
              </a:rPr>
              <a:t>?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1BCF-60AF-3640-9EF3-BDE4D74892E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0526" y="1462405"/>
            <a:ext cx="10420349" cy="51720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999"/>
              </a:spcBef>
              <a:buNone/>
            </a:pPr>
            <a:r>
              <a:rPr lang="fr-CA" sz="2200" dirty="0">
                <a:cs typeface="Arial"/>
              </a:rPr>
              <a:t>Selon la compilation du ministère de l’Emploi fédéral, seulement 4 % des conventions collectives signées dans le secteur public au Canada en 2022 et en 2023 comportent un mécanisme de protection du pouvoir d'achat.</a:t>
            </a:r>
          </a:p>
          <a:p>
            <a:pPr marL="0" indent="0" algn="just">
              <a:spcBef>
                <a:spcPts val="999"/>
              </a:spcBef>
              <a:buNone/>
            </a:pPr>
            <a:endParaRPr lang="fr-CA" sz="1400" dirty="0">
              <a:cs typeface="Arial"/>
            </a:endParaRPr>
          </a:p>
          <a:p>
            <a:pPr marL="0" indent="0" algn="just">
              <a:spcBef>
                <a:spcPts val="999"/>
              </a:spcBef>
              <a:buNone/>
            </a:pPr>
            <a:r>
              <a:rPr lang="fr-CA" sz="2200" dirty="0">
                <a:cs typeface="Arial"/>
              </a:rPr>
              <a:t>Comme en témoigne le tableau de la diapositive suivante, notre entente se compare favorablement à la moyenne des augmentations négociées pour 2023 et suivantes.</a:t>
            </a:r>
          </a:p>
          <a:p>
            <a:pPr marL="0" indent="0" algn="just">
              <a:spcBef>
                <a:spcPts val="999"/>
              </a:spcBef>
              <a:buNone/>
            </a:pPr>
            <a:endParaRPr lang="fr-CA" sz="1400" dirty="0">
              <a:cs typeface="Arial"/>
            </a:endParaRPr>
          </a:p>
          <a:p>
            <a:pPr marL="0" indent="0" algn="just">
              <a:spcBef>
                <a:spcPts val="999"/>
              </a:spcBef>
              <a:buNone/>
            </a:pPr>
            <a:r>
              <a:rPr lang="fr-CA" sz="2200" dirty="0">
                <a:cs typeface="Arial"/>
              </a:rPr>
              <a:t>Voici quelques exemples du secteur public canadien :</a:t>
            </a:r>
          </a:p>
          <a:p>
            <a:pPr marL="355600" indent="-355600" algn="just">
              <a:spcBef>
                <a:spcPts val="999"/>
              </a:spcBef>
              <a:buFont typeface="Century Gothic" panose="020B0502020202020204" pitchFamily="34" charset="0"/>
              <a:buChar char="–"/>
            </a:pPr>
            <a:r>
              <a:rPr lang="fr-CA" sz="2200" dirty="0">
                <a:cs typeface="Arial"/>
              </a:rPr>
              <a:t>Fonction publique fédérale : 12,6 % sur quatre ans. L’AFPC conclut une entente pour 120 000 membres; moyenne de 3,2 % par année</a:t>
            </a:r>
          </a:p>
          <a:p>
            <a:pPr marL="355600" indent="-355600" algn="just">
              <a:spcBef>
                <a:spcPts val="999"/>
              </a:spcBef>
              <a:buFont typeface="Century Gothic" panose="020B0502020202020204" pitchFamily="34" charset="0"/>
              <a:buChar char="–"/>
            </a:pPr>
            <a:r>
              <a:rPr lang="fr-CA" sz="2200" dirty="0">
                <a:cs typeface="Arial"/>
              </a:rPr>
              <a:t>Enseignantes du Nouveau-Brunswick : 15 % sur cinq ans : moyenne de     3 % par année</a:t>
            </a:r>
          </a:p>
          <a:p>
            <a:pPr marL="355600" indent="-355600" algn="just">
              <a:spcBef>
                <a:spcPts val="999"/>
              </a:spcBef>
              <a:buFont typeface="Century Gothic" panose="020B0502020202020204" pitchFamily="34" charset="0"/>
              <a:buChar char="–"/>
            </a:pPr>
            <a:r>
              <a:rPr lang="fr-CA" sz="2200" dirty="0">
                <a:cs typeface="Arial"/>
              </a:rPr>
              <a:t>Association des infirmières et des infirmiers de l'Ontario (CTC) : 6,9 % sur    trois ans pour ses 61 000 membres : moyenne de 2,3 % par année</a:t>
            </a:r>
            <a:endParaRPr lang="fr-CA" sz="2200" dirty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269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794B3-CF7E-2DA7-BDD2-02D6FAE6D32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12895" y="132080"/>
            <a:ext cx="7962900" cy="1089027"/>
          </a:xfrm>
        </p:spPr>
        <p:txBody>
          <a:bodyPr>
            <a:noAutofit/>
          </a:bodyPr>
          <a:lstStyle/>
          <a:p>
            <a:r>
              <a:rPr lang="fr-CA" sz="3600" dirty="0"/>
              <a:t>Un règlement qui se compare favorablement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06C5A0E-18F8-9172-4C8C-EEED76BD17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07" y="1590277"/>
            <a:ext cx="10676020" cy="4586644"/>
          </a:xfrm>
        </p:spPr>
        <p:txBody>
          <a:bodyPr vert="horz" lIns="96770" tIns="48385" rIns="96770" bIns="48385" rtlCol="0" anchor="t">
            <a:normAutofit/>
          </a:bodyPr>
          <a:lstStyle/>
          <a:p>
            <a:pPr marL="0" indent="0" algn="just">
              <a:buNone/>
            </a:pPr>
            <a:r>
              <a:rPr lang="fr-CA" sz="2200" dirty="0"/>
              <a:t>La compilation des conventions collectives signées faite par le ministère du Travail démontre que la moyenne des augmentations de salaires oscille autour de 3 % pour 2023 et suivantes.</a:t>
            </a:r>
          </a:p>
          <a:p>
            <a:pPr marL="0" indent="0" algn="just">
              <a:spcBef>
                <a:spcPts val="999"/>
              </a:spcBef>
              <a:buNone/>
            </a:pPr>
            <a:endParaRPr lang="fr-CA" sz="2752" dirty="0"/>
          </a:p>
          <a:p>
            <a:pPr marL="0" indent="0" algn="just">
              <a:spcBef>
                <a:spcPts val="999"/>
              </a:spcBef>
              <a:buNone/>
            </a:pPr>
            <a:endParaRPr lang="fr-CA" sz="2752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DC9A64D-70CF-6C53-3FE6-3A6F5FD3147F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07450226"/>
              </p:ext>
            </p:extLst>
          </p:nvPr>
        </p:nvGraphicFramePr>
        <p:xfrm>
          <a:off x="762542" y="2667804"/>
          <a:ext cx="11100994" cy="289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050">
                  <a:extLst>
                    <a:ext uri="{9D8B030D-6E8A-4147-A177-3AD203B41FA5}">
                      <a16:colId xmlns:a16="http://schemas.microsoft.com/office/drawing/2014/main" val="183320807"/>
                    </a:ext>
                  </a:extLst>
                </a:gridCol>
                <a:gridCol w="1606911">
                  <a:extLst>
                    <a:ext uri="{9D8B030D-6E8A-4147-A177-3AD203B41FA5}">
                      <a16:colId xmlns:a16="http://schemas.microsoft.com/office/drawing/2014/main" val="2915510445"/>
                    </a:ext>
                  </a:extLst>
                </a:gridCol>
                <a:gridCol w="1883652">
                  <a:extLst>
                    <a:ext uri="{9D8B030D-6E8A-4147-A177-3AD203B41FA5}">
                      <a16:colId xmlns:a16="http://schemas.microsoft.com/office/drawing/2014/main" val="722580697"/>
                    </a:ext>
                  </a:extLst>
                </a:gridCol>
                <a:gridCol w="1883652">
                  <a:extLst>
                    <a:ext uri="{9D8B030D-6E8A-4147-A177-3AD203B41FA5}">
                      <a16:colId xmlns:a16="http://schemas.microsoft.com/office/drawing/2014/main" val="2589289429"/>
                    </a:ext>
                  </a:extLst>
                </a:gridCol>
                <a:gridCol w="1682729">
                  <a:extLst>
                    <a:ext uri="{9D8B030D-6E8A-4147-A177-3AD203B41FA5}">
                      <a16:colId xmlns:a16="http://schemas.microsoft.com/office/drawing/2014/main" val="3418249868"/>
                    </a:ext>
                  </a:extLst>
                </a:gridCol>
              </a:tblGrid>
              <a:tr h="4838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CA" sz="2500" b="0" i="0" u="non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6770" marR="96770" marT="48385" marB="48385" anchor="b">
                    <a:lnL w="9524">
                      <a:solidFill>
                        <a:srgbClr val="95B3D7"/>
                      </a:solidFill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CA" sz="21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Moyenne des augmentations négociées</a:t>
                      </a: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817353"/>
                  </a:ext>
                </a:extLst>
              </a:tr>
              <a:tr h="483850">
                <a:tc>
                  <a:txBody>
                    <a:bodyPr/>
                    <a:lstStyle/>
                    <a:p>
                      <a:pPr fontAlgn="b"/>
                      <a:endParaRPr lang="fr-CA" sz="2500" u="none" dirty="0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4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fr-CA" sz="17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  <a:r>
                        <a:rPr lang="fr-CA" sz="17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7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  <a:r>
                        <a:rPr lang="fr-CA" sz="17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FR" sz="19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7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  <a:r>
                        <a:rPr lang="fr-CA" sz="17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FR" sz="19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7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  <a:r>
                        <a:rPr lang="fr-CA" sz="17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FR" sz="19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229842"/>
                  </a:ext>
                </a:extLst>
              </a:tr>
              <a:tr h="354823">
                <a:tc>
                  <a:txBody>
                    <a:bodyPr/>
                    <a:lstStyle/>
                    <a:p>
                      <a:pPr algn="l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Conventions signées en 2020 et 2021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2,3 % </a:t>
                      </a: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2,2 %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2,5 %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2,1 %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236039"/>
                  </a:ext>
                </a:extLst>
              </a:tr>
              <a:tr h="40053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Conventions signées en 2022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6,2 % </a:t>
                      </a: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3,4 %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2,8 %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6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2,4 % </a:t>
                      </a:r>
                      <a:endParaRPr lang="fr-FR" sz="16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22071"/>
                  </a:ext>
                </a:extLst>
              </a:tr>
              <a:tr h="309081">
                <a:tc>
                  <a:txBody>
                    <a:bodyPr/>
                    <a:lstStyle/>
                    <a:p>
                      <a:pPr algn="l" rtl="0" fontAlgn="base"/>
                      <a:r>
                        <a:rPr lang="fr-CA" sz="18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Conventions signées en 2023 </a:t>
                      </a:r>
                      <a:endParaRPr lang="fr-FR" sz="18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CA" sz="1800" b="0" i="0" u="none" dirty="0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6,1 % </a:t>
                      </a:r>
                      <a:endParaRPr lang="fr-FR" sz="18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2,7 % </a:t>
                      </a:r>
                      <a:endParaRPr lang="fr-FR" sz="18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0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2,6 % </a:t>
                      </a:r>
                      <a:endParaRPr lang="fr-FR" sz="1800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785305"/>
                  </a:ext>
                </a:extLst>
              </a:tr>
              <a:tr h="741903">
                <a:tc>
                  <a:txBody>
                    <a:bodyPr/>
                    <a:lstStyle/>
                    <a:p>
                      <a:pPr fontAlgn="b"/>
                      <a:endParaRPr lang="fr-CA" sz="2800" b="1" u="none" dirty="0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base"/>
                      <a:r>
                        <a:rPr lang="fr-CA" sz="18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Total des conventions en cours </a:t>
                      </a:r>
                    </a:p>
                  </a:txBody>
                  <a:tcPr marL="96770" marR="96770" marT="48385" marB="48385" anchor="b">
                    <a:lnL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fr-CA" sz="18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3,8 % </a:t>
                      </a:r>
                    </a:p>
                  </a:txBody>
                  <a:tcPr marL="96770" marR="96770" marT="48385" marB="48385" anchor="b">
                    <a:lnL w="0">
                      <a:noFill/>
                    </a:lnL>
                    <a:lnR w="0">
                      <a:noFill/>
                    </a:lnR>
                    <a:lnT w="9524">
                      <a:solidFill>
                        <a:srgbClr val="95B3D7"/>
                      </a:solidFill>
                    </a:lnT>
                    <a:lnB w="9524">
                      <a:solidFill>
                        <a:srgbClr val="95B3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3,2 % </a:t>
                      </a:r>
                      <a:endParaRPr lang="fr-FR" sz="2000" b="1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2,6 % </a:t>
                      </a:r>
                      <a:endParaRPr lang="fr-FR" sz="2000" b="1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fr-CA" sz="1800" b="1" i="0" u="non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2,3 % </a:t>
                      </a:r>
                      <a:endParaRPr lang="fr-FR" sz="2000" b="1" dirty="0">
                        <a:solidFill>
                          <a:srgbClr val="00539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6770" marR="96770" marT="48385" marB="4838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96398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1D108F5-4E54-7374-1C7C-0D52119F9B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8752" y="6264212"/>
            <a:ext cx="11480276" cy="3257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83855"/>
            <a:r>
              <a:rPr lang="fr-CA" sz="1482" dirty="0">
                <a:solidFill>
                  <a:srgbClr val="005395"/>
                </a:solidFill>
                <a:latin typeface="Century Gothic" panose="020B0502020202020204" pitchFamily="34" charset="0"/>
              </a:rPr>
              <a:t>Source : Ministère du Travail, 2023, Indice de croissance des taux de salaire négociés. Calculs CSQ. </a:t>
            </a:r>
          </a:p>
        </p:txBody>
      </p:sp>
    </p:spTree>
    <p:extLst>
      <p:ext uri="{BB962C8B-B14F-4D97-AF65-F5344CB8AC3E}">
        <p14:creationId xmlns:p14="http://schemas.microsoft.com/office/powerpoint/2010/main" val="303872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45CD3-DEF1-58AE-C233-ABE2128560F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78480" y="111760"/>
            <a:ext cx="8625840" cy="1292088"/>
          </a:xfrm>
        </p:spPr>
        <p:txBody>
          <a:bodyPr>
            <a:normAutofit/>
          </a:bodyPr>
          <a:lstStyle/>
          <a:p>
            <a:r>
              <a:rPr lang="fr-CA" sz="3600" dirty="0"/>
              <a:t>Concrètement, comment évolue notre pouvoir d’achat</a:t>
            </a:r>
            <a:r>
              <a:rPr lang="fr-CA" sz="3600" dirty="0">
                <a:latin typeface="+mn-lt"/>
              </a:rPr>
              <a:t>?</a:t>
            </a:r>
            <a:r>
              <a:rPr lang="fr-CA" sz="3600" dirty="0"/>
              <a:t> </a:t>
            </a:r>
            <a:r>
              <a:rPr lang="fr-CA" sz="2600" dirty="0"/>
              <a:t>(suite)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5E3E0BD-6E69-8A65-A21F-65D526846E0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2850" y="1510665"/>
            <a:ext cx="1014095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/>
              <a:t>Évolution du salaire nominal et réel des agentes et agents de bureau Cl1 selon les prévisions d’inflation </a:t>
            </a:r>
            <a:r>
              <a:rPr lang="fr-CA" sz="1800" dirty="0"/>
              <a:t>(année civile précédente).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3E7265-78FA-4307-F4DA-8CF83B0128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3643" y="2247375"/>
            <a:ext cx="9222117" cy="45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D278-442B-4788-E448-AB5DE10DE5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4080" y="189230"/>
            <a:ext cx="8666480" cy="930138"/>
          </a:xfrm>
        </p:spPr>
        <p:txBody>
          <a:bodyPr>
            <a:noAutofit/>
          </a:bodyPr>
          <a:lstStyle/>
          <a:p>
            <a:r>
              <a:rPr lang="fr-CA" sz="3600" dirty="0"/>
              <a:t>Avons-nous dépassé le cadre financier prévu par le gouvernement</a:t>
            </a:r>
            <a:r>
              <a:rPr lang="fr-CA" sz="3600" dirty="0">
                <a:latin typeface="+mn-lt"/>
              </a:rPr>
              <a:t>?</a:t>
            </a:r>
            <a:br>
              <a:rPr lang="fr-CA" sz="3600" dirty="0"/>
            </a:br>
            <a:br>
              <a:rPr lang="fr-CA" sz="3600" dirty="0"/>
            </a:br>
            <a:endParaRPr lang="fr-CA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B61AAA-E18A-376E-1169-003F42041FE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8375" y="1754188"/>
            <a:ext cx="10140950" cy="435133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entury Gothic" panose="020B0502020202020204" pitchFamily="34" charset="0"/>
              <a:buChar char="–"/>
            </a:pPr>
            <a:r>
              <a:rPr lang="fr-CA" sz="2400" dirty="0"/>
              <a:t>Au départ de la négociation et dans son budget, le gouvernement annonçait que la négociation devait entrer dans son cadre financier de quelques            6 milliards de dollars </a:t>
            </a:r>
            <a:r>
              <a:rPr lang="fr-CA" sz="1800" dirty="0"/>
              <a:t>(11,5 % de la masse salariale)</a:t>
            </a:r>
          </a:p>
          <a:p>
            <a:pPr algn="just"/>
            <a:endParaRPr lang="fr-CA" sz="1800" dirty="0"/>
          </a:p>
          <a:p>
            <a:pPr algn="just">
              <a:buFont typeface="Century Gothic" panose="020B0502020202020204" pitchFamily="34" charset="0"/>
              <a:buChar char="–"/>
            </a:pPr>
            <a:r>
              <a:rPr lang="fr-CA" sz="2400" dirty="0"/>
              <a:t>À l’automne, les révisions de prévisions d’inflation et de ses revenus avaient permis l’ajout de quelques 600 millions de dollars au cadre financier</a:t>
            </a:r>
          </a:p>
          <a:p>
            <a:pPr marL="0" indent="0" algn="just">
              <a:buNone/>
            </a:pPr>
            <a:endParaRPr lang="fr-CA" sz="2400" dirty="0"/>
          </a:p>
          <a:p>
            <a:pPr algn="just">
              <a:buFont typeface="Century Gothic" panose="020B0502020202020204" pitchFamily="34" charset="0"/>
              <a:buChar char="–"/>
            </a:pPr>
            <a:r>
              <a:rPr lang="fr-CA" sz="2400" dirty="0"/>
              <a:t>Avec l’entente obtenue, nous devons constater que le gouvernement devra réviser son plan budgétaire</a:t>
            </a:r>
          </a:p>
          <a:p>
            <a:pPr lvl="1" algn="just"/>
            <a:r>
              <a:rPr lang="fr-CA" sz="2000" dirty="0"/>
              <a:t>L’entente qui prévoit des augmentations de 17,4 % et des ajouts de ressources au sectoriel de 4 % coutera annuellement 11 milliards de dollars</a:t>
            </a:r>
          </a:p>
          <a:p>
            <a:pPr lvl="1" algn="just"/>
            <a:r>
              <a:rPr lang="fr-CA" sz="2000" dirty="0"/>
              <a:t>Ce sont 4,4 G$ de plus que prévu à la mise à jour de novembre</a:t>
            </a:r>
          </a:p>
          <a:p>
            <a:pPr marL="457194" lvl="1" indent="0" algn="just">
              <a:buNone/>
            </a:pPr>
            <a:endParaRPr lang="fr-CA" sz="2000" dirty="0"/>
          </a:p>
          <a:p>
            <a:pPr algn="just">
              <a:buFont typeface="Century Gothic" panose="020B0502020202020204" pitchFamily="34" charset="0"/>
              <a:buChar char="–"/>
            </a:pPr>
            <a:r>
              <a:rPr lang="fr-CA" sz="2400" dirty="0"/>
              <a:t>Cela ne plongera pas pour autant le Québec dans une crise financière</a:t>
            </a:r>
          </a:p>
          <a:p>
            <a:pPr lvl="1" algn="just"/>
            <a:r>
              <a:rPr lang="fr-CA" sz="2000" dirty="0"/>
              <a:t>Nous avions déjà identifié un espace comptable de près de 4 G$ avec le versement au Fonds des générations et la réserve pour éventualité.</a:t>
            </a:r>
          </a:p>
        </p:txBody>
      </p:sp>
    </p:spTree>
    <p:extLst>
      <p:ext uri="{BB962C8B-B14F-4D97-AF65-F5344CB8AC3E}">
        <p14:creationId xmlns:p14="http://schemas.microsoft.com/office/powerpoint/2010/main" val="8117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D278-442B-4788-E448-AB5DE10DE5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4080" y="189230"/>
            <a:ext cx="8666480" cy="930138"/>
          </a:xfrm>
        </p:spPr>
        <p:txBody>
          <a:bodyPr>
            <a:noAutofit/>
          </a:bodyPr>
          <a:lstStyle/>
          <a:p>
            <a:r>
              <a:rPr lang="fr-CA" sz="3600" dirty="0"/>
              <a:t>Impact de l’entente de principe sur le cadre financier du gouvernement</a:t>
            </a:r>
            <a:br>
              <a:rPr lang="fr-CA" sz="3600" dirty="0"/>
            </a:br>
            <a:br>
              <a:rPr lang="fr-CA" sz="3600" dirty="0"/>
            </a:br>
            <a:endParaRPr lang="fr-CA" sz="36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3A0345C-AE3F-95BB-7A26-C4E00DA2F5D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873654"/>
              </p:ext>
            </p:extLst>
          </p:nvPr>
        </p:nvGraphicFramePr>
        <p:xfrm>
          <a:off x="909088" y="1768181"/>
          <a:ext cx="10595318" cy="4021377"/>
        </p:xfrm>
        <a:graphic>
          <a:graphicData uri="http://schemas.openxmlformats.org/drawingml/2006/table">
            <a:tbl>
              <a:tblPr/>
              <a:tblGrid>
                <a:gridCol w="3831015">
                  <a:extLst>
                    <a:ext uri="{9D8B030D-6E8A-4147-A177-3AD203B41FA5}">
                      <a16:colId xmlns:a16="http://schemas.microsoft.com/office/drawing/2014/main" val="2940213355"/>
                    </a:ext>
                  </a:extLst>
                </a:gridCol>
                <a:gridCol w="2340535">
                  <a:extLst>
                    <a:ext uri="{9D8B030D-6E8A-4147-A177-3AD203B41FA5}">
                      <a16:colId xmlns:a16="http://schemas.microsoft.com/office/drawing/2014/main" val="2951157470"/>
                    </a:ext>
                  </a:extLst>
                </a:gridCol>
                <a:gridCol w="2226746">
                  <a:extLst>
                    <a:ext uri="{9D8B030D-6E8A-4147-A177-3AD203B41FA5}">
                      <a16:colId xmlns:a16="http://schemas.microsoft.com/office/drawing/2014/main" val="3874211367"/>
                    </a:ext>
                  </a:extLst>
                </a:gridCol>
                <a:gridCol w="2197022">
                  <a:extLst>
                    <a:ext uri="{9D8B030D-6E8A-4147-A177-3AD203B41FA5}">
                      <a16:colId xmlns:a16="http://schemas.microsoft.com/office/drawing/2014/main" val="2782620205"/>
                    </a:ext>
                  </a:extLst>
                </a:gridCol>
              </a:tblGrid>
              <a:tr h="782223">
                <a:tc>
                  <a:txBody>
                    <a:bodyPr/>
                    <a:lstStyle/>
                    <a:p>
                      <a:pPr algn="l" fontAlgn="b"/>
                      <a:endParaRPr lang="fr-CA" sz="2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Cadre financier initial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Entente </a:t>
                      </a:r>
                    </a:p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principe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Écart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32225"/>
                  </a:ext>
                </a:extLst>
              </a:tr>
              <a:tr h="941602">
                <a:tc>
                  <a:txBody>
                    <a:bodyPr/>
                    <a:lstStyle/>
                    <a:p>
                      <a:pPr algn="l" fontAlgn="b"/>
                      <a:r>
                        <a:rPr lang="fr-CA" sz="2500" b="1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Augmentations de salaire</a:t>
                      </a: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9 %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17,4 %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500" b="0" i="0" u="none" strike="noStrike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98628"/>
                  </a:ext>
                </a:extLst>
              </a:tr>
              <a:tr h="523112"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Coût</a:t>
                      </a: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4,4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8,7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1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4,4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40550"/>
                  </a:ext>
                </a:extLst>
              </a:tr>
              <a:tr h="544037">
                <a:tc>
                  <a:txBody>
                    <a:bodyPr/>
                    <a:lstStyle/>
                    <a:p>
                      <a:pPr algn="l" fontAlgn="b"/>
                      <a:r>
                        <a:rPr lang="fr-CA" sz="2500" b="1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Investissements sectoriels*</a:t>
                      </a: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2,5 %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4 %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500" b="0" i="0" u="none" strike="noStrike" dirty="0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36807"/>
                  </a:ext>
                </a:extLst>
              </a:tr>
              <a:tr h="502188">
                <a:tc>
                  <a:txBody>
                    <a:bodyPr/>
                    <a:lstStyle/>
                    <a:p>
                      <a:pPr marL="0" marR="0" lvl="0" indent="0" algn="r" defTabSz="8640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Coût</a:t>
                      </a: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1,3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2,2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500" b="0" i="0" u="none" strike="noStrike">
                        <a:solidFill>
                          <a:srgbClr val="00539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89819"/>
                  </a:ext>
                </a:extLst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8064" marR="8064" marT="806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5,7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0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11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2500" b="1" i="0" u="none" strike="noStrike" dirty="0">
                          <a:solidFill>
                            <a:srgbClr val="005395"/>
                          </a:solidFill>
                          <a:effectLst/>
                          <a:latin typeface="Century Gothic" panose="020B0502020202020204" pitchFamily="34" charset="0"/>
                        </a:rPr>
                        <a:t>5,3 G$</a:t>
                      </a:r>
                    </a:p>
                  </a:txBody>
                  <a:tcPr marL="8064" marR="8064" marT="806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34454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1DB6B73-4E3C-A569-CE69-D40B714ED7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704" y="5987019"/>
            <a:ext cx="794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005395"/>
                </a:solidFill>
                <a:latin typeface="Century Gothic" panose="020B0502020202020204" pitchFamily="34" charset="0"/>
              </a:rPr>
              <a:t>* Investissements sectoriels selon les déclarations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7950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D278-442B-4788-E448-AB5DE10DE5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4080" y="189230"/>
            <a:ext cx="8666480" cy="930138"/>
          </a:xfrm>
        </p:spPr>
        <p:txBody>
          <a:bodyPr>
            <a:noAutofit/>
          </a:bodyPr>
          <a:lstStyle/>
          <a:p>
            <a:r>
              <a:rPr lang="fr-CA" sz="3600" dirty="0"/>
              <a:t>Tout ça pour ça</a:t>
            </a:r>
            <a:r>
              <a:rPr lang="fr-CA" sz="3600" dirty="0">
                <a:latin typeface="+mn-lt"/>
              </a:rPr>
              <a:t>?</a:t>
            </a:r>
            <a:r>
              <a:rPr lang="fr-CA" sz="3600" dirty="0"/>
              <a:t> La grève aura-t-elle valu la peine</a:t>
            </a:r>
            <a:r>
              <a:rPr lang="fr-CA" sz="3600" dirty="0">
                <a:latin typeface="+mn-lt"/>
              </a:rPr>
              <a:t>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B61AAA-E18A-376E-1169-003F42041FE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6725" y="1418908"/>
            <a:ext cx="10140950" cy="4351337"/>
          </a:xfrm>
        </p:spPr>
        <p:txBody>
          <a:bodyPr>
            <a:noAutofit/>
          </a:bodyPr>
          <a:lstStyle/>
          <a:p>
            <a:pPr marL="355600" indent="-355600" algn="just">
              <a:buFont typeface="Century Gothic" panose="020B0502020202020204" pitchFamily="34" charset="0"/>
              <a:buChar char="–"/>
            </a:pPr>
            <a:r>
              <a:rPr lang="fr-CA" sz="1900" dirty="0"/>
              <a:t>Nous, les 420 000 travailleuses et travailleurs du Front commun, avons fait une grève historique et stratégique</a:t>
            </a:r>
          </a:p>
          <a:p>
            <a:pPr marL="355600" indent="-355600" algn="just">
              <a:buFont typeface="Century Gothic" panose="020B0502020202020204" pitchFamily="34" charset="0"/>
              <a:buChar char="–"/>
            </a:pPr>
            <a:endParaRPr lang="fr-CA" sz="400" dirty="0"/>
          </a:p>
          <a:p>
            <a:pPr marL="355600" indent="-355600" algn="just">
              <a:buFont typeface="Century Gothic" panose="020B0502020202020204" pitchFamily="34" charset="0"/>
              <a:buChar char="–"/>
            </a:pPr>
            <a:r>
              <a:rPr lang="fr-CA" sz="1900" dirty="0"/>
              <a:t>Nos 11 jours* de grève ont-ils permis des gains qui dépassent largement les sacrifices faits pour notre mobilisation</a:t>
            </a:r>
            <a:r>
              <a:rPr lang="fr-CA" sz="1900" dirty="0">
                <a:latin typeface="+mn-lt"/>
              </a:rPr>
              <a:t>?</a:t>
            </a:r>
            <a:r>
              <a:rPr lang="fr-CA" sz="1900" dirty="0"/>
              <a:t> </a:t>
            </a:r>
            <a:r>
              <a:rPr lang="fr-CA" sz="1500" dirty="0"/>
              <a:t>* Incluant une grève de courte durée et   deux jours de fin de semaine.</a:t>
            </a:r>
          </a:p>
          <a:p>
            <a:pPr marL="355600" indent="-355600" algn="just">
              <a:buFont typeface="Century Gothic" panose="020B0502020202020204" pitchFamily="34" charset="0"/>
              <a:buChar char="–"/>
            </a:pPr>
            <a:endParaRPr lang="fr-CA" sz="400" dirty="0"/>
          </a:p>
          <a:p>
            <a:pPr marL="355600" indent="-355600" algn="just">
              <a:buFont typeface="Century Gothic" panose="020B0502020202020204" pitchFamily="34" charset="0"/>
              <a:buChar char="–"/>
            </a:pPr>
            <a:r>
              <a:rPr lang="fr-CA" sz="1900" dirty="0"/>
              <a:t>Le tableau suivant démontre que les gains supplémentaires obtenus entre l’offre du 6 décembre et l’entente du 28 décembre ont été maintes fois plus importants que le salaire perdu lors des jours de grèves</a:t>
            </a:r>
          </a:p>
          <a:p>
            <a:pPr algn="just"/>
            <a:endParaRPr lang="fr-CA" sz="400" dirty="0"/>
          </a:p>
          <a:p>
            <a:pPr lvl="1" algn="just"/>
            <a:r>
              <a:rPr lang="fr-CA" sz="1600" dirty="0"/>
              <a:t>Dans le cas précis d’une agente de bureau, elle aura sacrifié 1488 $ de salaire pour ses 8,5 jours de grève, mais elle aura des revenus supplémentaires de 6 111 $ sur les cinq ans de la convention</a:t>
            </a:r>
          </a:p>
          <a:p>
            <a:pPr lvl="1" algn="just"/>
            <a:endParaRPr lang="fr-CA" sz="400" dirty="0"/>
          </a:p>
          <a:p>
            <a:pPr lvl="1" algn="just"/>
            <a:r>
              <a:rPr lang="fr-CA" sz="1600" dirty="0"/>
              <a:t>Pour l’année 2023, la rétro qui lui sera versée équivaut à elle seule à près de 2 700 $ (brute) ou 15 jours de grève</a:t>
            </a:r>
          </a:p>
          <a:p>
            <a:pPr algn="just"/>
            <a:endParaRPr lang="fr-CA" sz="400" dirty="0"/>
          </a:p>
          <a:p>
            <a:pPr marL="355600" indent="-355600" algn="just">
              <a:buFont typeface="Century Gothic" panose="020B0502020202020204" pitchFamily="34" charset="0"/>
              <a:buChar char="–"/>
            </a:pPr>
            <a:r>
              <a:rPr lang="fr-CA" sz="1900" dirty="0"/>
              <a:t>Contrairement à ce que plusieurs prétendent, les augmentations supplémentaires accordées par le gouvernement ne sont pas financées par les économies générées par la grève.</a:t>
            </a:r>
          </a:p>
        </p:txBody>
      </p:sp>
    </p:spTree>
    <p:extLst>
      <p:ext uri="{BB962C8B-B14F-4D97-AF65-F5344CB8AC3E}">
        <p14:creationId xmlns:p14="http://schemas.microsoft.com/office/powerpoint/2010/main" val="372503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D278-442B-4788-E448-AB5DE10DE5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4080" y="189230"/>
            <a:ext cx="8666480" cy="930138"/>
          </a:xfrm>
        </p:spPr>
        <p:txBody>
          <a:bodyPr>
            <a:noAutofit/>
          </a:bodyPr>
          <a:lstStyle/>
          <a:p>
            <a:r>
              <a:rPr lang="fr-CA" sz="4000" dirty="0"/>
              <a:t>Impact et coût personnel de la grève</a:t>
            </a:r>
            <a:endParaRPr lang="fr-CA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87B00D-8DB3-35B9-A7D0-D7F37BFDE0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4197" y="1615439"/>
            <a:ext cx="10351824" cy="4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D278-442B-4788-E448-AB5DE10DE5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34080" y="189230"/>
            <a:ext cx="8666480" cy="930138"/>
          </a:xfrm>
        </p:spPr>
        <p:txBody>
          <a:bodyPr>
            <a:noAutofit/>
          </a:bodyPr>
          <a:lstStyle/>
          <a:p>
            <a:r>
              <a:rPr lang="fr-CA" sz="4000" dirty="0"/>
              <a:t>Impact de la grève sur les finances du gouvernement</a:t>
            </a:r>
            <a:endParaRPr lang="fr-CA" sz="36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D01210C-4012-B11B-BB5F-39B0E29D8E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113" y="2133715"/>
            <a:ext cx="10850793" cy="4548871"/>
          </a:xfrm>
        </p:spPr>
        <p:txBody>
          <a:bodyPr vert="horz" lIns="96770" tIns="48385" rIns="96770" bIns="48385" rtlCol="0" anchor="t">
            <a:normAutofit lnSpcReduction="10000"/>
          </a:bodyPr>
          <a:lstStyle/>
          <a:p>
            <a:pPr marL="0" indent="0">
              <a:buNone/>
            </a:pPr>
            <a:r>
              <a:rPr lang="fr-CA" sz="2117" dirty="0"/>
              <a:t>Les augmentations supplémentaires</a:t>
            </a:r>
          </a:p>
          <a:p>
            <a:pPr marL="0" indent="0">
              <a:buNone/>
            </a:pPr>
            <a:r>
              <a:rPr lang="fr-CA" sz="2117" dirty="0"/>
              <a:t>accordées  sont-elles financées par</a:t>
            </a:r>
          </a:p>
          <a:p>
            <a:pPr marL="0" indent="0">
              <a:buNone/>
            </a:pPr>
            <a:r>
              <a:rPr lang="fr-CA" sz="2117" dirty="0"/>
              <a:t>les économies générées par la grève</a:t>
            </a:r>
            <a:r>
              <a:rPr lang="fr-CA" sz="2117" dirty="0">
                <a:latin typeface="+mn-lt"/>
              </a:rPr>
              <a:t>?</a:t>
            </a:r>
            <a:r>
              <a:rPr lang="fr-CA" sz="2117" dirty="0"/>
              <a:t> </a:t>
            </a:r>
          </a:p>
          <a:p>
            <a:pPr marL="0" indent="0">
              <a:buNone/>
            </a:pPr>
            <a:r>
              <a:rPr lang="fr-CA" sz="2117" dirty="0"/>
              <a:t>Loin de là!</a:t>
            </a:r>
          </a:p>
          <a:p>
            <a:pPr marL="0" indent="0">
              <a:buNone/>
            </a:pPr>
            <a:r>
              <a:rPr lang="fr-CA" sz="2117" dirty="0"/>
              <a:t> </a:t>
            </a:r>
          </a:p>
          <a:p>
            <a:pPr marL="0" indent="0" algn="just">
              <a:buNone/>
            </a:pPr>
            <a:r>
              <a:rPr lang="fr-CA" sz="2117" dirty="0"/>
              <a:t>Si l’augmentation supplémentaire pour l’année 2023 (offre passée de 4,3 % à 6 %) ne coûte que 800 M$, il faut rappeler que cette augmentation se répercute sur les  quatre autres années de la convention (3,2 G$ de plus).</a:t>
            </a:r>
          </a:p>
          <a:p>
            <a:pPr marL="0" indent="0" algn="just">
              <a:buNone/>
            </a:pPr>
            <a:endParaRPr lang="fr-CA" sz="2117" dirty="0"/>
          </a:p>
          <a:p>
            <a:pPr marL="0" indent="0" algn="just">
              <a:buNone/>
            </a:pPr>
            <a:r>
              <a:rPr lang="fr-CA" sz="2117" dirty="0"/>
              <a:t>Au total, ce sont </a:t>
            </a:r>
            <a:r>
              <a:rPr lang="fr-CA" sz="2117" b="1" dirty="0"/>
              <a:t>4,4 milliards de dollars</a:t>
            </a:r>
            <a:r>
              <a:rPr lang="fr-CA" sz="2117" dirty="0"/>
              <a:t> </a:t>
            </a:r>
            <a:r>
              <a:rPr lang="fr-CA" sz="2117" b="1" dirty="0"/>
              <a:t>de plus par année </a:t>
            </a:r>
            <a:r>
              <a:rPr lang="fr-CA" sz="2117" dirty="0"/>
              <a:t>en salaire qui seront versés à la fin de la convention collective. </a:t>
            </a:r>
          </a:p>
          <a:p>
            <a:pPr marL="0" indent="0" algn="just">
              <a:spcBef>
                <a:spcPts val="999"/>
              </a:spcBef>
              <a:buNone/>
            </a:pPr>
            <a:r>
              <a:rPr lang="fr-CA" sz="2117" dirty="0"/>
              <a:t>Une facture récurrente alors que les économies sont ponctuelles.</a:t>
            </a:r>
            <a:endParaRPr lang="fr-CA" dirty="0"/>
          </a:p>
          <a:p>
            <a:pPr marL="0" indent="0">
              <a:buNone/>
            </a:pPr>
            <a:endParaRPr lang="fr-CA" sz="2117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E33F60-FA41-6C3C-8576-2542B04701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31826" y="1372986"/>
            <a:ext cx="6177619" cy="26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4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nego_CSQ.pptx  -  Lecture seule" id="{BB49DA61-A58D-401F-AC55-3FF88DC085E4}" vid="{C777446C-F4B2-4C3A-8AB6-8BB1D1F955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EE485F572DD478DD9ABF58131C94B" ma:contentTypeVersion="16" ma:contentTypeDescription="Crée un document." ma:contentTypeScope="" ma:versionID="66ba0b9a1f0edf7b7d73ae232214e16b">
  <xsd:schema xmlns:xsd="http://www.w3.org/2001/XMLSchema" xmlns:xs="http://www.w3.org/2001/XMLSchema" xmlns:p="http://schemas.microsoft.com/office/2006/metadata/properties" xmlns:ns2="403947dd-8d76-40cd-88a4-c1e56c3fb2ac" xmlns:ns3="52498d11-e69a-4fdf-8bd4-e45986b0bd1a" targetNamespace="http://schemas.microsoft.com/office/2006/metadata/properties" ma:root="true" ma:fieldsID="861aae14890cf9617ddeddd5f64810e9" ns2:_="" ns3:_="">
    <xsd:import namespace="403947dd-8d76-40cd-88a4-c1e56c3fb2ac"/>
    <xsd:import namespace="52498d11-e69a-4fdf-8bd4-e45986b0b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Co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947dd-8d76-40cd-88a4-c1e56c3fb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60fdb7e-acc1-44d5-861a-23d65fba73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te" ma:index="22" nillable="true" ma:displayName="Cote" ma:format="Dropdown" ma:internalName="Cote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98d11-e69a-4fdf-8bd4-e45986b0bd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b5a4d8-d53c-4923-ace3-f741f98ead6e}" ma:internalName="TaxCatchAll" ma:showField="CatchAllData" ma:web="52498d11-e69a-4fdf-8bd4-e45986b0b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te xmlns="403947dd-8d76-40cd-88a4-c1e56c3fb2ac" xsi:nil="true"/>
    <TaxCatchAll xmlns="52498d11-e69a-4fdf-8bd4-e45986b0bd1a" xsi:nil="true"/>
    <lcf76f155ced4ddcb4097134ff3c332f xmlns="403947dd-8d76-40cd-88a4-c1e56c3fb2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65C89-4F99-4C18-AF29-0536D4F78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947dd-8d76-40cd-88a4-c1e56c3fb2ac"/>
    <ds:schemaRef ds:uri="52498d11-e69a-4fdf-8bd4-e45986b0b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F6CC0F-6C86-43A7-B2C9-CA5E1F870F39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2498d11-e69a-4fdf-8bd4-e45986b0bd1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3947dd-8d76-40cd-88a4-c1e56c3fb2a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6E1AD8-46FD-4FD3-B858-B00524169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PPT nego_CSQ</Template>
  <TotalTime>1928</TotalTime>
  <Words>836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Thème Office</vt:lpstr>
      <vt:lpstr>Informations additionnelles</vt:lpstr>
      <vt:lpstr>Un règlement qui se compare favorablement?</vt:lpstr>
      <vt:lpstr>Un règlement qui se compare favorablement</vt:lpstr>
      <vt:lpstr>Concrètement, comment évolue notre pouvoir d’achat? (suite)</vt:lpstr>
      <vt:lpstr>Avons-nous dépassé le cadre financier prévu par le gouvernement?  </vt:lpstr>
      <vt:lpstr>Impact de l’entente de principe sur le cadre financier du gouvernement  </vt:lpstr>
      <vt:lpstr>Tout ça pour ça? La grève aura-t-elle valu la peine?</vt:lpstr>
      <vt:lpstr>Impact et coût personnel de la grève</vt:lpstr>
      <vt:lpstr>Impact de la grève sur les finances du gouvernement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Contexte économique de la négociation</dc:title>
  <dc:creator>Darlène Réserve</dc:creator>
  <cp:lastModifiedBy>Marie-Claude Tremblay</cp:lastModifiedBy>
  <cp:revision>19</cp:revision>
  <cp:lastPrinted>2024-01-17T19:36:38Z</cp:lastPrinted>
  <dcterms:created xsi:type="dcterms:W3CDTF">2023-08-30T14:18:56Z</dcterms:created>
  <dcterms:modified xsi:type="dcterms:W3CDTF">2024-01-17T19:37:52Z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0x010100D9AEE485F572DD478DD9ABF58131C94B</vt:lpwstr>
  </property>
  <property fmtid="{D5CDD505-2E9C-101B-9397-08002B2CF9AE}" pid="3" name="MediaServiceImageTags">
    <vt:lpwstr/>
  </property>
</Properties>
</file>