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2" r:id="rId5"/>
    <p:sldMasterId id="2147483754" r:id="rId6"/>
    <p:sldMasterId id="2147483837" r:id="rId7"/>
  </p:sldMasterIdLst>
  <p:notesMasterIdLst>
    <p:notesMasterId r:id="rId68"/>
  </p:notesMasterIdLst>
  <p:sldIdLst>
    <p:sldId id="357" r:id="rId8"/>
    <p:sldId id="375" r:id="rId9"/>
    <p:sldId id="359" r:id="rId10"/>
    <p:sldId id="388" r:id="rId11"/>
    <p:sldId id="360" r:id="rId12"/>
    <p:sldId id="374" r:id="rId13"/>
    <p:sldId id="294" r:id="rId14"/>
    <p:sldId id="373" r:id="rId15"/>
    <p:sldId id="291" r:id="rId16"/>
    <p:sldId id="386" r:id="rId17"/>
    <p:sldId id="387" r:id="rId18"/>
    <p:sldId id="363" r:id="rId19"/>
    <p:sldId id="364" r:id="rId20"/>
    <p:sldId id="338" r:id="rId21"/>
    <p:sldId id="313" r:id="rId22"/>
    <p:sldId id="346" r:id="rId23"/>
    <p:sldId id="315" r:id="rId24"/>
    <p:sldId id="348" r:id="rId25"/>
    <p:sldId id="366" r:id="rId26"/>
    <p:sldId id="367" r:id="rId27"/>
    <p:sldId id="324" r:id="rId28"/>
    <p:sldId id="310" r:id="rId29"/>
    <p:sldId id="368" r:id="rId30"/>
    <p:sldId id="369" r:id="rId31"/>
    <p:sldId id="370" r:id="rId32"/>
    <p:sldId id="377" r:id="rId33"/>
    <p:sldId id="380" r:id="rId34"/>
    <p:sldId id="378" r:id="rId35"/>
    <p:sldId id="379" r:id="rId36"/>
    <p:sldId id="381" r:id="rId37"/>
    <p:sldId id="398" r:id="rId38"/>
    <p:sldId id="390" r:id="rId39"/>
    <p:sldId id="391" r:id="rId40"/>
    <p:sldId id="389" r:id="rId41"/>
    <p:sldId id="384" r:id="rId42"/>
    <p:sldId id="258" r:id="rId43"/>
    <p:sldId id="262" r:id="rId44"/>
    <p:sldId id="270" r:id="rId45"/>
    <p:sldId id="266" r:id="rId46"/>
    <p:sldId id="394" r:id="rId47"/>
    <p:sldId id="281" r:id="rId48"/>
    <p:sldId id="395" r:id="rId49"/>
    <p:sldId id="396" r:id="rId50"/>
    <p:sldId id="397" r:id="rId51"/>
    <p:sldId id="274" r:id="rId52"/>
    <p:sldId id="275" r:id="rId53"/>
    <p:sldId id="276" r:id="rId54"/>
    <p:sldId id="277" r:id="rId55"/>
    <p:sldId id="278" r:id="rId56"/>
    <p:sldId id="279" r:id="rId57"/>
    <p:sldId id="326" r:id="rId58"/>
    <p:sldId id="344" r:id="rId59"/>
    <p:sldId id="343" r:id="rId60"/>
    <p:sldId id="303" r:id="rId61"/>
    <p:sldId id="305" r:id="rId62"/>
    <p:sldId id="392" r:id="rId63"/>
    <p:sldId id="327" r:id="rId64"/>
    <p:sldId id="304" r:id="rId65"/>
    <p:sldId id="385" r:id="rId66"/>
    <p:sldId id="260"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27AE15-E3F0-F9BF-ED76-09C99D07C2E2}" name="Frédéric Lavigne" initials="FL" userId="S::Frederic.Lavigne@csn.qc.ca::1d9ec599-75ea-4f72-ac6a-8d5146fa1d1a" providerId="AD"/>
  <p188:author id="{7A2A882C-1E13-C474-2594-5FBC4931884C}" name="Catherine Vigneault" initials="CV" userId="S::Catherine.Vigneault@csn.qc.ca::a271e2a3-6bd3-40b4-8015-f3931acf3b24" providerId="AD"/>
  <p188:author id="{77281C4F-5511-B776-E734-7016DECAE1A8}" name="Pierre-Antoine Harvey" initials="PH" userId="S::harvey.pierre-antoine@lacsq.org::ff5ebd19-7ba9-440c-984c-17751c2061eb" providerId="AD"/>
  <p188:author id="{473BEC5A-8969-8BEB-A433-32FD59F901F4}" name="Philippe Morin" initials="PM" userId="S::Philippe.Morin@csn.qc.ca::f3f564f8-3af2-4530-9864-b5e0de8ef69d" providerId="AD"/>
  <p188:author id="{61C7CB60-8192-E090-402E-1D2C35075C20}" name="Florence Tison" initials="FT" userId="S::tison.florence@lacsq.org::b047d0d2-9952-4fb7-a728-a0131691cd6a" providerId="AD"/>
  <p188:author id="{328C1983-9B72-984F-23E5-DFA011F1A8F3}" name="Denis Curotte" initials="DC" userId="S::curotte.denis@lacsq.org::1e846794-8492-4272-bbe5-a604afc69a55" providerId="AD"/>
  <p188:author id="{87D03D89-3BFD-45C4-365A-936CCAE7699C}" name="Mathieu St-Onge" initials="MS" userId="S::mathieu.st-onge@csn.qc.ca::d9363443-16c8-40a3-b4c9-790135da048b" providerId="AD"/>
  <p188:author id="{C9A28CBA-244E-A0BB-EFF6-51EE55A673B1}" name="Mathieu St-Onge" initials="MSO" userId="S::Mathieu.St-Onge@csn.qc.ca::d9363443-16c8-40a3-b4c9-790135da04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016"/>
    <a:srgbClr val="E8A20C"/>
    <a:srgbClr val="EDCE32"/>
    <a:srgbClr val="EDBE32"/>
    <a:srgbClr val="A1A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p:cViewPr>
        <p:scale>
          <a:sx n="92" d="100"/>
          <a:sy n="92" d="100"/>
        </p:scale>
        <p:origin x="18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2ED32-F573-435F-9739-4EAA7E5999CB}" type="datetimeFigureOut">
              <a:rPr lang="fr-CA" smtClean="0"/>
              <a:t>2023-10-02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FCE52-1201-42BF-A98A-94B5DC35CBFF}" type="slidenum">
              <a:rPr lang="fr-CA" smtClean="0"/>
              <a:t>‹#›</a:t>
            </a:fld>
            <a:endParaRPr lang="fr-CA"/>
          </a:p>
        </p:txBody>
      </p:sp>
    </p:spTree>
    <p:extLst>
      <p:ext uri="{BB962C8B-B14F-4D97-AF65-F5344CB8AC3E}">
        <p14:creationId xmlns:p14="http://schemas.microsoft.com/office/powerpoint/2010/main" val="366061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1</a:t>
            </a:fld>
            <a:endParaRPr lang="fr-CA"/>
          </a:p>
        </p:txBody>
      </p:sp>
    </p:spTree>
    <p:extLst>
      <p:ext uri="{BB962C8B-B14F-4D97-AF65-F5344CB8AC3E}">
        <p14:creationId xmlns:p14="http://schemas.microsoft.com/office/powerpoint/2010/main" val="37797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23</a:t>
            </a:fld>
            <a:endParaRPr lang="fr-CA"/>
          </a:p>
        </p:txBody>
      </p:sp>
    </p:spTree>
    <p:extLst>
      <p:ext uri="{BB962C8B-B14F-4D97-AF65-F5344CB8AC3E}">
        <p14:creationId xmlns:p14="http://schemas.microsoft.com/office/powerpoint/2010/main" val="237314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24</a:t>
            </a:fld>
            <a:endParaRPr lang="fr-CA"/>
          </a:p>
        </p:txBody>
      </p:sp>
    </p:spTree>
    <p:extLst>
      <p:ext uri="{BB962C8B-B14F-4D97-AF65-F5344CB8AC3E}">
        <p14:creationId xmlns:p14="http://schemas.microsoft.com/office/powerpoint/2010/main" val="124937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25</a:t>
            </a:fld>
            <a:endParaRPr lang="fr-CA"/>
          </a:p>
        </p:txBody>
      </p:sp>
    </p:spTree>
    <p:extLst>
      <p:ext uri="{BB962C8B-B14F-4D97-AF65-F5344CB8AC3E}">
        <p14:creationId xmlns:p14="http://schemas.microsoft.com/office/powerpoint/2010/main" val="11206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FCE52-1201-42BF-A98A-94B5DC35CBFF}"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4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FCE52-1201-42BF-A98A-94B5DC35CBFF}"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5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FCE52-1201-42BF-A98A-94B5DC35CBFF}"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7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52</a:t>
            </a:fld>
            <a:endParaRPr lang="fr-CA"/>
          </a:p>
        </p:txBody>
      </p:sp>
    </p:spTree>
    <p:extLst>
      <p:ext uri="{BB962C8B-B14F-4D97-AF65-F5344CB8AC3E}">
        <p14:creationId xmlns:p14="http://schemas.microsoft.com/office/powerpoint/2010/main" val="234956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53</a:t>
            </a:fld>
            <a:endParaRPr lang="fr-CA"/>
          </a:p>
        </p:txBody>
      </p:sp>
    </p:spTree>
    <p:extLst>
      <p:ext uri="{BB962C8B-B14F-4D97-AF65-F5344CB8AC3E}">
        <p14:creationId xmlns:p14="http://schemas.microsoft.com/office/powerpoint/2010/main" val="2641012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54</a:t>
            </a:fld>
            <a:endParaRPr lang="fr-CA"/>
          </a:p>
        </p:txBody>
      </p:sp>
    </p:spTree>
    <p:extLst>
      <p:ext uri="{BB962C8B-B14F-4D97-AF65-F5344CB8AC3E}">
        <p14:creationId xmlns:p14="http://schemas.microsoft.com/office/powerpoint/2010/main" val="113681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FRÉDÉRIC</a:t>
            </a:r>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55</a:t>
            </a:fld>
            <a:endParaRPr lang="fr-CA"/>
          </a:p>
        </p:txBody>
      </p:sp>
    </p:spTree>
    <p:extLst>
      <p:ext uri="{BB962C8B-B14F-4D97-AF65-F5344CB8AC3E}">
        <p14:creationId xmlns:p14="http://schemas.microsoft.com/office/powerpoint/2010/main" val="366420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2</a:t>
            </a:fld>
            <a:endParaRPr lang="fr-CA"/>
          </a:p>
        </p:txBody>
      </p:sp>
    </p:spTree>
    <p:extLst>
      <p:ext uri="{BB962C8B-B14F-4D97-AF65-F5344CB8AC3E}">
        <p14:creationId xmlns:p14="http://schemas.microsoft.com/office/powerpoint/2010/main" val="202422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0FCE52-1201-42BF-A98A-94B5DC35CBFF}" type="slidenum">
              <a:rPr lang="fr-CA" smtClean="0"/>
              <a:t>58</a:t>
            </a:fld>
            <a:endParaRPr lang="fr-CA"/>
          </a:p>
        </p:txBody>
      </p:sp>
    </p:spTree>
    <p:extLst>
      <p:ext uri="{BB962C8B-B14F-4D97-AF65-F5344CB8AC3E}">
        <p14:creationId xmlns:p14="http://schemas.microsoft.com/office/powerpoint/2010/main" val="394216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0FCE52-1201-42BF-A98A-94B5DC35CBFF}" type="slidenum">
              <a:rPr lang="fr-CA" smtClean="0"/>
              <a:t>59</a:t>
            </a:fld>
            <a:endParaRPr lang="fr-CA"/>
          </a:p>
        </p:txBody>
      </p:sp>
    </p:spTree>
    <p:extLst>
      <p:ext uri="{BB962C8B-B14F-4D97-AF65-F5344CB8AC3E}">
        <p14:creationId xmlns:p14="http://schemas.microsoft.com/office/powerpoint/2010/main" val="126606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3</a:t>
            </a:fld>
            <a:endParaRPr lang="fr-CA"/>
          </a:p>
        </p:txBody>
      </p:sp>
    </p:spTree>
    <p:extLst>
      <p:ext uri="{BB962C8B-B14F-4D97-AF65-F5344CB8AC3E}">
        <p14:creationId xmlns:p14="http://schemas.microsoft.com/office/powerpoint/2010/main" val="254100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5</a:t>
            </a:fld>
            <a:endParaRPr lang="fr-CA"/>
          </a:p>
        </p:txBody>
      </p:sp>
    </p:spTree>
    <p:extLst>
      <p:ext uri="{BB962C8B-B14F-4D97-AF65-F5344CB8AC3E}">
        <p14:creationId xmlns:p14="http://schemas.microsoft.com/office/powerpoint/2010/main" val="357832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12</a:t>
            </a:fld>
            <a:endParaRPr lang="fr-CA"/>
          </a:p>
        </p:txBody>
      </p:sp>
    </p:spTree>
    <p:extLst>
      <p:ext uri="{BB962C8B-B14F-4D97-AF65-F5344CB8AC3E}">
        <p14:creationId xmlns:p14="http://schemas.microsoft.com/office/powerpoint/2010/main" val="361138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13</a:t>
            </a:fld>
            <a:endParaRPr lang="fr-CA"/>
          </a:p>
        </p:txBody>
      </p:sp>
    </p:spTree>
    <p:extLst>
      <p:ext uri="{BB962C8B-B14F-4D97-AF65-F5344CB8AC3E}">
        <p14:creationId xmlns:p14="http://schemas.microsoft.com/office/powerpoint/2010/main" val="260502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14</a:t>
            </a:fld>
            <a:endParaRPr lang="fr-CA"/>
          </a:p>
        </p:txBody>
      </p:sp>
    </p:spTree>
    <p:extLst>
      <p:ext uri="{BB962C8B-B14F-4D97-AF65-F5344CB8AC3E}">
        <p14:creationId xmlns:p14="http://schemas.microsoft.com/office/powerpoint/2010/main" val="292591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19</a:t>
            </a:fld>
            <a:endParaRPr lang="fr-CA"/>
          </a:p>
        </p:txBody>
      </p:sp>
    </p:spTree>
    <p:extLst>
      <p:ext uri="{BB962C8B-B14F-4D97-AF65-F5344CB8AC3E}">
        <p14:creationId xmlns:p14="http://schemas.microsoft.com/office/powerpoint/2010/main" val="385139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884B100-E5DB-4421-AB57-C171682F4AD3}" type="slidenum">
              <a:rPr lang="fr-CA" smtClean="0"/>
              <a:t>20</a:t>
            </a:fld>
            <a:endParaRPr lang="fr-CA"/>
          </a:p>
        </p:txBody>
      </p:sp>
    </p:spTree>
    <p:extLst>
      <p:ext uri="{BB962C8B-B14F-4D97-AF65-F5344CB8AC3E}">
        <p14:creationId xmlns:p14="http://schemas.microsoft.com/office/powerpoint/2010/main" val="1264817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 Original">
    <p:bg>
      <p:bgPr>
        <a:gradFill>
          <a:gsLst>
            <a:gs pos="0">
              <a:srgbClr val="00BF9A">
                <a:alpha val="20000"/>
              </a:srgbClr>
            </a:gs>
            <a:gs pos="60000">
              <a:srgbClr val="00BF9A"/>
            </a:gs>
            <a:gs pos="100000">
              <a:srgbClr val="00BF9A"/>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9153"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19153"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0" y="-31754"/>
            <a:ext cx="4528831" cy="6887703"/>
          </a:xfrm>
          <a:prstGeom prst="rect">
            <a:avLst/>
          </a:prstGeom>
        </p:spPr>
      </p:pic>
      <p:cxnSp>
        <p:nvCxnSpPr>
          <p:cNvPr id="10" name="Connecteur droit 9">
            <a:extLst>
              <a:ext uri="{FF2B5EF4-FFF2-40B4-BE49-F238E27FC236}">
                <a16:creationId xmlns:a16="http://schemas.microsoft.com/office/drawing/2014/main" id="{1929BAF3-1989-0EA2-06B3-B4A423AE1549}"/>
              </a:ext>
            </a:extLst>
          </p:cNvPr>
          <p:cNvCxnSpPr/>
          <p:nvPr userDrawn="1"/>
        </p:nvCxnSpPr>
        <p:spPr>
          <a:xfrm>
            <a:off x="4519154"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12911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 Salaire">
    <p:bg>
      <p:bgPr>
        <a:solidFill>
          <a:srgbClr val="FBB042">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259846179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 Noir et blanc">
    <p:bg>
      <p:bgPr>
        <a:gradFill>
          <a:gsLst>
            <a:gs pos="0">
              <a:srgbClr val="777777">
                <a:alpha val="20000"/>
              </a:srgbClr>
            </a:gs>
            <a:gs pos="60000">
              <a:srgbClr val="777777"/>
            </a:gs>
            <a:gs pos="100000">
              <a:srgbClr val="777777"/>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9153"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19153"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1" y="-31753"/>
            <a:ext cx="4528830" cy="6887701"/>
          </a:xfrm>
          <a:prstGeom prst="rect">
            <a:avLst/>
          </a:prstGeom>
        </p:spPr>
      </p:pic>
      <p:cxnSp>
        <p:nvCxnSpPr>
          <p:cNvPr id="10" name="Connecteur droit 9">
            <a:extLst>
              <a:ext uri="{FF2B5EF4-FFF2-40B4-BE49-F238E27FC236}">
                <a16:creationId xmlns:a16="http://schemas.microsoft.com/office/drawing/2014/main" id="{1929BAF3-1989-0EA2-06B3-B4A423AE1549}"/>
              </a:ext>
            </a:extLst>
          </p:cNvPr>
          <p:cNvCxnSpPr/>
          <p:nvPr userDrawn="1"/>
        </p:nvCxnSpPr>
        <p:spPr>
          <a:xfrm>
            <a:off x="4519154"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0229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 Original">
    <p:bg>
      <p:bgPr>
        <a:solidFill>
          <a:srgbClr val="00BF9A">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4282037284"/>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re et contenu - Salaire">
    <p:bg>
      <p:bgPr>
        <a:solidFill>
          <a:srgbClr val="FBB042">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325242349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re et contenu - Conditions">
    <p:bg>
      <p:bgPr>
        <a:solidFill>
          <a:srgbClr val="F04E23">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385663115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re et contenu - Retraite">
    <p:bg>
      <p:bgPr>
        <a:solidFill>
          <a:srgbClr val="A7BE39">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2207093819"/>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re et contenu - Parentaux">
    <p:bg>
      <p:bgPr>
        <a:solidFill>
          <a:srgbClr val="822A85">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3860434411"/>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re et contenu - Disparites">
    <p:bg>
      <p:bgPr>
        <a:solidFill>
          <a:srgbClr val="2484C6">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62050969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 Assurances">
    <p:bg>
      <p:bgPr>
        <a:solidFill>
          <a:srgbClr val="C95784">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80" y="5902601"/>
            <a:ext cx="1800363" cy="955396"/>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3322619264"/>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re et contenu - Noir et blanc">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a:srcRect/>
          <a:stretch/>
        </p:blipFill>
        <p:spPr>
          <a:xfrm>
            <a:off x="9880030" y="6027923"/>
            <a:ext cx="140654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3985231441"/>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re de section - Original">
    <p:bg>
      <p:bgPr>
        <a:solidFill>
          <a:srgbClr val="00BF9A">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00BF9A"/>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00BF9A"/>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356413667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re et contenu - Conditions">
    <p:bg>
      <p:bgPr>
        <a:solidFill>
          <a:srgbClr val="F04E23">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4155024680"/>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re de section - Salaire">
    <p:bg>
      <p:bgPr>
        <a:solidFill>
          <a:srgbClr val="FBB042">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FBB042"/>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FBB04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132114998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re de section - Conditions">
    <p:bg>
      <p:bgPr>
        <a:solidFill>
          <a:srgbClr val="F04E23">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F04E23"/>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F04E23"/>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410475941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de section - Retraite">
    <p:bg>
      <p:bgPr>
        <a:solidFill>
          <a:srgbClr val="A7BE39">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A7BE39"/>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A7BE39"/>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3473908693"/>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re de section - Parentaux">
    <p:bg>
      <p:bgPr>
        <a:solidFill>
          <a:srgbClr val="822A85">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822A85"/>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822A85"/>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180170086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re de section - Disparites">
    <p:bg>
      <p:bgPr>
        <a:solidFill>
          <a:srgbClr val="2484C6">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2484C6"/>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2484C6"/>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50026040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re de section - Assurances">
    <p:bg>
      <p:bgPr>
        <a:solidFill>
          <a:srgbClr val="C95784">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C95784"/>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C95784"/>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20" y="6027923"/>
            <a:ext cx="1406500" cy="704100"/>
          </a:xfrm>
          <a:prstGeom prst="rect">
            <a:avLst/>
          </a:prstGeom>
        </p:spPr>
      </p:pic>
    </p:spTree>
    <p:extLst>
      <p:ext uri="{BB962C8B-B14F-4D97-AF65-F5344CB8AC3E}">
        <p14:creationId xmlns:p14="http://schemas.microsoft.com/office/powerpoint/2010/main" val="279839504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re de section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a:srcRect/>
          <a:stretch/>
        </p:blipFill>
        <p:spPr>
          <a:xfrm>
            <a:off x="10644000" y="6027923"/>
            <a:ext cx="1406540" cy="704100"/>
          </a:xfrm>
          <a:prstGeom prst="rect">
            <a:avLst/>
          </a:prstGeom>
        </p:spPr>
      </p:pic>
    </p:spTree>
    <p:extLst>
      <p:ext uri="{BB962C8B-B14F-4D97-AF65-F5344CB8AC3E}">
        <p14:creationId xmlns:p14="http://schemas.microsoft.com/office/powerpoint/2010/main" val="545781117"/>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ux contenus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B4E1D578-DB95-9383-FE98-90C8FC4C347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E17CAA5F-4251-2F11-CD65-956933F8C8B2}"/>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3" name="Connecteur droit 12">
            <a:extLst>
              <a:ext uri="{FF2B5EF4-FFF2-40B4-BE49-F238E27FC236}">
                <a16:creationId xmlns:a16="http://schemas.microsoft.com/office/drawing/2014/main" id="{E6B4F918-34A4-F07C-F1D6-BDC74B980B8B}"/>
              </a:ext>
            </a:extLst>
          </p:cNvPr>
          <p:cNvCxnSpPr>
            <a:cxnSpLocks/>
          </p:cNvCxnSpPr>
          <p:nvPr userDrawn="1"/>
        </p:nvCxnSpPr>
        <p:spPr>
          <a:xfrm>
            <a:off x="6096000" y="1664468"/>
            <a:ext cx="0" cy="4161170"/>
          </a:xfrm>
          <a:prstGeom prst="line">
            <a:avLst/>
          </a:prstGeom>
          <a:ln w="19050">
            <a:solidFill>
              <a:srgbClr val="00BF9A"/>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77B72DAC-4C7B-8B48-A99B-7AB92773DAEE}"/>
              </a:ext>
            </a:extLst>
          </p:cNvPr>
          <p:cNvPicPr>
            <a:picLocks noChangeAspect="1"/>
          </p:cNvPicPr>
          <p:nvPr userDrawn="1"/>
        </p:nvPicPr>
        <p:blipFill>
          <a:blip/>
          <a:srcRect/>
          <a:stretch/>
        </p:blipFill>
        <p:spPr>
          <a:xfrm>
            <a:off x="9880050" y="6027923"/>
            <a:ext cx="1406500" cy="704100"/>
          </a:xfrm>
          <a:prstGeom prst="rect">
            <a:avLst/>
          </a:prstGeom>
        </p:spPr>
      </p:pic>
      <p:sp>
        <p:nvSpPr>
          <p:cNvPr id="12" name="Slide Number Placeholder 5">
            <a:extLst>
              <a:ext uri="{FF2B5EF4-FFF2-40B4-BE49-F238E27FC236}">
                <a16:creationId xmlns:a16="http://schemas.microsoft.com/office/drawing/2014/main" id="{0BFE5D15-DA33-0801-3727-76A5A6196CB6}"/>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14" name="Image 13">
            <a:extLst>
              <a:ext uri="{FF2B5EF4-FFF2-40B4-BE49-F238E27FC236}">
                <a16:creationId xmlns:a16="http://schemas.microsoft.com/office/drawing/2014/main" id="{82342B11-7136-109D-CF32-1503A4E0BB70}"/>
              </a:ext>
            </a:extLst>
          </p:cNvPr>
          <p:cNvPicPr>
            <a:picLocks noChangeAspect="1"/>
          </p:cNvPicPr>
          <p:nvPr userDrawn="1"/>
        </p:nvPicPr>
        <p:blipFill>
          <a:blip/>
          <a:srcRect/>
          <a:stretch/>
        </p:blipFill>
        <p:spPr>
          <a:xfrm>
            <a:off x="4777" y="5902601"/>
            <a:ext cx="1800369" cy="955399"/>
          </a:xfrm>
          <a:prstGeom prst="rect">
            <a:avLst/>
          </a:prstGeom>
        </p:spPr>
      </p:pic>
      <p:pic>
        <p:nvPicPr>
          <p:cNvPr id="15" name="Image 14">
            <a:extLst>
              <a:ext uri="{FF2B5EF4-FFF2-40B4-BE49-F238E27FC236}">
                <a16:creationId xmlns:a16="http://schemas.microsoft.com/office/drawing/2014/main" id="{F2D8D680-A758-FE2D-10B6-898A150C81B1}"/>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650093665"/>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ux contenus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34D3E0D2-28FA-CA02-DF9B-E82A36238F2D}"/>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86A31CEB-C950-C11C-0ACA-78F60B0556B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FB8AEA0-4DC9-D482-BB97-A0235345315D}"/>
              </a:ext>
            </a:extLst>
          </p:cNvPr>
          <p:cNvCxnSpPr>
            <a:cxnSpLocks/>
          </p:cNvCxnSpPr>
          <p:nvPr userDrawn="1"/>
        </p:nvCxnSpPr>
        <p:spPr>
          <a:xfrm>
            <a:off x="6096000" y="1664468"/>
            <a:ext cx="0" cy="4161170"/>
          </a:xfrm>
          <a:prstGeom prst="line">
            <a:avLst/>
          </a:prstGeom>
          <a:ln w="19050">
            <a:solidFill>
              <a:srgbClr val="FBB04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EF18103-70DC-EDEB-376B-1F21C8286900}"/>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26458696-5BBC-A7A8-1F46-E354EF7B5FFB}"/>
              </a:ext>
            </a:extLst>
          </p:cNvPr>
          <p:cNvPicPr>
            <a:picLocks noChangeAspect="1"/>
          </p:cNvPicPr>
          <p:nvPr userDrawn="1"/>
        </p:nvPicPr>
        <p:blipFill>
          <a:blip/>
          <a:srcRect/>
          <a:stretch/>
        </p:blipFill>
        <p:spPr>
          <a:xfrm>
            <a:off x="4777" y="5902601"/>
            <a:ext cx="1800369" cy="955399"/>
          </a:xfrm>
          <a:prstGeom prst="rect">
            <a:avLst/>
          </a:prstGeom>
        </p:spPr>
      </p:pic>
      <p:pic>
        <p:nvPicPr>
          <p:cNvPr id="14" name="Image 13">
            <a:extLst>
              <a:ext uri="{FF2B5EF4-FFF2-40B4-BE49-F238E27FC236}">
                <a16:creationId xmlns:a16="http://schemas.microsoft.com/office/drawing/2014/main" id="{90EB8AB9-2496-F201-E4AA-FFF42B53D7D9}"/>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153154317"/>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ux contenus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3CE0FAAE-D838-732C-8B6A-B49E2B906C4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D2344466-B5C5-95F3-36F5-D031EAB3A004}"/>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8FEA0CD-A033-7E71-F323-499C1BBA7A34}"/>
              </a:ext>
            </a:extLst>
          </p:cNvPr>
          <p:cNvCxnSpPr>
            <a:cxnSpLocks/>
          </p:cNvCxnSpPr>
          <p:nvPr userDrawn="1"/>
        </p:nvCxnSpPr>
        <p:spPr>
          <a:xfrm>
            <a:off x="6096000" y="1664468"/>
            <a:ext cx="0" cy="4161170"/>
          </a:xfrm>
          <a:prstGeom prst="line">
            <a:avLst/>
          </a:prstGeom>
          <a:ln w="19050">
            <a:solidFill>
              <a:srgbClr val="F04E23"/>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58A4AAFF-5FE6-7811-CBE7-997A1B5BF277}"/>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1F99FD6D-71D1-E6B6-05FD-01D6E5EB14B3}"/>
              </a:ext>
            </a:extLst>
          </p:cNvPr>
          <p:cNvPicPr>
            <a:picLocks noChangeAspect="1"/>
          </p:cNvPicPr>
          <p:nvPr userDrawn="1"/>
        </p:nvPicPr>
        <p:blipFill>
          <a:blip/>
          <a:srcRect/>
          <a:stretch/>
        </p:blipFill>
        <p:spPr>
          <a:xfrm>
            <a:off x="4778" y="5902601"/>
            <a:ext cx="1800367" cy="955398"/>
          </a:xfrm>
          <a:prstGeom prst="rect">
            <a:avLst/>
          </a:prstGeom>
        </p:spPr>
      </p:pic>
      <p:pic>
        <p:nvPicPr>
          <p:cNvPr id="14" name="Image 13">
            <a:extLst>
              <a:ext uri="{FF2B5EF4-FFF2-40B4-BE49-F238E27FC236}">
                <a16:creationId xmlns:a16="http://schemas.microsoft.com/office/drawing/2014/main" id="{FA8CF1CF-0017-B833-E6DB-FDBCA8E11EBF}"/>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38967324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 Retraite">
    <p:bg>
      <p:bgPr>
        <a:solidFill>
          <a:srgbClr val="A7BE39">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3551784093"/>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ux contenus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C7DBC0D8-B8EC-06BB-389F-F88F4732950C}"/>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72062CCA-7202-AB03-F54B-98978FC83A58}"/>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AB6A525-E575-D49D-0978-8BB67F6B25C6}"/>
              </a:ext>
            </a:extLst>
          </p:cNvPr>
          <p:cNvCxnSpPr>
            <a:cxnSpLocks/>
          </p:cNvCxnSpPr>
          <p:nvPr userDrawn="1"/>
        </p:nvCxnSpPr>
        <p:spPr>
          <a:xfrm>
            <a:off x="6096000" y="1664468"/>
            <a:ext cx="0" cy="4161170"/>
          </a:xfrm>
          <a:prstGeom prst="line">
            <a:avLst/>
          </a:prstGeom>
          <a:ln w="19050">
            <a:solidFill>
              <a:srgbClr val="A7BE39"/>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EF9301BD-97FA-CAF3-674C-D65283315FA8}"/>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09B67655-B32E-77DC-4B12-E3FF00702E74}"/>
              </a:ext>
            </a:extLst>
          </p:cNvPr>
          <p:cNvPicPr>
            <a:picLocks noChangeAspect="1"/>
          </p:cNvPicPr>
          <p:nvPr userDrawn="1"/>
        </p:nvPicPr>
        <p:blipFill>
          <a:blip/>
          <a:srcRect/>
          <a:stretch/>
        </p:blipFill>
        <p:spPr>
          <a:xfrm>
            <a:off x="4778" y="5902601"/>
            <a:ext cx="1800367" cy="955398"/>
          </a:xfrm>
          <a:prstGeom prst="rect">
            <a:avLst/>
          </a:prstGeom>
        </p:spPr>
      </p:pic>
      <p:pic>
        <p:nvPicPr>
          <p:cNvPr id="14" name="Image 13">
            <a:extLst>
              <a:ext uri="{FF2B5EF4-FFF2-40B4-BE49-F238E27FC236}">
                <a16:creationId xmlns:a16="http://schemas.microsoft.com/office/drawing/2014/main" id="{5F9B589C-CC1F-1767-81D7-37C0F2E90896}"/>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4001406351"/>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ux contenus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ACE0BBC4-3738-6BE7-207C-4031C3788B2E}"/>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69E528A8-3FF4-F02A-CBB9-4526BC5B8061}"/>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77CBA1F5-9B24-3613-9384-97DCEA0ACF80}"/>
              </a:ext>
            </a:extLst>
          </p:cNvPr>
          <p:cNvCxnSpPr>
            <a:cxnSpLocks/>
          </p:cNvCxnSpPr>
          <p:nvPr userDrawn="1"/>
        </p:nvCxnSpPr>
        <p:spPr>
          <a:xfrm>
            <a:off x="6096000" y="1664468"/>
            <a:ext cx="0" cy="4161170"/>
          </a:xfrm>
          <a:prstGeom prst="line">
            <a:avLst/>
          </a:prstGeom>
          <a:ln w="19050">
            <a:solidFill>
              <a:srgbClr val="822A85"/>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06BD95FD-6FA2-089B-B1A7-930DF78D9165}"/>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52E788F5-35D5-CDB2-578D-27914215C54B}"/>
              </a:ext>
            </a:extLst>
          </p:cNvPr>
          <p:cNvPicPr>
            <a:picLocks noChangeAspect="1"/>
          </p:cNvPicPr>
          <p:nvPr userDrawn="1"/>
        </p:nvPicPr>
        <p:blipFill>
          <a:blip/>
          <a:srcRect/>
          <a:stretch/>
        </p:blipFill>
        <p:spPr>
          <a:xfrm>
            <a:off x="4779" y="5902601"/>
            <a:ext cx="1800365" cy="955397"/>
          </a:xfrm>
          <a:prstGeom prst="rect">
            <a:avLst/>
          </a:prstGeom>
        </p:spPr>
      </p:pic>
      <p:pic>
        <p:nvPicPr>
          <p:cNvPr id="14" name="Image 13">
            <a:extLst>
              <a:ext uri="{FF2B5EF4-FFF2-40B4-BE49-F238E27FC236}">
                <a16:creationId xmlns:a16="http://schemas.microsoft.com/office/drawing/2014/main" id="{8D2BC502-C090-BDE2-7697-96FDB32A662A}"/>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936110094"/>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ux contenus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5A3BFF37-E575-D5A0-2857-A6B9CB9F377E}"/>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3AA02FF5-DDF5-A02B-2096-3F4027DBA78D}"/>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458F6BDE-105A-94D2-A0DB-D9F044AC66A9}"/>
              </a:ext>
            </a:extLst>
          </p:cNvPr>
          <p:cNvCxnSpPr>
            <a:cxnSpLocks/>
          </p:cNvCxnSpPr>
          <p:nvPr userDrawn="1"/>
        </p:nvCxnSpPr>
        <p:spPr>
          <a:xfrm>
            <a:off x="6096000" y="1664468"/>
            <a:ext cx="0" cy="4161170"/>
          </a:xfrm>
          <a:prstGeom prst="line">
            <a:avLst/>
          </a:prstGeom>
          <a:ln w="19050">
            <a:solidFill>
              <a:srgbClr val="2484C6"/>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A966297-09AC-62DB-4594-0657746138EE}"/>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F57089F7-5B97-A610-F378-DD2CEE8E043F}"/>
              </a:ext>
            </a:extLst>
          </p:cNvPr>
          <p:cNvPicPr>
            <a:picLocks noChangeAspect="1"/>
          </p:cNvPicPr>
          <p:nvPr userDrawn="1"/>
        </p:nvPicPr>
        <p:blipFill>
          <a:blip/>
          <a:srcRect/>
          <a:stretch/>
        </p:blipFill>
        <p:spPr>
          <a:xfrm>
            <a:off x="4779" y="5902601"/>
            <a:ext cx="1800365" cy="955397"/>
          </a:xfrm>
          <a:prstGeom prst="rect">
            <a:avLst/>
          </a:prstGeom>
        </p:spPr>
      </p:pic>
      <p:pic>
        <p:nvPicPr>
          <p:cNvPr id="14" name="Image 13">
            <a:extLst>
              <a:ext uri="{FF2B5EF4-FFF2-40B4-BE49-F238E27FC236}">
                <a16:creationId xmlns:a16="http://schemas.microsoft.com/office/drawing/2014/main" id="{A4C7C329-98D7-AE5A-53C2-A7F84B9A3557}"/>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92485861"/>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ux contenus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DBD85593-E3CA-4E85-FD45-BDDA2656CEEC}"/>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95329D84-52F9-1DB1-2E17-1307DBD425F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48F83A84-6875-2566-3BF6-855A1B30DCD0}"/>
              </a:ext>
            </a:extLst>
          </p:cNvPr>
          <p:cNvCxnSpPr>
            <a:cxnSpLocks/>
          </p:cNvCxnSpPr>
          <p:nvPr userDrawn="1"/>
        </p:nvCxnSpPr>
        <p:spPr>
          <a:xfrm>
            <a:off x="6096000" y="1664468"/>
            <a:ext cx="0" cy="4161170"/>
          </a:xfrm>
          <a:prstGeom prst="line">
            <a:avLst/>
          </a:prstGeom>
          <a:ln w="19050">
            <a:solidFill>
              <a:srgbClr val="C95784"/>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3B34D6C-6DEB-585F-36A1-58D205EAAAA3}"/>
              </a:ext>
            </a:extLst>
          </p:cNvPr>
          <p:cNvPicPr>
            <a:picLocks noChangeAspect="1"/>
          </p:cNvPicPr>
          <p:nvPr userDrawn="1"/>
        </p:nvPicPr>
        <p:blipFill>
          <a:blip/>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1AC14A4C-7D7F-BD94-43B3-99A56241AF30}"/>
              </a:ext>
            </a:extLst>
          </p:cNvPr>
          <p:cNvPicPr>
            <a:picLocks noChangeAspect="1"/>
          </p:cNvPicPr>
          <p:nvPr userDrawn="1"/>
        </p:nvPicPr>
        <p:blipFill>
          <a:blip/>
          <a:srcRect/>
          <a:stretch/>
        </p:blipFill>
        <p:spPr>
          <a:xfrm>
            <a:off x="4780" y="5902601"/>
            <a:ext cx="1800363" cy="955396"/>
          </a:xfrm>
          <a:prstGeom prst="rect">
            <a:avLst/>
          </a:prstGeom>
        </p:spPr>
      </p:pic>
      <p:pic>
        <p:nvPicPr>
          <p:cNvPr id="14" name="Image 13">
            <a:extLst>
              <a:ext uri="{FF2B5EF4-FFF2-40B4-BE49-F238E27FC236}">
                <a16:creationId xmlns:a16="http://schemas.microsoft.com/office/drawing/2014/main" id="{F60CC092-67A0-5D97-760B-7D7910A6C02D}"/>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220897947"/>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ux contenus - Noir et blan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12488A1B-B347-4C2C-9372-283BE970A09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1E087754-E622-174E-82BF-50B74FF748B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199D7770-9919-1CEB-4F1A-26897AA1E085}"/>
              </a:ext>
            </a:extLst>
          </p:cNvPr>
          <p:cNvCxnSpPr>
            <a:cxnSpLocks/>
          </p:cNvCxnSpPr>
          <p:nvPr userDrawn="1"/>
        </p:nvCxnSpPr>
        <p:spPr>
          <a:xfrm>
            <a:off x="6096000" y="1664468"/>
            <a:ext cx="0" cy="4161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C053A061-DA21-0F6E-8B50-656D8AC448A9}"/>
              </a:ext>
            </a:extLst>
          </p:cNvPr>
          <p:cNvPicPr>
            <a:picLocks noChangeAspect="1"/>
          </p:cNvPicPr>
          <p:nvPr userDrawn="1"/>
        </p:nvPicPr>
        <p:blipFill>
          <a:blip/>
          <a:srcRect/>
          <a:stretch/>
        </p:blipFill>
        <p:spPr>
          <a:xfrm>
            <a:off x="9880030" y="6027923"/>
            <a:ext cx="1406540" cy="704100"/>
          </a:xfrm>
          <a:prstGeom prst="rect">
            <a:avLst/>
          </a:prstGeom>
        </p:spPr>
      </p:pic>
      <p:pic>
        <p:nvPicPr>
          <p:cNvPr id="13" name="Image 12">
            <a:extLst>
              <a:ext uri="{FF2B5EF4-FFF2-40B4-BE49-F238E27FC236}">
                <a16:creationId xmlns:a16="http://schemas.microsoft.com/office/drawing/2014/main" id="{F76D4E94-94F9-9DBC-B096-7B7CA573B0DA}"/>
              </a:ext>
            </a:extLst>
          </p:cNvPr>
          <p:cNvPicPr>
            <a:picLocks noChangeAspect="1"/>
          </p:cNvPicPr>
          <p:nvPr userDrawn="1"/>
        </p:nvPicPr>
        <p:blipFill>
          <a:blip/>
          <a:srcRect/>
          <a:stretch/>
        </p:blipFill>
        <p:spPr>
          <a:xfrm>
            <a:off x="4777" y="5902601"/>
            <a:ext cx="1800369" cy="955399"/>
          </a:xfrm>
          <a:prstGeom prst="rect">
            <a:avLst/>
          </a:prstGeom>
        </p:spPr>
      </p:pic>
      <p:pic>
        <p:nvPicPr>
          <p:cNvPr id="14" name="Image 13">
            <a:extLst>
              <a:ext uri="{FF2B5EF4-FFF2-40B4-BE49-F238E27FC236}">
                <a16:creationId xmlns:a16="http://schemas.microsoft.com/office/drawing/2014/main" id="{EA1C9CE3-A171-A5FB-8A11-17057FDCE5D0}"/>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861666424"/>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re seul - Original">
    <p:bg>
      <p:bgPr>
        <a:solidFill>
          <a:srgbClr val="00BF9A">
            <a:alpha val="20000"/>
          </a:srgb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90F539-EC17-8259-A612-73031AA81B50}"/>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Tree>
    <p:extLst>
      <p:ext uri="{BB962C8B-B14F-4D97-AF65-F5344CB8AC3E}">
        <p14:creationId xmlns:p14="http://schemas.microsoft.com/office/powerpoint/2010/main" val="1945206245"/>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re seul - Salaire">
    <p:bg>
      <p:bgPr>
        <a:solidFill>
          <a:srgbClr val="FBB042">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D1A0D7C-7422-93E5-8A74-7AC342A57AD0}"/>
              </a:ext>
            </a:extLst>
          </p:cNvPr>
          <p:cNvSpPr>
            <a:spLocks noGrp="1"/>
          </p:cNvSpPr>
          <p:nvPr>
            <p:ph type="sldNum" sz="quarter" idx="12"/>
          </p:nvPr>
        </p:nvSpPr>
        <p:spPr>
          <a:xfrm>
            <a:off x="11429516" y="6095835"/>
            <a:ext cx="571476" cy="571485"/>
          </a:xfrm>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FE5B1F5C-4244-B63F-FC6D-CDD57F809FE6}"/>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896937096"/>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re seul - Conditions">
    <p:bg>
      <p:bgPr>
        <a:solidFill>
          <a:srgbClr val="F04E23">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DD4D879-FB90-2B0B-6DE5-B258E0DB975E}"/>
              </a:ext>
            </a:extLst>
          </p:cNvPr>
          <p:cNvSpPr>
            <a:spLocks noGrp="1"/>
          </p:cNvSpPr>
          <p:nvPr>
            <p:ph type="sldNum" sz="quarter" idx="12"/>
          </p:nvPr>
        </p:nvSpPr>
        <p:spPr>
          <a:xfrm>
            <a:off x="11429516" y="6095835"/>
            <a:ext cx="571476" cy="571485"/>
          </a:xfrm>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BF80BDFD-2953-4A61-1C1E-156788DBABD9}"/>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87232425"/>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re seul - Retraite">
    <p:bg>
      <p:bgPr>
        <a:solidFill>
          <a:srgbClr val="A7BE39">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8BE613D-0AFB-14E1-E82F-12B21EE84E01}"/>
              </a:ext>
            </a:extLst>
          </p:cNvPr>
          <p:cNvSpPr>
            <a:spLocks noGrp="1"/>
          </p:cNvSpPr>
          <p:nvPr>
            <p:ph type="sldNum" sz="quarter" idx="12"/>
          </p:nvPr>
        </p:nvSpPr>
        <p:spPr>
          <a:xfrm>
            <a:off x="11429516" y="6095835"/>
            <a:ext cx="571476" cy="571485"/>
          </a:xfrm>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41781645-D0EA-9D3F-1F17-11B290A2B0C5}"/>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746742085"/>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re seul - Parentaux">
    <p:bg>
      <p:bgPr>
        <a:solidFill>
          <a:srgbClr val="822A85">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E97589A-B06E-1B1F-7618-2469F5C5E988}"/>
              </a:ext>
            </a:extLst>
          </p:cNvPr>
          <p:cNvSpPr>
            <a:spLocks noGrp="1"/>
          </p:cNvSpPr>
          <p:nvPr>
            <p:ph type="sldNum" sz="quarter" idx="12"/>
          </p:nvPr>
        </p:nvSpPr>
        <p:spPr>
          <a:xfrm>
            <a:off x="11429516" y="6095835"/>
            <a:ext cx="571476" cy="571485"/>
          </a:xfrm>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23010173-297C-EE7B-B279-A015B0D89652}"/>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2311289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 Parentaux">
    <p:bg>
      <p:bgPr>
        <a:solidFill>
          <a:srgbClr val="822A85">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870962301"/>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re seul - Disparites">
    <p:bg>
      <p:bgPr>
        <a:solidFill>
          <a:srgbClr val="2484C6">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0C11B1C-DE36-3123-D201-B53803772177}"/>
              </a:ext>
            </a:extLst>
          </p:cNvPr>
          <p:cNvSpPr>
            <a:spLocks noGrp="1"/>
          </p:cNvSpPr>
          <p:nvPr>
            <p:ph type="sldNum" sz="quarter" idx="12"/>
          </p:nvPr>
        </p:nvSpPr>
        <p:spPr>
          <a:xfrm>
            <a:off x="11429516" y="6095835"/>
            <a:ext cx="571476" cy="571485"/>
          </a:xfrm>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D3EA48A1-E641-C431-F8B7-60A596A3E995}"/>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69032670"/>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re seul - Assurances">
    <p:bg>
      <p:bgPr>
        <a:solidFill>
          <a:srgbClr val="C95784">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6CFC9EE-98CD-C1D0-12D8-F2755867A99F}"/>
              </a:ext>
            </a:extLst>
          </p:cNvPr>
          <p:cNvSpPr>
            <a:spLocks noGrp="1"/>
          </p:cNvSpPr>
          <p:nvPr>
            <p:ph type="sldNum" sz="quarter" idx="12"/>
          </p:nvPr>
        </p:nvSpPr>
        <p:spPr>
          <a:xfrm>
            <a:off x="11429516" y="6095835"/>
            <a:ext cx="571476" cy="571485"/>
          </a:xfrm>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9BF897CD-B470-31E2-0ECB-29A06AF94CA8}"/>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937884099"/>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re seul - Noir et blanc">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0DB8613-561D-8929-0514-3DD0FE695CA9}"/>
              </a:ext>
            </a:extLst>
          </p:cNvPr>
          <p:cNvSpPr>
            <a:spLocks noGrp="1"/>
          </p:cNvSpPr>
          <p:nvPr>
            <p:ph type="sldNum" sz="quarter" idx="12"/>
          </p:nvPr>
        </p:nvSpPr>
        <p:spPr>
          <a:xfrm>
            <a:off x="11429516" y="6095835"/>
            <a:ext cx="571476" cy="571485"/>
          </a:xfrm>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1A8A6814-87D1-95AB-CCCB-5AEC78ACB916}"/>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91193611"/>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pied - Original">
    <p:bg>
      <p:bgPr>
        <a:solidFill>
          <a:srgbClr val="00BF9A">
            <a:alpha val="20000"/>
          </a:srgb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5014489-7F5B-F775-895A-EE6EB7CB66D0}"/>
              </a:ext>
            </a:extLst>
          </p:cNvPr>
          <p:cNvPicPr>
            <a:picLocks noChangeAspect="1"/>
          </p:cNvPicPr>
          <p:nvPr userDrawn="1"/>
        </p:nvPicPr>
        <p:blipFill>
          <a:blip/>
          <a:srcRect/>
          <a:stretch/>
        </p:blipFill>
        <p:spPr>
          <a:xfrm>
            <a:off x="9880050" y="6027923"/>
            <a:ext cx="1406500" cy="704100"/>
          </a:xfrm>
          <a:prstGeom prst="rect">
            <a:avLst/>
          </a:prstGeom>
        </p:spPr>
      </p:pic>
      <p:sp>
        <p:nvSpPr>
          <p:cNvPr id="3" name="Slide Number Placeholder 5">
            <a:extLst>
              <a:ext uri="{FF2B5EF4-FFF2-40B4-BE49-F238E27FC236}">
                <a16:creationId xmlns:a16="http://schemas.microsoft.com/office/drawing/2014/main" id="{B1B37D65-6905-A108-BB60-87B7CEFFC685}"/>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4" name="Image 3">
            <a:extLst>
              <a:ext uri="{FF2B5EF4-FFF2-40B4-BE49-F238E27FC236}">
                <a16:creationId xmlns:a16="http://schemas.microsoft.com/office/drawing/2014/main" id="{A9DDBC50-46C4-42D3-5121-2D87AD854A72}"/>
              </a:ext>
            </a:extLst>
          </p:cNvPr>
          <p:cNvPicPr>
            <a:picLocks noChangeAspect="1"/>
          </p:cNvPicPr>
          <p:nvPr userDrawn="1"/>
        </p:nvPicPr>
        <p:blipFill>
          <a:blip/>
          <a:srcRect/>
          <a:stretch/>
        </p:blipFill>
        <p:spPr>
          <a:xfrm>
            <a:off x="4777" y="5902601"/>
            <a:ext cx="1800369" cy="955399"/>
          </a:xfrm>
          <a:prstGeom prst="rect">
            <a:avLst/>
          </a:prstGeom>
        </p:spPr>
      </p:pic>
      <p:pic>
        <p:nvPicPr>
          <p:cNvPr id="5" name="Image 4">
            <a:extLst>
              <a:ext uri="{FF2B5EF4-FFF2-40B4-BE49-F238E27FC236}">
                <a16:creationId xmlns:a16="http://schemas.microsoft.com/office/drawing/2014/main" id="{CF8C062B-81D7-3240-DD97-863C62291563}"/>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73449749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pied - Salaire">
    <p:bg>
      <p:bgPr>
        <a:solidFill>
          <a:srgbClr val="FBB042">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5582B41D-C4D2-A04A-9398-CAE6CB4FA9BA}"/>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83BCFDAE-2D36-4987-3D49-BCDE9A60410C}"/>
              </a:ext>
            </a:extLst>
          </p:cNvPr>
          <p:cNvPicPr>
            <a:picLocks noChangeAspect="1"/>
          </p:cNvPicPr>
          <p:nvPr userDrawn="1"/>
        </p:nvPicPr>
        <p:blipFill>
          <a:blip/>
          <a:srcRect/>
          <a:stretch/>
        </p:blipFill>
        <p:spPr>
          <a:xfrm>
            <a:off x="4777" y="5902601"/>
            <a:ext cx="1800369" cy="955399"/>
          </a:xfrm>
          <a:prstGeom prst="rect">
            <a:avLst/>
          </a:prstGeom>
        </p:spPr>
      </p:pic>
      <p:pic>
        <p:nvPicPr>
          <p:cNvPr id="4" name="Image 3">
            <a:extLst>
              <a:ext uri="{FF2B5EF4-FFF2-40B4-BE49-F238E27FC236}">
                <a16:creationId xmlns:a16="http://schemas.microsoft.com/office/drawing/2014/main" id="{68D42E9D-38D5-BB8E-A117-39A27C976A5A}"/>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430749672"/>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pied - Conditions">
    <p:bg>
      <p:bgPr>
        <a:solidFill>
          <a:srgbClr val="F04E23">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29EFBCAB-66EA-DB2B-5F29-690F420F772C}"/>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C9942129-CF75-9043-D7B3-3A1946050B53}"/>
              </a:ext>
            </a:extLst>
          </p:cNvPr>
          <p:cNvPicPr>
            <a:picLocks noChangeAspect="1"/>
          </p:cNvPicPr>
          <p:nvPr userDrawn="1"/>
        </p:nvPicPr>
        <p:blipFill>
          <a:blip/>
          <a:srcRect/>
          <a:stretch/>
        </p:blipFill>
        <p:spPr>
          <a:xfrm>
            <a:off x="4778" y="5902601"/>
            <a:ext cx="1800367" cy="955398"/>
          </a:xfrm>
          <a:prstGeom prst="rect">
            <a:avLst/>
          </a:prstGeom>
        </p:spPr>
      </p:pic>
      <p:pic>
        <p:nvPicPr>
          <p:cNvPr id="4" name="Image 3">
            <a:extLst>
              <a:ext uri="{FF2B5EF4-FFF2-40B4-BE49-F238E27FC236}">
                <a16:creationId xmlns:a16="http://schemas.microsoft.com/office/drawing/2014/main" id="{D10B6A90-48B3-B0CF-7988-ACBA0389BBDE}"/>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166437344"/>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ide+pied - Retraite">
    <p:bg>
      <p:bgPr>
        <a:solidFill>
          <a:srgbClr val="A7BE39">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83E0CB7F-F3B0-1493-0C28-90737BA9BD7E}"/>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BE2CCF4E-509C-84ED-CFFE-BE1698BF1FD1}"/>
              </a:ext>
            </a:extLst>
          </p:cNvPr>
          <p:cNvPicPr>
            <a:picLocks noChangeAspect="1"/>
          </p:cNvPicPr>
          <p:nvPr userDrawn="1"/>
        </p:nvPicPr>
        <p:blipFill>
          <a:blip/>
          <a:srcRect/>
          <a:stretch/>
        </p:blipFill>
        <p:spPr>
          <a:xfrm>
            <a:off x="4778" y="5902601"/>
            <a:ext cx="1800367" cy="955398"/>
          </a:xfrm>
          <a:prstGeom prst="rect">
            <a:avLst/>
          </a:prstGeom>
        </p:spPr>
      </p:pic>
      <p:pic>
        <p:nvPicPr>
          <p:cNvPr id="4" name="Image 3">
            <a:extLst>
              <a:ext uri="{FF2B5EF4-FFF2-40B4-BE49-F238E27FC236}">
                <a16:creationId xmlns:a16="http://schemas.microsoft.com/office/drawing/2014/main" id="{BFAD847E-8237-9C93-452C-F66BD0F5BEA5}"/>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810763793"/>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pied - Parentaux">
    <p:bg>
      <p:bgPr>
        <a:solidFill>
          <a:srgbClr val="822A85">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D6C71C57-B4F5-07CA-E06D-0D699599D23E}"/>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6722CAD1-CC6E-7D11-DCA8-4DCBFB9BDF4E}"/>
              </a:ext>
            </a:extLst>
          </p:cNvPr>
          <p:cNvPicPr>
            <a:picLocks noChangeAspect="1"/>
          </p:cNvPicPr>
          <p:nvPr userDrawn="1"/>
        </p:nvPicPr>
        <p:blipFill>
          <a:blip/>
          <a:srcRect/>
          <a:stretch/>
        </p:blipFill>
        <p:spPr>
          <a:xfrm>
            <a:off x="4779" y="5902601"/>
            <a:ext cx="1800365" cy="955397"/>
          </a:xfrm>
          <a:prstGeom prst="rect">
            <a:avLst/>
          </a:prstGeom>
        </p:spPr>
      </p:pic>
      <p:pic>
        <p:nvPicPr>
          <p:cNvPr id="4" name="Image 3">
            <a:extLst>
              <a:ext uri="{FF2B5EF4-FFF2-40B4-BE49-F238E27FC236}">
                <a16:creationId xmlns:a16="http://schemas.microsoft.com/office/drawing/2014/main" id="{E3A42136-5D42-5B3A-7BDC-95FBC944B0DF}"/>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864671171"/>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pied - Disparites">
    <p:bg>
      <p:bgPr>
        <a:solidFill>
          <a:srgbClr val="2484C6">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EA6A3812-63FD-08A1-3F24-45CA42C83BC7}"/>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7F4F4D4B-3132-C764-5CFF-DA83211F1D38}"/>
              </a:ext>
            </a:extLst>
          </p:cNvPr>
          <p:cNvPicPr>
            <a:picLocks noChangeAspect="1"/>
          </p:cNvPicPr>
          <p:nvPr userDrawn="1"/>
        </p:nvPicPr>
        <p:blipFill>
          <a:blip/>
          <a:srcRect/>
          <a:stretch/>
        </p:blipFill>
        <p:spPr>
          <a:xfrm>
            <a:off x="4779" y="5902601"/>
            <a:ext cx="1800365" cy="955397"/>
          </a:xfrm>
          <a:prstGeom prst="rect">
            <a:avLst/>
          </a:prstGeom>
        </p:spPr>
      </p:pic>
      <p:pic>
        <p:nvPicPr>
          <p:cNvPr id="4" name="Image 3">
            <a:extLst>
              <a:ext uri="{FF2B5EF4-FFF2-40B4-BE49-F238E27FC236}">
                <a16:creationId xmlns:a16="http://schemas.microsoft.com/office/drawing/2014/main" id="{AE10E189-A59A-E0C5-14D8-28F51AE4ACAD}"/>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4179433934"/>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pied - Assurances">
    <p:bg>
      <p:bgPr>
        <a:solidFill>
          <a:srgbClr val="C95784">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FAE5BC90-9DBD-4BBC-B264-F1DBE5281CBE}"/>
              </a:ext>
            </a:extLst>
          </p:cNvPr>
          <p:cNvPicPr>
            <a:picLocks noChangeAspect="1"/>
          </p:cNvPicPr>
          <p:nvPr userDrawn="1"/>
        </p:nvPicPr>
        <p:blipFill>
          <a:blip/>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23B385E6-D5A1-5C70-024A-9348095BD806}"/>
              </a:ext>
            </a:extLst>
          </p:cNvPr>
          <p:cNvPicPr>
            <a:picLocks noChangeAspect="1"/>
          </p:cNvPicPr>
          <p:nvPr userDrawn="1"/>
        </p:nvPicPr>
        <p:blipFill>
          <a:blip/>
          <a:srcRect/>
          <a:stretch/>
        </p:blipFill>
        <p:spPr>
          <a:xfrm>
            <a:off x="4780" y="5902601"/>
            <a:ext cx="1800363" cy="955396"/>
          </a:xfrm>
          <a:prstGeom prst="rect">
            <a:avLst/>
          </a:prstGeom>
        </p:spPr>
      </p:pic>
      <p:pic>
        <p:nvPicPr>
          <p:cNvPr id="4" name="Image 3">
            <a:extLst>
              <a:ext uri="{FF2B5EF4-FFF2-40B4-BE49-F238E27FC236}">
                <a16:creationId xmlns:a16="http://schemas.microsoft.com/office/drawing/2014/main" id="{0A1961EA-2F3B-CEA3-4147-E6685EA03F0B}"/>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92693369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 Disparites">
    <p:bg>
      <p:bgPr>
        <a:solidFill>
          <a:srgbClr val="2484C6">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2548687331"/>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de+pied - Noir et blanc">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F6D60362-1503-E1AF-099A-08D5495D0C6E}"/>
              </a:ext>
            </a:extLst>
          </p:cNvPr>
          <p:cNvPicPr>
            <a:picLocks noChangeAspect="1"/>
          </p:cNvPicPr>
          <p:nvPr userDrawn="1"/>
        </p:nvPicPr>
        <p:blipFill>
          <a:blip/>
          <a:srcRect/>
          <a:stretch/>
        </p:blipFill>
        <p:spPr>
          <a:xfrm>
            <a:off x="9880030" y="6027923"/>
            <a:ext cx="1406540" cy="704100"/>
          </a:xfrm>
          <a:prstGeom prst="rect">
            <a:avLst/>
          </a:prstGeom>
        </p:spPr>
      </p:pic>
      <p:pic>
        <p:nvPicPr>
          <p:cNvPr id="3" name="Image 2">
            <a:extLst>
              <a:ext uri="{FF2B5EF4-FFF2-40B4-BE49-F238E27FC236}">
                <a16:creationId xmlns:a16="http://schemas.microsoft.com/office/drawing/2014/main" id="{BAD0091C-2B2C-ECF1-FB55-068C0695045E}"/>
              </a:ext>
            </a:extLst>
          </p:cNvPr>
          <p:cNvPicPr>
            <a:picLocks noChangeAspect="1"/>
          </p:cNvPicPr>
          <p:nvPr userDrawn="1"/>
        </p:nvPicPr>
        <p:blipFill>
          <a:blip/>
          <a:srcRect/>
          <a:stretch/>
        </p:blipFill>
        <p:spPr>
          <a:xfrm>
            <a:off x="4777" y="5902601"/>
            <a:ext cx="1800369" cy="955399"/>
          </a:xfrm>
          <a:prstGeom prst="rect">
            <a:avLst/>
          </a:prstGeom>
        </p:spPr>
      </p:pic>
      <p:pic>
        <p:nvPicPr>
          <p:cNvPr id="4" name="Image 3">
            <a:extLst>
              <a:ext uri="{FF2B5EF4-FFF2-40B4-BE49-F238E27FC236}">
                <a16:creationId xmlns:a16="http://schemas.microsoft.com/office/drawing/2014/main" id="{12C224F9-64FD-4D5D-5284-52F40CE19D9A}"/>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991281928"/>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3E5BD0-C232-B24F-1A83-C8634F015093}"/>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816956618"/>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ide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D244D95-4007-CF27-0D41-8F1925DBA906}"/>
              </a:ext>
            </a:extLst>
          </p:cNvPr>
          <p:cNvSpPr>
            <a:spLocks noGrp="1"/>
          </p:cNvSpPr>
          <p:nvPr>
            <p:ph type="sldNum" sz="quarter" idx="12"/>
          </p:nvPr>
        </p:nvSpPr>
        <p:spPr>
          <a:xfrm>
            <a:off x="11429516" y="6095835"/>
            <a:ext cx="571476" cy="571485"/>
          </a:xfrm>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1939800709"/>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Vide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2DF5B6C-9F0B-DE42-C0FC-3DDC002A30A7}"/>
              </a:ext>
            </a:extLst>
          </p:cNvPr>
          <p:cNvSpPr>
            <a:spLocks noGrp="1"/>
          </p:cNvSpPr>
          <p:nvPr>
            <p:ph type="sldNum" sz="quarter" idx="12"/>
          </p:nvPr>
        </p:nvSpPr>
        <p:spPr>
          <a:xfrm>
            <a:off x="11429516" y="6095835"/>
            <a:ext cx="571476" cy="571485"/>
          </a:xfrm>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239660593"/>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600C96A-6476-DDE3-464F-2EB7DDFC2487}"/>
              </a:ext>
            </a:extLst>
          </p:cNvPr>
          <p:cNvSpPr>
            <a:spLocks noGrp="1"/>
          </p:cNvSpPr>
          <p:nvPr>
            <p:ph type="sldNum" sz="quarter" idx="12"/>
          </p:nvPr>
        </p:nvSpPr>
        <p:spPr>
          <a:xfrm>
            <a:off x="11429516" y="6095835"/>
            <a:ext cx="571476" cy="571485"/>
          </a:xfrm>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131413628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ide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C3F165A-3938-DD8D-D9BC-C23F334FF4BF}"/>
              </a:ext>
            </a:extLst>
          </p:cNvPr>
          <p:cNvSpPr>
            <a:spLocks noGrp="1"/>
          </p:cNvSpPr>
          <p:nvPr>
            <p:ph type="sldNum" sz="quarter" idx="12"/>
          </p:nvPr>
        </p:nvSpPr>
        <p:spPr>
          <a:xfrm>
            <a:off x="11429516" y="6095835"/>
            <a:ext cx="571476" cy="571485"/>
          </a:xfrm>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1422445472"/>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de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0D0ABF-EC6A-6FB4-003E-6FC3A16DC9F9}"/>
              </a:ext>
            </a:extLst>
          </p:cNvPr>
          <p:cNvSpPr>
            <a:spLocks noGrp="1"/>
          </p:cNvSpPr>
          <p:nvPr>
            <p:ph type="sldNum" sz="quarter" idx="12"/>
          </p:nvPr>
        </p:nvSpPr>
        <p:spPr>
          <a:xfrm>
            <a:off x="11429516" y="6095835"/>
            <a:ext cx="571476" cy="571485"/>
          </a:xfrm>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103510530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ide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333DDBD-99D8-9705-4609-01BFE441DDA6}"/>
              </a:ext>
            </a:extLst>
          </p:cNvPr>
          <p:cNvSpPr>
            <a:spLocks noGrp="1"/>
          </p:cNvSpPr>
          <p:nvPr>
            <p:ph type="sldNum" sz="quarter" idx="12"/>
          </p:nvPr>
        </p:nvSpPr>
        <p:spPr>
          <a:xfrm>
            <a:off x="11429516" y="6095835"/>
            <a:ext cx="571476" cy="571485"/>
          </a:xfrm>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3297682744"/>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ide - Noir et blanc">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3BAAF82-4995-5D05-6234-98DBE0B5BD16}"/>
              </a:ext>
            </a:extLst>
          </p:cNvPr>
          <p:cNvSpPr>
            <a:spLocks noGrp="1"/>
          </p:cNvSpPr>
          <p:nvPr>
            <p:ph type="sldNum" sz="quarter" idx="12"/>
          </p:nvPr>
        </p:nvSpPr>
        <p:spPr>
          <a:xfrm>
            <a:off x="11429516" y="6095835"/>
            <a:ext cx="571476" cy="571485"/>
          </a:xfrm>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3983694742"/>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Emphase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00BF9A"/>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00BF9A"/>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4197777-8B5F-EF64-3E20-F2E1717B1CC9}"/>
              </a:ext>
            </a:extLst>
          </p:cNvPr>
          <p:cNvPicPr>
            <a:picLocks noChangeAspect="1"/>
          </p:cNvPicPr>
          <p:nvPr userDrawn="1"/>
        </p:nvPicPr>
        <p:blipFill>
          <a:blip/>
          <a:srcRect/>
          <a:stretch/>
        </p:blipFill>
        <p:spPr>
          <a:xfrm>
            <a:off x="9880050" y="6027923"/>
            <a:ext cx="1406500" cy="704100"/>
          </a:xfrm>
          <a:prstGeom prst="rect">
            <a:avLst/>
          </a:prstGeom>
        </p:spPr>
      </p:pic>
      <p:sp>
        <p:nvSpPr>
          <p:cNvPr id="6" name="Slide Number Placeholder 5">
            <a:extLst>
              <a:ext uri="{FF2B5EF4-FFF2-40B4-BE49-F238E27FC236}">
                <a16:creationId xmlns:a16="http://schemas.microsoft.com/office/drawing/2014/main" id="{8F97CDA7-ABD8-8F7E-A8D8-5422859FEDC8}"/>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12" name="Image 11">
            <a:extLst>
              <a:ext uri="{FF2B5EF4-FFF2-40B4-BE49-F238E27FC236}">
                <a16:creationId xmlns:a16="http://schemas.microsoft.com/office/drawing/2014/main" id="{E6EAD44C-607C-BE5A-44CA-F0989E852BBF}"/>
              </a:ext>
            </a:extLst>
          </p:cNvPr>
          <p:cNvPicPr>
            <a:picLocks noChangeAspect="1"/>
          </p:cNvPicPr>
          <p:nvPr userDrawn="1"/>
        </p:nvPicPr>
        <p:blipFill>
          <a:blip/>
          <a:srcRect/>
          <a:stretch/>
        </p:blipFill>
        <p:spPr>
          <a:xfrm>
            <a:off x="4777" y="5902601"/>
            <a:ext cx="1800369" cy="955399"/>
          </a:xfrm>
          <a:prstGeom prst="rect">
            <a:avLst/>
          </a:prstGeom>
        </p:spPr>
      </p:pic>
      <p:pic>
        <p:nvPicPr>
          <p:cNvPr id="13" name="Image 12">
            <a:extLst>
              <a:ext uri="{FF2B5EF4-FFF2-40B4-BE49-F238E27FC236}">
                <a16:creationId xmlns:a16="http://schemas.microsoft.com/office/drawing/2014/main" id="{53A11AE5-56EC-AE01-E751-42786EB69D4F}"/>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416192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 Assurances">
    <p:bg>
      <p:bgPr>
        <a:solidFill>
          <a:srgbClr val="C95784">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80" y="5902601"/>
            <a:ext cx="1800363" cy="955396"/>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1358443041"/>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Emphase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FBB042"/>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FBB042"/>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500FA981-5400-2A85-BCFF-4DA0569A3B8C}"/>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F1EF949A-EAA3-94C8-9BAD-AFD00C401CCC}"/>
              </a:ext>
            </a:extLst>
          </p:cNvPr>
          <p:cNvPicPr>
            <a:picLocks noChangeAspect="1"/>
          </p:cNvPicPr>
          <p:nvPr userDrawn="1"/>
        </p:nvPicPr>
        <p:blipFill>
          <a:blip/>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B4D640BA-7A90-FBF9-AFDD-A6767FA6E14F}"/>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3866211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Emphase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F04E23"/>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F04E23"/>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61CFE2D7-902F-7620-5CEA-D700207A9489}"/>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569E1C6A-1838-1C72-B5FB-743B27D165CD}"/>
              </a:ext>
            </a:extLst>
          </p:cNvPr>
          <p:cNvPicPr>
            <a:picLocks noChangeAspect="1"/>
          </p:cNvPicPr>
          <p:nvPr userDrawn="1"/>
        </p:nvPicPr>
        <p:blipFill>
          <a:blip/>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49417CBC-2DC9-F402-5A5C-997803A192CA}"/>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18218265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Emphase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A7BE39"/>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A7BE39"/>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FB73D54E-25E2-042C-DA94-24475148AD6E}"/>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7275CB9F-9B8C-7C80-561C-0924337F77AA}"/>
              </a:ext>
            </a:extLst>
          </p:cNvPr>
          <p:cNvPicPr>
            <a:picLocks noChangeAspect="1"/>
          </p:cNvPicPr>
          <p:nvPr userDrawn="1"/>
        </p:nvPicPr>
        <p:blipFill>
          <a:blip/>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A2928CA-366C-304B-0520-AF9242DF0347}"/>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891415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Emphase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822A85"/>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822A85"/>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01F36FC-A330-F9FF-CEC9-9129D6A63EB1}"/>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5ED7CA2E-50A6-F663-1926-6217F1E70ED8}"/>
              </a:ext>
            </a:extLst>
          </p:cNvPr>
          <p:cNvPicPr>
            <a:picLocks noChangeAspect="1"/>
          </p:cNvPicPr>
          <p:nvPr userDrawn="1"/>
        </p:nvPicPr>
        <p:blipFill>
          <a:blip/>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E71207C7-86C4-722F-68E2-82C2764B9D84}"/>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974080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Emphase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2484C6"/>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2484C6"/>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A39EDBE-1953-F785-26C8-921E1D30C950}"/>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166A0ACF-254F-065C-B60F-D5C76826A03D}"/>
              </a:ext>
            </a:extLst>
          </p:cNvPr>
          <p:cNvPicPr>
            <a:picLocks noChangeAspect="1"/>
          </p:cNvPicPr>
          <p:nvPr userDrawn="1"/>
        </p:nvPicPr>
        <p:blipFill>
          <a:blip/>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C5F120B-800D-AFA7-2154-0188B5D51EF7}"/>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3200809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Emphase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C95784"/>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C95784"/>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D8F44091-35EC-C481-912F-81D4CB74F687}"/>
              </a:ext>
            </a:extLst>
          </p:cNvPr>
          <p:cNvPicPr>
            <a:picLocks noChangeAspect="1"/>
          </p:cNvPicPr>
          <p:nvPr userDrawn="1"/>
        </p:nvPicPr>
        <p:blipFill>
          <a:blip/>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D5B8ECF6-BE94-F9AB-EE9E-B742902CEE8D}"/>
              </a:ext>
            </a:extLst>
          </p:cNvPr>
          <p:cNvPicPr>
            <a:picLocks noChangeAspect="1"/>
          </p:cNvPicPr>
          <p:nvPr userDrawn="1"/>
        </p:nvPicPr>
        <p:blipFill>
          <a:blip/>
          <a:srcRect/>
          <a:stretch/>
        </p:blipFill>
        <p:spPr>
          <a:xfrm>
            <a:off x="4780" y="5902601"/>
            <a:ext cx="1800363" cy="955396"/>
          </a:xfrm>
          <a:prstGeom prst="rect">
            <a:avLst/>
          </a:prstGeom>
        </p:spPr>
      </p:pic>
      <p:pic>
        <p:nvPicPr>
          <p:cNvPr id="8" name="Image 7">
            <a:extLst>
              <a:ext uri="{FF2B5EF4-FFF2-40B4-BE49-F238E27FC236}">
                <a16:creationId xmlns:a16="http://schemas.microsoft.com/office/drawing/2014/main" id="{6DA2D28D-45BD-C824-15A7-279E7E1419E8}"/>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1450665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Emphase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chemeClr val="tx1"/>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47D9CCA9-E4A1-D988-7F61-BB53EBF9F262}"/>
              </a:ext>
            </a:extLst>
          </p:cNvPr>
          <p:cNvPicPr>
            <a:picLocks noChangeAspect="1"/>
          </p:cNvPicPr>
          <p:nvPr userDrawn="1"/>
        </p:nvPicPr>
        <p:blipFill>
          <a:blip/>
          <a:srcRect/>
          <a:stretch/>
        </p:blipFill>
        <p:spPr>
          <a:xfrm>
            <a:off x="9880030" y="6027923"/>
            <a:ext cx="1406540" cy="704100"/>
          </a:xfrm>
          <a:prstGeom prst="rect">
            <a:avLst/>
          </a:prstGeom>
        </p:spPr>
      </p:pic>
      <p:pic>
        <p:nvPicPr>
          <p:cNvPr id="6" name="Image 5">
            <a:extLst>
              <a:ext uri="{FF2B5EF4-FFF2-40B4-BE49-F238E27FC236}">
                <a16:creationId xmlns:a16="http://schemas.microsoft.com/office/drawing/2014/main" id="{151E52FC-6426-FFD1-BCC3-087F6262E16B}"/>
              </a:ext>
            </a:extLst>
          </p:cNvPr>
          <p:cNvPicPr>
            <a:picLocks noChangeAspect="1"/>
          </p:cNvPicPr>
          <p:nvPr userDrawn="1"/>
        </p:nvPicPr>
        <p:blipFill>
          <a:blip/>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FFFC4AD3-E6B8-1011-FBFA-41EBFC00F131}"/>
              </a:ext>
            </a:extLst>
          </p:cNvPr>
          <p:cNvPicPr>
            <a:picLocks noChangeAspect="1"/>
          </p:cNvPicPr>
          <p:nvPr userDrawn="1"/>
        </p:nvPicPr>
        <p:blipFill>
          <a:blip/>
          <a:srcRect/>
          <a:stretch/>
        </p:blipFill>
        <p:spPr>
          <a:xfrm>
            <a:off x="1957928" y="6379973"/>
            <a:ext cx="1846504" cy="478026"/>
          </a:xfrm>
          <a:prstGeom prst="rect">
            <a:avLst/>
          </a:prstGeom>
        </p:spPr>
      </p:pic>
    </p:spTree>
    <p:extLst>
      <p:ext uri="{BB962C8B-B14F-4D97-AF65-F5344CB8AC3E}">
        <p14:creationId xmlns:p14="http://schemas.microsoft.com/office/powerpoint/2010/main" val="25420819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péciale image - Original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00BF9A">
              <a:alpha val="80000"/>
            </a:srgbClr>
          </a:solidFill>
          <a:effectLst>
            <a:glow rad="190500">
              <a:srgbClr val="00BF9A">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7904461"/>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éciale image - Salair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FBB042">
              <a:alpha val="80000"/>
            </a:srgbClr>
          </a:solidFill>
          <a:effectLst>
            <a:glow rad="190500">
              <a:srgbClr val="FBB042">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74185510"/>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péciale image - Condition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F04E23">
              <a:alpha val="80000"/>
            </a:srgbClr>
          </a:solidFill>
          <a:effectLst>
            <a:glow rad="190500">
              <a:srgbClr val="F04E23">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4301516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 Noir et blanc">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30" y="6027923"/>
            <a:ext cx="140654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3404771563"/>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péciale image - Retrait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A7BE39">
              <a:alpha val="80000"/>
            </a:srgbClr>
          </a:solidFill>
          <a:effectLst>
            <a:glow rad="190500">
              <a:srgbClr val="A7BE39">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0471282"/>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péciale image - Parentaux">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822A85">
              <a:alpha val="80000"/>
            </a:srgbClr>
          </a:solidFill>
          <a:effectLst>
            <a:glow rad="190500">
              <a:srgbClr val="822A85">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1881951"/>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péciale image - Disparite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2484C6">
              <a:alpha val="80000"/>
            </a:srgbClr>
          </a:solidFill>
          <a:effectLst>
            <a:glow rad="190500">
              <a:srgbClr val="2484C6">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5728429"/>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péciale image - Assurance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C95784">
              <a:alpha val="80000"/>
            </a:srgbClr>
          </a:solidFill>
          <a:effectLst>
            <a:glow rad="190500">
              <a:srgbClr val="C95784">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61100079"/>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péciale image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chemeClr val="tx1">
              <a:alpha val="80000"/>
            </a:schemeClr>
          </a:solidFill>
          <a:effectLst>
            <a:glow rad="190500">
              <a:schemeClr val="tx1">
                <a:alpha val="70000"/>
              </a:scheme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10434895"/>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péciale image - Blanc et noir">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chemeClr val="bg1">
              <a:alpha val="80000"/>
            </a:schemeClr>
          </a:solidFill>
          <a:effectLst>
            <a:glow rad="190500">
              <a:schemeClr val="bg1">
                <a:alpha val="70000"/>
              </a:schemeClr>
            </a:glow>
          </a:effectLst>
        </p:spPr>
        <p:txBody>
          <a:bodyPr lIns="180000" tIns="180000" rIns="180000" bIns="180000">
            <a:spAutoFit/>
          </a:bodyPr>
          <a:lstStyle>
            <a:lvl1pPr marL="0" indent="0">
              <a:lnSpc>
                <a:spcPct val="100000"/>
              </a:lnSpc>
              <a:buNone/>
              <a:defRPr i="1">
                <a:solidFill>
                  <a:schemeClr val="tx1"/>
                </a:solidFill>
              </a:defRPr>
            </a:lvl1pPr>
            <a:lvl2pPr marL="457194" indent="0">
              <a:lnSpc>
                <a:spcPct val="100000"/>
              </a:lnSpc>
              <a:buNone/>
              <a:defRPr i="1">
                <a:solidFill>
                  <a:schemeClr val="tx1"/>
                </a:solidFill>
              </a:defRPr>
            </a:lvl2pPr>
            <a:lvl3pPr marL="914389" indent="0">
              <a:lnSpc>
                <a:spcPct val="100000"/>
              </a:lnSpc>
              <a:buNone/>
              <a:defRPr i="1">
                <a:solidFill>
                  <a:schemeClr val="tx1"/>
                </a:solidFill>
              </a:defRPr>
            </a:lvl3pPr>
            <a:lvl4pPr marL="1371583" indent="0">
              <a:lnSpc>
                <a:spcPct val="100000"/>
              </a:lnSpc>
              <a:buNone/>
              <a:defRPr i="1">
                <a:solidFill>
                  <a:schemeClr val="tx1"/>
                </a:solidFill>
              </a:defRPr>
            </a:lvl4pPr>
            <a:lvl5pPr marL="1828777" indent="0">
              <a:lnSpc>
                <a:spcPct val="100000"/>
              </a:lnSpc>
              <a:buNone/>
              <a:defRPr i="1">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5125758"/>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Fin - Originale">
    <p:bg>
      <p:bgPr>
        <a:gradFill>
          <a:gsLst>
            <a:gs pos="0">
              <a:srgbClr val="00BF9A">
                <a:alpha val="20000"/>
              </a:srgbClr>
            </a:gs>
            <a:gs pos="60000">
              <a:srgbClr val="00BF9A"/>
            </a:gs>
            <a:gs pos="100000">
              <a:srgbClr val="00BF9A"/>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6" y="0"/>
            <a:ext cx="3625614" cy="1814996"/>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68" y="4924574"/>
            <a:ext cx="3643378" cy="1933426"/>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508941613"/>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Fin - Salaire">
    <p:bg>
      <p:bgPr>
        <a:gradFill>
          <a:gsLst>
            <a:gs pos="0">
              <a:srgbClr val="FBB042">
                <a:alpha val="20000"/>
              </a:srgbClr>
            </a:gs>
            <a:gs pos="60000">
              <a:srgbClr val="FBB042"/>
            </a:gs>
            <a:gs pos="100000">
              <a:srgbClr val="FBB04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68" y="4924574"/>
            <a:ext cx="3643378" cy="1933426"/>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4162337544"/>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Fin - Conditions">
    <p:bg>
      <p:bgPr>
        <a:gradFill>
          <a:gsLst>
            <a:gs pos="0">
              <a:srgbClr val="F04E23">
                <a:alpha val="20000"/>
              </a:srgbClr>
            </a:gs>
            <a:gs pos="60000">
              <a:srgbClr val="F04E23"/>
            </a:gs>
            <a:gs pos="100000">
              <a:srgbClr val="F04E23"/>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69" y="4924574"/>
            <a:ext cx="3643376" cy="1933425"/>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2440024346"/>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Fin - Retraite">
    <p:bg>
      <p:bgPr>
        <a:gradFill>
          <a:gsLst>
            <a:gs pos="0">
              <a:srgbClr val="A7BE39">
                <a:alpha val="20000"/>
              </a:srgbClr>
            </a:gs>
            <a:gs pos="60000">
              <a:srgbClr val="A7BE39"/>
            </a:gs>
            <a:gs pos="100000">
              <a:srgbClr val="A7BE39"/>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69" y="4924574"/>
            <a:ext cx="3643376" cy="1933425"/>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1661989256"/>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de section - Original">
    <p:bg>
      <p:bgPr>
        <a:solidFill>
          <a:srgbClr val="00BF9A">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00BF9A"/>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00BF9A"/>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2691719829"/>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Fin - Parentaux">
    <p:bg>
      <p:bgPr>
        <a:gradFill>
          <a:gsLst>
            <a:gs pos="0">
              <a:srgbClr val="822A85">
                <a:alpha val="20000"/>
              </a:srgbClr>
            </a:gs>
            <a:gs pos="60000">
              <a:srgbClr val="822A85"/>
            </a:gs>
            <a:gs pos="100000">
              <a:srgbClr val="822A85"/>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70" y="4924574"/>
            <a:ext cx="3643374" cy="1933424"/>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698483558"/>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Fin - Disparites">
    <p:bg>
      <p:bgPr>
        <a:gradFill>
          <a:gsLst>
            <a:gs pos="0">
              <a:srgbClr val="2484C6">
                <a:alpha val="20000"/>
              </a:srgbClr>
            </a:gs>
            <a:gs pos="60000">
              <a:srgbClr val="2484C6"/>
            </a:gs>
            <a:gs pos="100000">
              <a:srgbClr val="2484C6"/>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70" y="4924574"/>
            <a:ext cx="3643374" cy="1933424"/>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2473210001"/>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Fin - Assurances">
    <p:bg>
      <p:bgPr>
        <a:gradFill>
          <a:gsLst>
            <a:gs pos="0">
              <a:srgbClr val="C95784">
                <a:alpha val="20000"/>
              </a:srgbClr>
            </a:gs>
            <a:gs pos="60000">
              <a:srgbClr val="C95784"/>
            </a:gs>
            <a:gs pos="100000">
              <a:srgbClr val="C95784"/>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71" y="4924574"/>
            <a:ext cx="3643372" cy="1933423"/>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2712590293"/>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Fin - Noir et blanc">
    <p:bg>
      <p:bgPr>
        <a:gradFill>
          <a:gsLst>
            <a:gs pos="0">
              <a:srgbClr val="777777">
                <a:alpha val="20000"/>
              </a:srgbClr>
            </a:gs>
            <a:gs pos="60000">
              <a:srgbClr val="777777"/>
            </a:gs>
            <a:gs pos="100000">
              <a:srgbClr val="777777"/>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a:srcRect/>
          <a:stretch/>
        </p:blipFill>
        <p:spPr>
          <a:xfrm>
            <a:off x="29607" y="0"/>
            <a:ext cx="36257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a:srcRect/>
          <a:stretch/>
        </p:blipFill>
        <p:spPr>
          <a:xfrm>
            <a:off x="9671" y="4924574"/>
            <a:ext cx="3643372" cy="1933423"/>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a:srcRect/>
          <a:stretch/>
        </p:blipFill>
        <p:spPr>
          <a:xfrm>
            <a:off x="4026024" y="5896286"/>
            <a:ext cx="3736742" cy="967373"/>
          </a:xfrm>
          <a:prstGeom prst="rect">
            <a:avLst/>
          </a:prstGeom>
        </p:spPr>
      </p:pic>
    </p:spTree>
    <p:extLst>
      <p:ext uri="{BB962C8B-B14F-4D97-AF65-F5344CB8AC3E}">
        <p14:creationId xmlns:p14="http://schemas.microsoft.com/office/powerpoint/2010/main" val="1850208962"/>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0DB3C7F9-C63A-F44D-99DC-33E7667CCD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re 1">
            <a:extLst>
              <a:ext uri="{FF2B5EF4-FFF2-40B4-BE49-F238E27FC236}">
                <a16:creationId xmlns:a16="http://schemas.microsoft.com/office/drawing/2014/main" id="{1C29072A-7403-D440-B62D-556FF29B8B84}"/>
              </a:ext>
            </a:extLst>
          </p:cNvPr>
          <p:cNvSpPr>
            <a:spLocks noGrp="1"/>
          </p:cNvSpPr>
          <p:nvPr>
            <p:ph type="title" hasCustomPrompt="1"/>
          </p:nvPr>
        </p:nvSpPr>
        <p:spPr>
          <a:xfrm>
            <a:off x="838200" y="4432852"/>
            <a:ext cx="8156713" cy="1183171"/>
          </a:xfrm>
        </p:spPr>
        <p:txBody>
          <a:bodyPr anchor="b"/>
          <a:lstStyle>
            <a:lvl1pPr algn="r">
              <a:defRPr sz="4800" b="0" i="0">
                <a:solidFill>
                  <a:srgbClr val="005395"/>
                </a:solidFill>
                <a:latin typeface="Century Gothic" panose="020B050202020202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25362462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0DB3C7F9-C63A-F44D-99DC-33E7667CCD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re 1">
            <a:extLst>
              <a:ext uri="{FF2B5EF4-FFF2-40B4-BE49-F238E27FC236}">
                <a16:creationId xmlns:a16="http://schemas.microsoft.com/office/drawing/2014/main" id="{1C29072A-7403-D440-B62D-556FF29B8B84}"/>
              </a:ext>
            </a:extLst>
          </p:cNvPr>
          <p:cNvSpPr>
            <a:spLocks noGrp="1"/>
          </p:cNvSpPr>
          <p:nvPr>
            <p:ph type="title" hasCustomPrompt="1"/>
          </p:nvPr>
        </p:nvSpPr>
        <p:spPr>
          <a:xfrm>
            <a:off x="838200" y="4432852"/>
            <a:ext cx="8156713" cy="1183171"/>
          </a:xfrm>
        </p:spPr>
        <p:txBody>
          <a:bodyPr anchor="b"/>
          <a:lstStyle>
            <a:lvl1pPr algn="r">
              <a:defRPr sz="4800" b="0" i="0">
                <a:solidFill>
                  <a:srgbClr val="005395"/>
                </a:solidFill>
                <a:latin typeface="Century Gothic" panose="020B050202020202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4246429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03986-CE25-6C4E-8F2F-D8192A4D5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4A864DC9-A654-F892-7A91-9240F6FBD5BC}"/>
              </a:ext>
            </a:extLst>
          </p:cNvPr>
          <p:cNvSpPr>
            <a:spLocks noGrp="1"/>
          </p:cNvSpPr>
          <p:nvPr>
            <p:ph type="title" hasCustomPrompt="1"/>
          </p:nvPr>
        </p:nvSpPr>
        <p:spPr>
          <a:xfrm>
            <a:off x="1212574" y="1709738"/>
            <a:ext cx="10134876" cy="3933978"/>
          </a:xfrm>
        </p:spPr>
        <p:txBody>
          <a:bodyPr anchor="t"/>
          <a:lstStyle>
            <a:lvl1pPr>
              <a:defRPr sz="2800" b="0" i="0">
                <a:solidFill>
                  <a:srgbClr val="005395"/>
                </a:solidFill>
                <a:latin typeface="Century Gothic" panose="020B0502020202020204" pitchFamily="34" charset="0"/>
              </a:defRPr>
            </a:lvl1pPr>
          </a:lstStyle>
          <a:p>
            <a:r>
              <a:rPr lang="fr-CA" dirty="0"/>
              <a:t>Modifier le style du titre</a:t>
            </a:r>
            <a:endParaRPr lang="fr-FR" dirty="0"/>
          </a:p>
        </p:txBody>
      </p:sp>
      <p:sp>
        <p:nvSpPr>
          <p:cNvPr id="9" name="Titre 1">
            <a:extLst>
              <a:ext uri="{FF2B5EF4-FFF2-40B4-BE49-F238E27FC236}">
                <a16:creationId xmlns:a16="http://schemas.microsoft.com/office/drawing/2014/main" id="{513184CF-55CB-BE4E-B4E2-3525F6E0E455}"/>
              </a:ext>
            </a:extLst>
          </p:cNvPr>
          <p:cNvSpPr txBox="1">
            <a:spLocks/>
          </p:cNvSpPr>
          <p:nvPr userDrawn="1"/>
        </p:nvSpPr>
        <p:spPr>
          <a:xfrm>
            <a:off x="3520260" y="365126"/>
            <a:ext cx="7833540" cy="9269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a:solidFill>
                  <a:srgbClr val="005395"/>
                </a:solidFill>
                <a:latin typeface="Century Gothic" panose="020B0502020202020204" pitchFamily="34" charset="0"/>
                <a:ea typeface="+mj-ea"/>
                <a:cs typeface="+mj-cs"/>
              </a:defRPr>
            </a:lvl1pPr>
          </a:lstStyle>
          <a:p>
            <a:r>
              <a:rPr lang="fr-CA"/>
              <a:t>Modifier le style du titre</a:t>
            </a:r>
            <a:endParaRPr lang="fr-FR"/>
          </a:p>
        </p:txBody>
      </p:sp>
      <p:sp>
        <p:nvSpPr>
          <p:cNvPr id="10" name="Espace réservé de la date 3">
            <a:extLst>
              <a:ext uri="{FF2B5EF4-FFF2-40B4-BE49-F238E27FC236}">
                <a16:creationId xmlns:a16="http://schemas.microsoft.com/office/drawing/2014/main" id="{8EBBC651-A5DC-D64D-904A-F4E2DB21A0AB}"/>
              </a:ext>
            </a:extLst>
          </p:cNvPr>
          <p:cNvSpPr>
            <a:spLocks noGrp="1"/>
          </p:cNvSpPr>
          <p:nvPr>
            <p:ph type="dt" sz="half" idx="10"/>
          </p:nvPr>
        </p:nvSpPr>
        <p:spPr>
          <a:xfrm>
            <a:off x="1212574" y="6356350"/>
            <a:ext cx="2368826" cy="365125"/>
          </a:xfrm>
        </p:spPr>
        <p:txBody>
          <a:bodyPr anchor="t"/>
          <a:lstStyle>
            <a:lvl1pPr>
              <a:defRPr sz="1000" b="0" i="0">
                <a:solidFill>
                  <a:srgbClr val="005395"/>
                </a:solidFill>
                <a:latin typeface="Century Gothic" panose="020B0502020202020204" pitchFamily="34" charset="0"/>
              </a:defRPr>
            </a:lvl1pPr>
          </a:lstStyle>
          <a:p>
            <a:endParaRPr lang="fr-FR"/>
          </a:p>
        </p:txBody>
      </p:sp>
      <p:sp>
        <p:nvSpPr>
          <p:cNvPr id="11" name="Espace réservé du pied de page 4">
            <a:extLst>
              <a:ext uri="{FF2B5EF4-FFF2-40B4-BE49-F238E27FC236}">
                <a16:creationId xmlns:a16="http://schemas.microsoft.com/office/drawing/2014/main" id="{13DC89FA-5A14-0D48-A606-0FA8E1582F60}"/>
              </a:ext>
            </a:extLst>
          </p:cNvPr>
          <p:cNvSpPr>
            <a:spLocks noGrp="1"/>
          </p:cNvSpPr>
          <p:nvPr>
            <p:ph type="ftr" sz="quarter" idx="11"/>
          </p:nvPr>
        </p:nvSpPr>
        <p:spPr>
          <a:xfrm>
            <a:off x="4038600" y="6356350"/>
            <a:ext cx="4114800" cy="365125"/>
          </a:xfrm>
        </p:spPr>
        <p:txBody>
          <a:bodyPr anchor="t"/>
          <a:lstStyle>
            <a:lvl1pPr>
              <a:defRPr sz="1000" b="0" i="0">
                <a:solidFill>
                  <a:srgbClr val="005395"/>
                </a:solidFill>
                <a:latin typeface="Century Gothic" panose="020B0502020202020204" pitchFamily="34" charset="0"/>
              </a:defRPr>
            </a:lvl1pPr>
          </a:lstStyle>
          <a:p>
            <a:endParaRPr lang="fr-FR">
              <a:solidFill>
                <a:srgbClr val="005395"/>
              </a:solidFill>
            </a:endParaRPr>
          </a:p>
        </p:txBody>
      </p:sp>
      <p:sp>
        <p:nvSpPr>
          <p:cNvPr id="12" name="Espace réservé du numéro de diapositive 5">
            <a:extLst>
              <a:ext uri="{FF2B5EF4-FFF2-40B4-BE49-F238E27FC236}">
                <a16:creationId xmlns:a16="http://schemas.microsoft.com/office/drawing/2014/main" id="{2F8C494C-67B7-D841-AD80-91E888D1A0E6}"/>
              </a:ext>
            </a:extLst>
          </p:cNvPr>
          <p:cNvSpPr>
            <a:spLocks noGrp="1"/>
          </p:cNvSpPr>
          <p:nvPr>
            <p:ph type="sldNum" sz="quarter" idx="12"/>
          </p:nvPr>
        </p:nvSpPr>
        <p:spPr>
          <a:xfrm>
            <a:off x="8610600" y="6356350"/>
            <a:ext cx="1900084" cy="365125"/>
          </a:xfrm>
        </p:spPr>
        <p:txBody>
          <a:bodyPr anchor="t"/>
          <a:lstStyle>
            <a:lvl1pPr>
              <a:defRPr sz="1000" b="0" i="0">
                <a:solidFill>
                  <a:srgbClr val="005395"/>
                </a:solidFill>
                <a:latin typeface="Century Gothic" panose="020B0502020202020204" pitchFamily="34" charset="0"/>
              </a:defRPr>
            </a:lvl1pPr>
          </a:lstStyle>
          <a:p>
            <a:endParaRPr lang="fr-FR"/>
          </a:p>
        </p:txBody>
      </p:sp>
    </p:spTree>
    <p:extLst>
      <p:ext uri="{BB962C8B-B14F-4D97-AF65-F5344CB8AC3E}">
        <p14:creationId xmlns:p14="http://schemas.microsoft.com/office/powerpoint/2010/main" val="26577348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A4E1DE7-02E7-3149-9849-A2E3921D24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F1F3373-6D32-2F48-A40E-AD5640EE769E}"/>
              </a:ext>
            </a:extLst>
          </p:cNvPr>
          <p:cNvSpPr>
            <a:spLocks noGrp="1"/>
          </p:cNvSpPr>
          <p:nvPr>
            <p:ph type="title" hasCustomPrompt="1"/>
          </p:nvPr>
        </p:nvSpPr>
        <p:spPr>
          <a:xfrm>
            <a:off x="3520260" y="365126"/>
            <a:ext cx="7833540" cy="926962"/>
          </a:xfrm>
        </p:spPr>
        <p:txBody>
          <a:bodyPr anchor="t"/>
          <a:lstStyle>
            <a:lvl1pPr>
              <a:defRPr sz="4000" b="0" i="0">
                <a:solidFill>
                  <a:srgbClr val="005395"/>
                </a:solidFill>
                <a:latin typeface="Century Gothic" panose="020B050202020202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375A2256-BDE2-B1F0-A776-6846E77BA9C3}"/>
              </a:ext>
            </a:extLst>
          </p:cNvPr>
          <p:cNvSpPr>
            <a:spLocks noGrp="1"/>
          </p:cNvSpPr>
          <p:nvPr>
            <p:ph idx="1" hasCustomPrompt="1"/>
          </p:nvPr>
        </p:nvSpPr>
        <p:spPr>
          <a:xfrm>
            <a:off x="1212574" y="1825625"/>
            <a:ext cx="10141225" cy="4351338"/>
          </a:xfrm>
        </p:spPr>
        <p:txBody>
          <a:bodyPr/>
          <a:lstStyle>
            <a:lvl1pPr>
              <a:buClr>
                <a:srgbClr val="E58818"/>
              </a:buClr>
              <a:defRPr b="0" i="0">
                <a:solidFill>
                  <a:srgbClr val="005395"/>
                </a:solidFill>
                <a:latin typeface="Century Gothic" panose="020B0502020202020204" pitchFamily="34" charset="0"/>
              </a:defRPr>
            </a:lvl1pPr>
            <a:lvl2pPr>
              <a:buClr>
                <a:srgbClr val="E58818"/>
              </a:buClr>
              <a:defRPr b="0" i="0">
                <a:solidFill>
                  <a:srgbClr val="005395"/>
                </a:solidFill>
                <a:latin typeface="Century Gothic" panose="020B0502020202020204" pitchFamily="34" charset="0"/>
              </a:defRPr>
            </a:lvl2pPr>
            <a:lvl3pPr>
              <a:buClr>
                <a:srgbClr val="E58818"/>
              </a:buClr>
              <a:defRPr b="0" i="0">
                <a:solidFill>
                  <a:srgbClr val="005395"/>
                </a:solidFill>
                <a:latin typeface="Century Gothic" panose="020B0502020202020204" pitchFamily="34" charset="0"/>
              </a:defRPr>
            </a:lvl3pPr>
            <a:lvl4pPr>
              <a:buClr>
                <a:srgbClr val="E58818"/>
              </a:buClr>
              <a:defRPr b="0" i="0">
                <a:solidFill>
                  <a:srgbClr val="005395"/>
                </a:solidFill>
                <a:latin typeface="Century Gothic" panose="020B0502020202020204" pitchFamily="34" charset="0"/>
              </a:defRPr>
            </a:lvl4pPr>
            <a:lvl5pPr>
              <a:buClr>
                <a:srgbClr val="E58818"/>
              </a:buClr>
              <a:defRPr b="0" i="0">
                <a:solidFill>
                  <a:srgbClr val="005395"/>
                </a:solidFill>
                <a:latin typeface="Century Gothic" panose="020B0502020202020204" pitchFamily="34" charset="0"/>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3A137FAD-E20C-9003-AF57-8019F3B17BBF}"/>
              </a:ext>
            </a:extLst>
          </p:cNvPr>
          <p:cNvSpPr>
            <a:spLocks noGrp="1"/>
          </p:cNvSpPr>
          <p:nvPr>
            <p:ph type="dt" sz="half" idx="10"/>
          </p:nvPr>
        </p:nvSpPr>
        <p:spPr>
          <a:xfrm>
            <a:off x="1212574" y="6356350"/>
            <a:ext cx="2368826" cy="365125"/>
          </a:xfrm>
        </p:spPr>
        <p:txBody>
          <a:bodyPr anchor="t"/>
          <a:lstStyle>
            <a:lvl1pPr>
              <a:defRPr sz="1000" b="0" i="0">
                <a:solidFill>
                  <a:srgbClr val="005395"/>
                </a:solidFill>
                <a:latin typeface="Century Gothic" panose="020B0502020202020204" pitchFamily="34" charset="0"/>
              </a:defRPr>
            </a:lvl1pPr>
          </a:lstStyle>
          <a:p>
            <a:endParaRPr lang="fr-FR"/>
          </a:p>
        </p:txBody>
      </p:sp>
      <p:sp>
        <p:nvSpPr>
          <p:cNvPr id="5" name="Espace réservé du pied de page 4">
            <a:extLst>
              <a:ext uri="{FF2B5EF4-FFF2-40B4-BE49-F238E27FC236}">
                <a16:creationId xmlns:a16="http://schemas.microsoft.com/office/drawing/2014/main" id="{333694D5-5071-B671-87E1-38975A18FB13}"/>
              </a:ext>
            </a:extLst>
          </p:cNvPr>
          <p:cNvSpPr>
            <a:spLocks noGrp="1"/>
          </p:cNvSpPr>
          <p:nvPr>
            <p:ph type="ftr" sz="quarter" idx="11"/>
          </p:nvPr>
        </p:nvSpPr>
        <p:spPr/>
        <p:txBody>
          <a:bodyPr anchor="t"/>
          <a:lstStyle>
            <a:lvl1pPr>
              <a:defRPr sz="1000" b="0" i="0">
                <a:solidFill>
                  <a:srgbClr val="005395"/>
                </a:solidFill>
                <a:latin typeface="Century Gothic" panose="020B0502020202020204" pitchFamily="34" charset="0"/>
              </a:defRPr>
            </a:lvl1pPr>
          </a:lstStyle>
          <a:p>
            <a:endParaRPr lang="fr-FR">
              <a:solidFill>
                <a:srgbClr val="005395"/>
              </a:solidFill>
            </a:endParaRPr>
          </a:p>
        </p:txBody>
      </p:sp>
      <p:sp>
        <p:nvSpPr>
          <p:cNvPr id="6" name="Espace réservé du numéro de diapositive 5">
            <a:extLst>
              <a:ext uri="{FF2B5EF4-FFF2-40B4-BE49-F238E27FC236}">
                <a16:creationId xmlns:a16="http://schemas.microsoft.com/office/drawing/2014/main" id="{AC9F0CD5-11DF-D715-B1A4-0616576B4A38}"/>
              </a:ext>
            </a:extLst>
          </p:cNvPr>
          <p:cNvSpPr>
            <a:spLocks noGrp="1"/>
          </p:cNvSpPr>
          <p:nvPr>
            <p:ph type="sldNum" sz="quarter" idx="12"/>
          </p:nvPr>
        </p:nvSpPr>
        <p:spPr>
          <a:xfrm>
            <a:off x="8610600" y="6356350"/>
            <a:ext cx="1900084" cy="365125"/>
          </a:xfrm>
        </p:spPr>
        <p:txBody>
          <a:bodyPr anchor="t"/>
          <a:lstStyle>
            <a:lvl1pPr>
              <a:defRPr sz="1000" b="0" i="0">
                <a:solidFill>
                  <a:srgbClr val="005395"/>
                </a:solidFill>
                <a:latin typeface="Century Gothic" panose="020B0502020202020204" pitchFamily="34" charset="0"/>
              </a:defRPr>
            </a:lvl1pPr>
          </a:lstStyle>
          <a:p>
            <a:endParaRPr lang="fr-FR"/>
          </a:p>
        </p:txBody>
      </p:sp>
    </p:spTree>
    <p:extLst>
      <p:ext uri="{BB962C8B-B14F-4D97-AF65-F5344CB8AC3E}">
        <p14:creationId xmlns:p14="http://schemas.microsoft.com/office/powerpoint/2010/main" val="27546165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A360D59D-DD48-614C-ACA3-DB91ED2615A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04213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BACEC-CB6B-DB76-ED6F-CD4DA1AB80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992745-FAA4-792E-6634-15FEAA597B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4536C51-F084-A2B0-123A-338F74530AF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0221F6E-842B-1BB1-5071-C4595CF485CD}"/>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BC5B3D71-DF0D-0946-BA7A-27D13C8523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200794-EB83-B5C7-1B85-568849CB890F}"/>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413036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de section - Salaire">
    <p:bg>
      <p:bgPr>
        <a:solidFill>
          <a:srgbClr val="FBB042">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FBB042"/>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FBB04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2192673799"/>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3C555-E508-D70F-5ECB-ACA43CB7BF8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D38F4D9-782F-CFB1-C595-8E87D054A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7C0E351-DBC9-91E9-FE3E-28A40E90B12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306E0F-66E5-806D-458F-6CE98B032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E41888-95DE-8FB6-3DCC-095EEC3DAEC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BCC52E5-16D0-305B-5460-F76A25D6426F}"/>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82AD5C4D-24EA-C4FF-F811-939073121B4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43278D9-A830-3893-C65B-9E6311EBF432}"/>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29636595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7FC0D29-F63F-CB3F-F3B4-F701A64E117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428"/>
            <a:ext cx="12192000" cy="6857143"/>
          </a:xfrm>
          <a:prstGeom prst="rect">
            <a:avLst/>
          </a:prstGeom>
        </p:spPr>
      </p:pic>
      <p:sp>
        <p:nvSpPr>
          <p:cNvPr id="2" name="Titre 1">
            <a:extLst>
              <a:ext uri="{FF2B5EF4-FFF2-40B4-BE49-F238E27FC236}">
                <a16:creationId xmlns:a16="http://schemas.microsoft.com/office/drawing/2014/main" id="{D02CCD06-4CC9-5295-3302-83D669E4F2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1ED809-6E86-4CCA-1D7E-166BE69D7762}"/>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38240C9D-9FCD-ED65-D4C4-4350F491028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1EC81C5-A7B8-C6EB-0FC6-02F6098CB4A9}"/>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42836652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74465-650B-6606-B9AF-C7D4067692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57F1C93-9C6C-17CD-CAD5-6E19D9A52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41CB69A-149C-E3FF-66EF-A2BC7F8FB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57D4A9-E290-16A8-9214-1C5C0DF8F92A}"/>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7387D12-4739-3935-23FC-E002FE3068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E269BA-3C85-F4B2-DB6D-C43F30C323DB}"/>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1129686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E258B0-9166-17AE-1EED-8D57DF9368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D0210E8-D8AF-A6B0-82E7-65DD27239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DD3505A-07FB-A674-7CA8-A7E18D635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2288E12-F99E-1CC5-97E1-757D9FD1855E}"/>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BC40A573-6ADA-8302-2FB3-097E534866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2560FB-6999-6546-B813-4306DC0C357E}"/>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1149944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8E85B8-88F2-8886-E1CE-44637894819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E17C74F-F5C6-FCCD-EB39-AC7BDA4336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6D3FDE-F9CF-D990-7D40-A808026FC0A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137B5FA-4171-7A34-E50F-7AC404DE86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E8C4F8-FB90-78DD-1DC1-8EDB32505B14}"/>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11627569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1A2AAC-A94E-7C04-5CFB-E5AF6F1CC91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C377468-0FDF-3FC6-3043-8FF427C5EED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26F2D3-9B68-64B9-E6A3-18BBFAEF884D}"/>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A6AB88FE-D076-0121-9BE3-3BAFE8391F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AF575D-2296-86FA-AED6-6C3657769603}"/>
              </a:ext>
            </a:extLst>
          </p:cNvPr>
          <p:cNvSpPr>
            <a:spLocks noGrp="1"/>
          </p:cNvSpPr>
          <p:nvPr>
            <p:ph type="sldNum" sz="quarter" idx="12"/>
          </p:nvPr>
        </p:nvSpPr>
        <p:spPr/>
        <p:txBody>
          <a:bodyPr/>
          <a:lstStyle/>
          <a:p>
            <a:fld id="{13022EF3-9C74-7546-8A73-FF32FB2654C5}" type="slidenum">
              <a:rPr lang="fr-FR" smtClean="0"/>
              <a:t>‹#›</a:t>
            </a:fld>
            <a:endParaRPr lang="fr-FR"/>
          </a:p>
        </p:txBody>
      </p:sp>
    </p:spTree>
    <p:extLst>
      <p:ext uri="{BB962C8B-B14F-4D97-AF65-F5344CB8AC3E}">
        <p14:creationId xmlns:p14="http://schemas.microsoft.com/office/powerpoint/2010/main" val="5770890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Diapositive de titre - Original">
    <p:bg>
      <p:bgPr>
        <a:gradFill>
          <a:gsLst>
            <a:gs pos="0">
              <a:srgbClr val="00BF9A">
                <a:alpha val="20000"/>
              </a:srgbClr>
            </a:gs>
            <a:gs pos="60000">
              <a:srgbClr val="00BF9A"/>
            </a:gs>
            <a:gs pos="100000">
              <a:srgbClr val="00BF9A"/>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9153"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19153"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0" y="-31754"/>
            <a:ext cx="4528831" cy="6887703"/>
          </a:xfrm>
          <a:prstGeom prst="rect">
            <a:avLst/>
          </a:prstGeom>
        </p:spPr>
      </p:pic>
      <p:cxnSp>
        <p:nvCxnSpPr>
          <p:cNvPr id="10" name="Connecteur droit 9">
            <a:extLst>
              <a:ext uri="{FF2B5EF4-FFF2-40B4-BE49-F238E27FC236}">
                <a16:creationId xmlns:a16="http://schemas.microsoft.com/office/drawing/2014/main" id="{1929BAF3-1989-0EA2-06B3-B4A423AE1549}"/>
              </a:ext>
            </a:extLst>
          </p:cNvPr>
          <p:cNvCxnSpPr/>
          <p:nvPr userDrawn="1"/>
        </p:nvCxnSpPr>
        <p:spPr>
          <a:xfrm>
            <a:off x="4519154"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83514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de section - Conditions">
    <p:bg>
      <p:bgPr>
        <a:solidFill>
          <a:srgbClr val="F04E23">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F04E23"/>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F04E23"/>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31749427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Salaire">
    <p:bg>
      <p:bgPr>
        <a:gradFill>
          <a:gsLst>
            <a:gs pos="0">
              <a:srgbClr val="FBB042">
                <a:alpha val="20000"/>
              </a:srgbClr>
            </a:gs>
            <a:gs pos="60000">
              <a:srgbClr val="FBB042"/>
            </a:gs>
            <a:gs pos="100000">
              <a:srgbClr val="FBB042"/>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rotWithShape="1">
          <a:blip r:embed="rId2"/>
          <a:srcRect l="19234" t="487" r="7664" b="-487"/>
          <a:stretch/>
        </p:blipFill>
        <p:spPr>
          <a:xfrm>
            <a:off x="0" y="1850546"/>
            <a:ext cx="5517582" cy="5031965"/>
          </a:xfrm>
          <a:prstGeom prst="rect">
            <a:avLst/>
          </a:prstGeom>
        </p:spPr>
      </p:pic>
      <p:sp>
        <p:nvSpPr>
          <p:cNvPr id="4" name="Title 1">
            <a:extLst>
              <a:ext uri="{FF2B5EF4-FFF2-40B4-BE49-F238E27FC236}">
                <a16:creationId xmlns:a16="http://schemas.microsoft.com/office/drawing/2014/main" id="{1EE283AF-4B54-D1B6-06B1-5A3B95272F3A}"/>
              </a:ext>
            </a:extLst>
          </p:cNvPr>
          <p:cNvSpPr>
            <a:spLocks noGrp="1"/>
          </p:cNvSpPr>
          <p:nvPr>
            <p:ph type="ctrTitle"/>
          </p:nvPr>
        </p:nvSpPr>
        <p:spPr>
          <a:xfrm>
            <a:off x="5741506"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4E06D336-ABBA-8D39-449B-BC651E40F79A}"/>
              </a:ext>
            </a:extLst>
          </p:cNvPr>
          <p:cNvSpPr>
            <a:spLocks noGrp="1"/>
          </p:cNvSpPr>
          <p:nvPr>
            <p:ph type="subTitle" idx="1"/>
          </p:nvPr>
        </p:nvSpPr>
        <p:spPr>
          <a:xfrm>
            <a:off x="5741506"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E937381-A375-8A5D-A487-A430058BD2BC}"/>
              </a:ext>
            </a:extLst>
          </p:cNvPr>
          <p:cNvCxnSpPr/>
          <p:nvPr userDrawn="1"/>
        </p:nvCxnSpPr>
        <p:spPr>
          <a:xfrm>
            <a:off x="5741508"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270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de section - Retraite">
    <p:bg>
      <p:bgPr>
        <a:solidFill>
          <a:srgbClr val="A7BE39">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A7BE39"/>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A7BE39"/>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366803721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de section - Parentaux">
    <p:bg>
      <p:bgPr>
        <a:solidFill>
          <a:srgbClr val="822A85">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822A85"/>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822A85"/>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230646793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de section - Disparites">
    <p:bg>
      <p:bgPr>
        <a:solidFill>
          <a:srgbClr val="2484C6">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2484C6"/>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2484C6"/>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21187973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de section - Assurances">
    <p:bg>
      <p:bgPr>
        <a:solidFill>
          <a:srgbClr val="C95784">
            <a:alpha val="20000"/>
          </a:srgb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rgbClr val="C95784"/>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rgbClr val="C95784"/>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20" y="6027923"/>
            <a:ext cx="1406500" cy="704100"/>
          </a:xfrm>
          <a:prstGeom prst="rect">
            <a:avLst/>
          </a:prstGeom>
        </p:spPr>
      </p:pic>
    </p:spTree>
    <p:extLst>
      <p:ext uri="{BB962C8B-B14F-4D97-AF65-F5344CB8AC3E}">
        <p14:creationId xmlns:p14="http://schemas.microsoft.com/office/powerpoint/2010/main" val="10533607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de section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CBCB8A-7BF1-3CD5-2B2B-1063AFFD11D8}"/>
              </a:ext>
            </a:extLst>
          </p:cNvPr>
          <p:cNvSpPr>
            <a:spLocks noGrp="1"/>
          </p:cNvSpPr>
          <p:nvPr>
            <p:ph type="ctrTitle"/>
          </p:nvPr>
        </p:nvSpPr>
        <p:spPr>
          <a:xfrm>
            <a:off x="2983362" y="1700595"/>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8" name="Subtitle 2">
            <a:extLst>
              <a:ext uri="{FF2B5EF4-FFF2-40B4-BE49-F238E27FC236}">
                <a16:creationId xmlns:a16="http://schemas.microsoft.com/office/drawing/2014/main" id="{D15710C2-ED52-7FCD-0A31-49B03D1EF337}"/>
              </a:ext>
            </a:extLst>
          </p:cNvPr>
          <p:cNvSpPr>
            <a:spLocks noGrp="1"/>
          </p:cNvSpPr>
          <p:nvPr>
            <p:ph type="subTitle" idx="1"/>
          </p:nvPr>
        </p:nvSpPr>
        <p:spPr>
          <a:xfrm>
            <a:off x="2982869" y="3742983"/>
            <a:ext cx="6226262" cy="1933492"/>
          </a:xfrm>
        </p:spPr>
        <p:txBody>
          <a:bodyPr>
            <a:normAutofit/>
          </a:bodyPr>
          <a:lstStyle>
            <a:lvl1pPr marL="0" indent="0" algn="l">
              <a:lnSpc>
                <a:spcPct val="100000"/>
              </a:lnSpc>
              <a:buNone/>
              <a:defRPr sz="2117">
                <a:solidFill>
                  <a:schemeClr val="tx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9" name="Connecteur droit 8">
            <a:extLst>
              <a:ext uri="{FF2B5EF4-FFF2-40B4-BE49-F238E27FC236}">
                <a16:creationId xmlns:a16="http://schemas.microsoft.com/office/drawing/2014/main" id="{08A892CC-DFFD-A42A-6B5A-C7D32BCA9B0E}"/>
              </a:ext>
            </a:extLst>
          </p:cNvPr>
          <p:cNvCxnSpPr/>
          <p:nvPr userDrawn="1"/>
        </p:nvCxnSpPr>
        <p:spPr>
          <a:xfrm>
            <a:off x="2982870" y="3576543"/>
            <a:ext cx="46546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5811846-3F89-CF15-FD3E-31650935740B}"/>
              </a:ext>
            </a:extLst>
          </p:cNvPr>
          <p:cNvPicPr>
            <a:picLocks noChangeAspect="1"/>
          </p:cNvPicPr>
          <p:nvPr userDrawn="1"/>
        </p:nvPicPr>
        <p:blipFill>
          <a:blip r:embed="rId2"/>
          <a:srcRect/>
          <a:stretch/>
        </p:blipFill>
        <p:spPr>
          <a:xfrm>
            <a:off x="10644000" y="6027923"/>
            <a:ext cx="1406540" cy="704100"/>
          </a:xfrm>
          <a:prstGeom prst="rect">
            <a:avLst/>
          </a:prstGeom>
        </p:spPr>
      </p:pic>
    </p:spTree>
    <p:extLst>
      <p:ext uri="{BB962C8B-B14F-4D97-AF65-F5344CB8AC3E}">
        <p14:creationId xmlns:p14="http://schemas.microsoft.com/office/powerpoint/2010/main" val="186065618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ux contenus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B4E1D578-DB95-9383-FE98-90C8FC4C347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E17CAA5F-4251-2F11-CD65-956933F8C8B2}"/>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3" name="Connecteur droit 12">
            <a:extLst>
              <a:ext uri="{FF2B5EF4-FFF2-40B4-BE49-F238E27FC236}">
                <a16:creationId xmlns:a16="http://schemas.microsoft.com/office/drawing/2014/main" id="{E6B4F918-34A4-F07C-F1D6-BDC74B980B8B}"/>
              </a:ext>
            </a:extLst>
          </p:cNvPr>
          <p:cNvCxnSpPr>
            <a:cxnSpLocks/>
          </p:cNvCxnSpPr>
          <p:nvPr userDrawn="1"/>
        </p:nvCxnSpPr>
        <p:spPr>
          <a:xfrm>
            <a:off x="6096000" y="1664468"/>
            <a:ext cx="0" cy="4161170"/>
          </a:xfrm>
          <a:prstGeom prst="line">
            <a:avLst/>
          </a:prstGeom>
          <a:ln w="19050">
            <a:solidFill>
              <a:srgbClr val="00BF9A"/>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77B72DAC-4C7B-8B48-A99B-7AB92773DAEE}"/>
              </a:ext>
            </a:extLst>
          </p:cNvPr>
          <p:cNvPicPr>
            <a:picLocks noChangeAspect="1"/>
          </p:cNvPicPr>
          <p:nvPr userDrawn="1"/>
        </p:nvPicPr>
        <p:blipFill>
          <a:blip r:embed="rId3"/>
          <a:srcRect/>
          <a:stretch/>
        </p:blipFill>
        <p:spPr>
          <a:xfrm>
            <a:off x="9880050" y="6027923"/>
            <a:ext cx="1406500" cy="704100"/>
          </a:xfrm>
          <a:prstGeom prst="rect">
            <a:avLst/>
          </a:prstGeom>
        </p:spPr>
      </p:pic>
      <p:sp>
        <p:nvSpPr>
          <p:cNvPr id="12" name="Slide Number Placeholder 5">
            <a:extLst>
              <a:ext uri="{FF2B5EF4-FFF2-40B4-BE49-F238E27FC236}">
                <a16:creationId xmlns:a16="http://schemas.microsoft.com/office/drawing/2014/main" id="{0BFE5D15-DA33-0801-3727-76A5A6196CB6}"/>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14" name="Image 13">
            <a:extLst>
              <a:ext uri="{FF2B5EF4-FFF2-40B4-BE49-F238E27FC236}">
                <a16:creationId xmlns:a16="http://schemas.microsoft.com/office/drawing/2014/main" id="{82342B11-7136-109D-CF32-1503A4E0BB70}"/>
              </a:ext>
            </a:extLst>
          </p:cNvPr>
          <p:cNvPicPr>
            <a:picLocks noChangeAspect="1"/>
          </p:cNvPicPr>
          <p:nvPr userDrawn="1"/>
        </p:nvPicPr>
        <p:blipFill>
          <a:blip r:embed="rId4"/>
          <a:srcRect/>
          <a:stretch/>
        </p:blipFill>
        <p:spPr>
          <a:xfrm>
            <a:off x="4777" y="5902601"/>
            <a:ext cx="1800369" cy="955399"/>
          </a:xfrm>
          <a:prstGeom prst="rect">
            <a:avLst/>
          </a:prstGeom>
        </p:spPr>
      </p:pic>
      <p:pic>
        <p:nvPicPr>
          <p:cNvPr id="15" name="Image 14">
            <a:extLst>
              <a:ext uri="{FF2B5EF4-FFF2-40B4-BE49-F238E27FC236}">
                <a16:creationId xmlns:a16="http://schemas.microsoft.com/office/drawing/2014/main" id="{F2D8D680-A758-FE2D-10B6-898A150C81B1}"/>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105889832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34D3E0D2-28FA-CA02-DF9B-E82A36238F2D}"/>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86A31CEB-C950-C11C-0ACA-78F60B0556B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FB8AEA0-4DC9-D482-BB97-A0235345315D}"/>
              </a:ext>
            </a:extLst>
          </p:cNvPr>
          <p:cNvCxnSpPr>
            <a:cxnSpLocks/>
          </p:cNvCxnSpPr>
          <p:nvPr userDrawn="1"/>
        </p:nvCxnSpPr>
        <p:spPr>
          <a:xfrm>
            <a:off x="6096000" y="1664468"/>
            <a:ext cx="0" cy="4161170"/>
          </a:xfrm>
          <a:prstGeom prst="line">
            <a:avLst/>
          </a:prstGeom>
          <a:ln w="19050">
            <a:solidFill>
              <a:srgbClr val="FBB04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EF18103-70DC-EDEB-376B-1F21C8286900}"/>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26458696-5BBC-A7A8-1F46-E354EF7B5FFB}"/>
              </a:ext>
            </a:extLst>
          </p:cNvPr>
          <p:cNvPicPr>
            <a:picLocks noChangeAspect="1"/>
          </p:cNvPicPr>
          <p:nvPr userDrawn="1"/>
        </p:nvPicPr>
        <p:blipFill>
          <a:blip r:embed="rId4"/>
          <a:srcRect/>
          <a:stretch/>
        </p:blipFill>
        <p:spPr>
          <a:xfrm>
            <a:off x="4777" y="5902601"/>
            <a:ext cx="1800369" cy="955399"/>
          </a:xfrm>
          <a:prstGeom prst="rect">
            <a:avLst/>
          </a:prstGeom>
        </p:spPr>
      </p:pic>
      <p:pic>
        <p:nvPicPr>
          <p:cNvPr id="14" name="Image 13">
            <a:extLst>
              <a:ext uri="{FF2B5EF4-FFF2-40B4-BE49-F238E27FC236}">
                <a16:creationId xmlns:a16="http://schemas.microsoft.com/office/drawing/2014/main" id="{90EB8AB9-2496-F201-E4AA-FFF42B53D7D9}"/>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108801233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ux contenus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3CE0FAAE-D838-732C-8B6A-B49E2B906C4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D2344466-B5C5-95F3-36F5-D031EAB3A004}"/>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8FEA0CD-A033-7E71-F323-499C1BBA7A34}"/>
              </a:ext>
            </a:extLst>
          </p:cNvPr>
          <p:cNvCxnSpPr>
            <a:cxnSpLocks/>
          </p:cNvCxnSpPr>
          <p:nvPr userDrawn="1"/>
        </p:nvCxnSpPr>
        <p:spPr>
          <a:xfrm>
            <a:off x="6096000" y="1664468"/>
            <a:ext cx="0" cy="4161170"/>
          </a:xfrm>
          <a:prstGeom prst="line">
            <a:avLst/>
          </a:prstGeom>
          <a:ln w="19050">
            <a:solidFill>
              <a:srgbClr val="F04E23"/>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58A4AAFF-5FE6-7811-CBE7-997A1B5BF277}"/>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1F99FD6D-71D1-E6B6-05FD-01D6E5EB14B3}"/>
              </a:ext>
            </a:extLst>
          </p:cNvPr>
          <p:cNvPicPr>
            <a:picLocks noChangeAspect="1"/>
          </p:cNvPicPr>
          <p:nvPr userDrawn="1"/>
        </p:nvPicPr>
        <p:blipFill>
          <a:blip r:embed="rId4"/>
          <a:srcRect/>
          <a:stretch/>
        </p:blipFill>
        <p:spPr>
          <a:xfrm>
            <a:off x="4778" y="5902601"/>
            <a:ext cx="1800367" cy="955398"/>
          </a:xfrm>
          <a:prstGeom prst="rect">
            <a:avLst/>
          </a:prstGeom>
        </p:spPr>
      </p:pic>
      <p:pic>
        <p:nvPicPr>
          <p:cNvPr id="14" name="Image 13">
            <a:extLst>
              <a:ext uri="{FF2B5EF4-FFF2-40B4-BE49-F238E27FC236}">
                <a16:creationId xmlns:a16="http://schemas.microsoft.com/office/drawing/2014/main" id="{FA8CF1CF-0017-B833-E6DB-FDBCA8E11EBF}"/>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257187168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C7DBC0D8-B8EC-06BB-389F-F88F4732950C}"/>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72062CCA-7202-AB03-F54B-98978FC83A58}"/>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FAB6A525-E575-D49D-0978-8BB67F6B25C6}"/>
              </a:ext>
            </a:extLst>
          </p:cNvPr>
          <p:cNvCxnSpPr>
            <a:cxnSpLocks/>
          </p:cNvCxnSpPr>
          <p:nvPr userDrawn="1"/>
        </p:nvCxnSpPr>
        <p:spPr>
          <a:xfrm>
            <a:off x="6096000" y="1664468"/>
            <a:ext cx="0" cy="4161170"/>
          </a:xfrm>
          <a:prstGeom prst="line">
            <a:avLst/>
          </a:prstGeom>
          <a:ln w="19050">
            <a:solidFill>
              <a:srgbClr val="A7BE39"/>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EF9301BD-97FA-CAF3-674C-D65283315FA8}"/>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09B67655-B32E-77DC-4B12-E3FF00702E74}"/>
              </a:ext>
            </a:extLst>
          </p:cNvPr>
          <p:cNvPicPr>
            <a:picLocks noChangeAspect="1"/>
          </p:cNvPicPr>
          <p:nvPr userDrawn="1"/>
        </p:nvPicPr>
        <p:blipFill>
          <a:blip r:embed="rId4"/>
          <a:srcRect/>
          <a:stretch/>
        </p:blipFill>
        <p:spPr>
          <a:xfrm>
            <a:off x="4778" y="5902601"/>
            <a:ext cx="1800367" cy="955398"/>
          </a:xfrm>
          <a:prstGeom prst="rect">
            <a:avLst/>
          </a:prstGeom>
        </p:spPr>
      </p:pic>
      <p:pic>
        <p:nvPicPr>
          <p:cNvPr id="14" name="Image 13">
            <a:extLst>
              <a:ext uri="{FF2B5EF4-FFF2-40B4-BE49-F238E27FC236}">
                <a16:creationId xmlns:a16="http://schemas.microsoft.com/office/drawing/2014/main" id="{5F9B589C-CC1F-1767-81D7-37C0F2E90896}"/>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23964491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ux contenus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ACE0BBC4-3738-6BE7-207C-4031C3788B2E}"/>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69E528A8-3FF4-F02A-CBB9-4526BC5B8061}"/>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77CBA1F5-9B24-3613-9384-97DCEA0ACF80}"/>
              </a:ext>
            </a:extLst>
          </p:cNvPr>
          <p:cNvCxnSpPr>
            <a:cxnSpLocks/>
          </p:cNvCxnSpPr>
          <p:nvPr userDrawn="1"/>
        </p:nvCxnSpPr>
        <p:spPr>
          <a:xfrm>
            <a:off x="6096000" y="1664468"/>
            <a:ext cx="0" cy="4161170"/>
          </a:xfrm>
          <a:prstGeom prst="line">
            <a:avLst/>
          </a:prstGeom>
          <a:ln w="19050">
            <a:solidFill>
              <a:srgbClr val="822A85"/>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06BD95FD-6FA2-089B-B1A7-930DF78D9165}"/>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52E788F5-35D5-CDB2-578D-27914215C54B}"/>
              </a:ext>
            </a:extLst>
          </p:cNvPr>
          <p:cNvPicPr>
            <a:picLocks noChangeAspect="1"/>
          </p:cNvPicPr>
          <p:nvPr userDrawn="1"/>
        </p:nvPicPr>
        <p:blipFill>
          <a:blip r:embed="rId4"/>
          <a:srcRect/>
          <a:stretch/>
        </p:blipFill>
        <p:spPr>
          <a:xfrm>
            <a:off x="4779" y="5902601"/>
            <a:ext cx="1800365" cy="955397"/>
          </a:xfrm>
          <a:prstGeom prst="rect">
            <a:avLst/>
          </a:prstGeom>
        </p:spPr>
      </p:pic>
      <p:pic>
        <p:nvPicPr>
          <p:cNvPr id="14" name="Image 13">
            <a:extLst>
              <a:ext uri="{FF2B5EF4-FFF2-40B4-BE49-F238E27FC236}">
                <a16:creationId xmlns:a16="http://schemas.microsoft.com/office/drawing/2014/main" id="{8D2BC502-C090-BDE2-7697-96FDB32A662A}"/>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158750719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Conditions">
    <p:bg>
      <p:bgPr>
        <a:gradFill>
          <a:gsLst>
            <a:gs pos="0">
              <a:srgbClr val="F04E23">
                <a:alpha val="20000"/>
              </a:srgbClr>
            </a:gs>
            <a:gs pos="60000">
              <a:srgbClr val="F04E23"/>
            </a:gs>
            <a:gs pos="100000">
              <a:srgbClr val="F04E23"/>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458386" y="543280"/>
            <a:ext cx="5761345" cy="5761433"/>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215217"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215217"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215219"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0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ux contenus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5A3BFF37-E575-D5A0-2857-A6B9CB9F377E}"/>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3AA02FF5-DDF5-A02B-2096-3F4027DBA78D}"/>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458F6BDE-105A-94D2-A0DB-D9F044AC66A9}"/>
              </a:ext>
            </a:extLst>
          </p:cNvPr>
          <p:cNvCxnSpPr>
            <a:cxnSpLocks/>
          </p:cNvCxnSpPr>
          <p:nvPr userDrawn="1"/>
        </p:nvCxnSpPr>
        <p:spPr>
          <a:xfrm>
            <a:off x="6096000" y="1664468"/>
            <a:ext cx="0" cy="4161170"/>
          </a:xfrm>
          <a:prstGeom prst="line">
            <a:avLst/>
          </a:prstGeom>
          <a:ln w="19050">
            <a:solidFill>
              <a:srgbClr val="2484C6"/>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A966297-09AC-62DB-4594-0657746138EE}"/>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F57089F7-5B97-A610-F378-DD2CEE8E043F}"/>
              </a:ext>
            </a:extLst>
          </p:cNvPr>
          <p:cNvPicPr>
            <a:picLocks noChangeAspect="1"/>
          </p:cNvPicPr>
          <p:nvPr userDrawn="1"/>
        </p:nvPicPr>
        <p:blipFill>
          <a:blip r:embed="rId4"/>
          <a:srcRect/>
          <a:stretch/>
        </p:blipFill>
        <p:spPr>
          <a:xfrm>
            <a:off x="4779" y="5902601"/>
            <a:ext cx="1800365" cy="955397"/>
          </a:xfrm>
          <a:prstGeom prst="rect">
            <a:avLst/>
          </a:prstGeom>
        </p:spPr>
      </p:pic>
      <p:pic>
        <p:nvPicPr>
          <p:cNvPr id="14" name="Image 13">
            <a:extLst>
              <a:ext uri="{FF2B5EF4-FFF2-40B4-BE49-F238E27FC236}">
                <a16:creationId xmlns:a16="http://schemas.microsoft.com/office/drawing/2014/main" id="{A4C7C329-98D7-AE5A-53C2-A7F84B9A3557}"/>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68055146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ux contenus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DBD85593-E3CA-4E85-FD45-BDDA2656CEEC}"/>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95329D84-52F9-1DB1-2E17-1307DBD425F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48F83A84-6875-2566-3BF6-855A1B30DCD0}"/>
              </a:ext>
            </a:extLst>
          </p:cNvPr>
          <p:cNvCxnSpPr>
            <a:cxnSpLocks/>
          </p:cNvCxnSpPr>
          <p:nvPr userDrawn="1"/>
        </p:nvCxnSpPr>
        <p:spPr>
          <a:xfrm>
            <a:off x="6096000" y="1664468"/>
            <a:ext cx="0" cy="4161170"/>
          </a:xfrm>
          <a:prstGeom prst="line">
            <a:avLst/>
          </a:prstGeom>
          <a:ln w="19050">
            <a:solidFill>
              <a:srgbClr val="C95784"/>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3B34D6C-6DEB-585F-36A1-58D205EAAAA3}"/>
              </a:ext>
            </a:extLst>
          </p:cNvPr>
          <p:cNvPicPr>
            <a:picLocks noChangeAspect="1"/>
          </p:cNvPicPr>
          <p:nvPr userDrawn="1"/>
        </p:nvPicPr>
        <p:blipFill>
          <a:blip r:embed="rId3"/>
          <a:srcRect/>
          <a:stretch/>
        </p:blipFill>
        <p:spPr>
          <a:xfrm>
            <a:off x="9880050" y="6027923"/>
            <a:ext cx="1406500" cy="704100"/>
          </a:xfrm>
          <a:prstGeom prst="rect">
            <a:avLst/>
          </a:prstGeom>
        </p:spPr>
      </p:pic>
      <p:pic>
        <p:nvPicPr>
          <p:cNvPr id="13" name="Image 12">
            <a:extLst>
              <a:ext uri="{FF2B5EF4-FFF2-40B4-BE49-F238E27FC236}">
                <a16:creationId xmlns:a16="http://schemas.microsoft.com/office/drawing/2014/main" id="{1AC14A4C-7D7F-BD94-43B3-99A56241AF30}"/>
              </a:ext>
            </a:extLst>
          </p:cNvPr>
          <p:cNvPicPr>
            <a:picLocks noChangeAspect="1"/>
          </p:cNvPicPr>
          <p:nvPr userDrawn="1"/>
        </p:nvPicPr>
        <p:blipFill>
          <a:blip r:embed="rId4"/>
          <a:srcRect/>
          <a:stretch/>
        </p:blipFill>
        <p:spPr>
          <a:xfrm>
            <a:off x="4780" y="5902601"/>
            <a:ext cx="1800363" cy="955396"/>
          </a:xfrm>
          <a:prstGeom prst="rect">
            <a:avLst/>
          </a:prstGeom>
        </p:spPr>
      </p:pic>
      <p:pic>
        <p:nvPicPr>
          <p:cNvPr id="14" name="Image 13">
            <a:extLst>
              <a:ext uri="{FF2B5EF4-FFF2-40B4-BE49-F238E27FC236}">
                <a16:creationId xmlns:a16="http://schemas.microsoft.com/office/drawing/2014/main" id="{F60CC092-67A0-5D97-760B-7D7910A6C02D}"/>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242868039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ux contenus - Noir et blan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12488A1B-B347-4C2C-9372-283BE970A09A}"/>
              </a:ext>
            </a:extLst>
          </p:cNvPr>
          <p:cNvSpPr>
            <a:spLocks noGrp="1"/>
          </p:cNvSpPr>
          <p:nvPr>
            <p:ph sz="half" idx="1"/>
          </p:nvPr>
        </p:nvSpPr>
        <p:spPr>
          <a:xfrm>
            <a:off x="571476" y="1732208"/>
            <a:ext cx="5448325"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1E087754-E622-174E-82BF-50B74FF748BE}"/>
              </a:ext>
            </a:extLst>
          </p:cNvPr>
          <p:cNvSpPr>
            <a:spLocks noGrp="1"/>
          </p:cNvSpPr>
          <p:nvPr>
            <p:ph sz="half" idx="2"/>
          </p:nvPr>
        </p:nvSpPr>
        <p:spPr>
          <a:xfrm>
            <a:off x="6172201" y="1732208"/>
            <a:ext cx="5544548" cy="3977304"/>
          </a:xfrm>
        </p:spPr>
        <p:txBody>
          <a:bodyPr/>
          <a:lstStyle>
            <a:lvl1pPr>
              <a:lnSpc>
                <a:spcPct val="100000"/>
              </a:lnSpc>
              <a:defRPr sz="2117"/>
            </a:lvl1pPr>
            <a:lvl2pPr>
              <a:lnSpc>
                <a:spcPct val="100000"/>
              </a:lnSpc>
              <a:defRPr sz="1693"/>
            </a:lvl2pPr>
            <a:lvl3pPr>
              <a:lnSpc>
                <a:spcPct val="100000"/>
              </a:lnSpc>
              <a:defRPr sz="1482"/>
            </a:lvl3pPr>
            <a:lvl4pPr>
              <a:lnSpc>
                <a:spcPct val="100000"/>
              </a:lnSpc>
              <a:defRPr sz="1270"/>
            </a:lvl4pPr>
            <a:lvl5pPr>
              <a:lnSpc>
                <a:spcPct val="100000"/>
              </a:lnSpc>
              <a:defRPr sz="1058"/>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2" name="Connecteur droit 11">
            <a:extLst>
              <a:ext uri="{FF2B5EF4-FFF2-40B4-BE49-F238E27FC236}">
                <a16:creationId xmlns:a16="http://schemas.microsoft.com/office/drawing/2014/main" id="{199D7770-9919-1CEB-4F1A-26897AA1E085}"/>
              </a:ext>
            </a:extLst>
          </p:cNvPr>
          <p:cNvCxnSpPr>
            <a:cxnSpLocks/>
          </p:cNvCxnSpPr>
          <p:nvPr userDrawn="1"/>
        </p:nvCxnSpPr>
        <p:spPr>
          <a:xfrm>
            <a:off x="6096000" y="1664468"/>
            <a:ext cx="0" cy="4161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C053A061-DA21-0F6E-8B50-656D8AC448A9}"/>
              </a:ext>
            </a:extLst>
          </p:cNvPr>
          <p:cNvPicPr>
            <a:picLocks noChangeAspect="1"/>
          </p:cNvPicPr>
          <p:nvPr userDrawn="1"/>
        </p:nvPicPr>
        <p:blipFill>
          <a:blip r:embed="rId3"/>
          <a:srcRect/>
          <a:stretch/>
        </p:blipFill>
        <p:spPr>
          <a:xfrm>
            <a:off x="9880030" y="6027923"/>
            <a:ext cx="1406540" cy="704100"/>
          </a:xfrm>
          <a:prstGeom prst="rect">
            <a:avLst/>
          </a:prstGeom>
        </p:spPr>
      </p:pic>
      <p:pic>
        <p:nvPicPr>
          <p:cNvPr id="13" name="Image 12">
            <a:extLst>
              <a:ext uri="{FF2B5EF4-FFF2-40B4-BE49-F238E27FC236}">
                <a16:creationId xmlns:a16="http://schemas.microsoft.com/office/drawing/2014/main" id="{F76D4E94-94F9-9DBC-B096-7B7CA573B0DA}"/>
              </a:ext>
            </a:extLst>
          </p:cNvPr>
          <p:cNvPicPr>
            <a:picLocks noChangeAspect="1"/>
          </p:cNvPicPr>
          <p:nvPr userDrawn="1"/>
        </p:nvPicPr>
        <p:blipFill>
          <a:blip r:embed="rId4"/>
          <a:srcRect/>
          <a:stretch/>
        </p:blipFill>
        <p:spPr>
          <a:xfrm>
            <a:off x="4777" y="5902601"/>
            <a:ext cx="1800369" cy="955399"/>
          </a:xfrm>
          <a:prstGeom prst="rect">
            <a:avLst/>
          </a:prstGeom>
        </p:spPr>
      </p:pic>
      <p:pic>
        <p:nvPicPr>
          <p:cNvPr id="14" name="Image 13">
            <a:extLst>
              <a:ext uri="{FF2B5EF4-FFF2-40B4-BE49-F238E27FC236}">
                <a16:creationId xmlns:a16="http://schemas.microsoft.com/office/drawing/2014/main" id="{EA1C9CE3-A171-A5FB-8A11-17057FDCE5D0}"/>
              </a:ext>
            </a:extLst>
          </p:cNvPr>
          <p:cNvPicPr>
            <a:picLocks noChangeAspect="1"/>
          </p:cNvPicPr>
          <p:nvPr userDrawn="1"/>
        </p:nvPicPr>
        <p:blipFill>
          <a:blip r:embed="rId5"/>
          <a:srcRect/>
          <a:stretch/>
        </p:blipFill>
        <p:spPr>
          <a:xfrm>
            <a:off x="1957928" y="6379973"/>
            <a:ext cx="1846504" cy="478026"/>
          </a:xfrm>
          <a:prstGeom prst="rect">
            <a:avLst/>
          </a:prstGeom>
        </p:spPr>
      </p:pic>
    </p:spTree>
    <p:extLst>
      <p:ext uri="{BB962C8B-B14F-4D97-AF65-F5344CB8AC3E}">
        <p14:creationId xmlns:p14="http://schemas.microsoft.com/office/powerpoint/2010/main" val="326285601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seul - Original">
    <p:bg>
      <p:bgPr>
        <a:solidFill>
          <a:srgbClr val="00BF9A">
            <a:alpha val="20000"/>
          </a:srgb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90F539-EC17-8259-A612-73031AA81B50}"/>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Tree>
    <p:extLst>
      <p:ext uri="{BB962C8B-B14F-4D97-AF65-F5344CB8AC3E}">
        <p14:creationId xmlns:p14="http://schemas.microsoft.com/office/powerpoint/2010/main" val="421458473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seul - Salaire">
    <p:bg>
      <p:bgPr>
        <a:solidFill>
          <a:srgbClr val="FBB042">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D1A0D7C-7422-93E5-8A74-7AC342A57AD0}"/>
              </a:ext>
            </a:extLst>
          </p:cNvPr>
          <p:cNvSpPr>
            <a:spLocks noGrp="1"/>
          </p:cNvSpPr>
          <p:nvPr>
            <p:ph type="sldNum" sz="quarter" idx="12"/>
          </p:nvPr>
        </p:nvSpPr>
        <p:spPr>
          <a:xfrm>
            <a:off x="11429516" y="6095835"/>
            <a:ext cx="571476" cy="571485"/>
          </a:xfrm>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FE5B1F5C-4244-B63F-FC6D-CDD57F809FE6}"/>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66784876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seul - Conditions">
    <p:bg>
      <p:bgPr>
        <a:solidFill>
          <a:srgbClr val="F04E23">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DD4D879-FB90-2B0B-6DE5-B258E0DB975E}"/>
              </a:ext>
            </a:extLst>
          </p:cNvPr>
          <p:cNvSpPr>
            <a:spLocks noGrp="1"/>
          </p:cNvSpPr>
          <p:nvPr>
            <p:ph type="sldNum" sz="quarter" idx="12"/>
          </p:nvPr>
        </p:nvSpPr>
        <p:spPr>
          <a:xfrm>
            <a:off x="11429516" y="6095835"/>
            <a:ext cx="571476" cy="571485"/>
          </a:xfrm>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F0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BF80BDFD-2953-4A61-1C1E-156788DBABD9}"/>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17851289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seul - Retraite">
    <p:bg>
      <p:bgPr>
        <a:solidFill>
          <a:srgbClr val="A7BE39">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8BE613D-0AFB-14E1-E82F-12B21EE84E01}"/>
              </a:ext>
            </a:extLst>
          </p:cNvPr>
          <p:cNvSpPr>
            <a:spLocks noGrp="1"/>
          </p:cNvSpPr>
          <p:nvPr>
            <p:ph type="sldNum" sz="quarter" idx="12"/>
          </p:nvPr>
        </p:nvSpPr>
        <p:spPr>
          <a:xfrm>
            <a:off x="11429516" y="6095835"/>
            <a:ext cx="571476" cy="571485"/>
          </a:xfrm>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A7B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41781645-D0EA-9D3F-1F17-11B290A2B0C5}"/>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84146560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eul - Parentaux">
    <p:bg>
      <p:bgPr>
        <a:solidFill>
          <a:srgbClr val="822A85">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E97589A-B06E-1B1F-7618-2469F5C5E988}"/>
              </a:ext>
            </a:extLst>
          </p:cNvPr>
          <p:cNvSpPr>
            <a:spLocks noGrp="1"/>
          </p:cNvSpPr>
          <p:nvPr>
            <p:ph type="sldNum" sz="quarter" idx="12"/>
          </p:nvPr>
        </p:nvSpPr>
        <p:spPr>
          <a:xfrm>
            <a:off x="11429516" y="6095835"/>
            <a:ext cx="571476" cy="571485"/>
          </a:xfrm>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822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23010173-297C-EE7B-B279-A015B0D89652}"/>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6959688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seul - Disparites">
    <p:bg>
      <p:bgPr>
        <a:solidFill>
          <a:srgbClr val="2484C6">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0C11B1C-DE36-3123-D201-B53803772177}"/>
              </a:ext>
            </a:extLst>
          </p:cNvPr>
          <p:cNvSpPr>
            <a:spLocks noGrp="1"/>
          </p:cNvSpPr>
          <p:nvPr>
            <p:ph type="sldNum" sz="quarter" idx="12"/>
          </p:nvPr>
        </p:nvSpPr>
        <p:spPr>
          <a:xfrm>
            <a:off x="11429516" y="6095835"/>
            <a:ext cx="571476" cy="571485"/>
          </a:xfrm>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248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D3EA48A1-E641-C431-F8B7-60A596A3E995}"/>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3955100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seul - Assurances">
    <p:bg>
      <p:bgPr>
        <a:solidFill>
          <a:srgbClr val="C95784">
            <a:alpha val="20000"/>
          </a:srgb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6CFC9EE-98CD-C1D0-12D8-F2755867A99F}"/>
              </a:ext>
            </a:extLst>
          </p:cNvPr>
          <p:cNvSpPr>
            <a:spLocks noGrp="1"/>
          </p:cNvSpPr>
          <p:nvPr>
            <p:ph type="sldNum" sz="quarter" idx="12"/>
          </p:nvPr>
        </p:nvSpPr>
        <p:spPr>
          <a:xfrm>
            <a:off x="11429516" y="6095835"/>
            <a:ext cx="571476" cy="571485"/>
          </a:xfrm>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C95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9BF897CD-B470-31E2-0ECB-29A06AF94CA8}"/>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2603767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Retraite">
    <p:bg>
      <p:bgPr>
        <a:gradFill>
          <a:gsLst>
            <a:gs pos="0">
              <a:srgbClr val="A7BE39">
                <a:alpha val="20000"/>
              </a:srgbClr>
            </a:gs>
            <a:gs pos="60000">
              <a:srgbClr val="A7BE39"/>
            </a:gs>
            <a:gs pos="100000">
              <a:srgbClr val="A7BE39"/>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67913" y="1563533"/>
            <a:ext cx="5761345" cy="3720925"/>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014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seul - Noir et blanc">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0DB8613-561D-8929-0514-3DD0FE695CA9}"/>
              </a:ext>
            </a:extLst>
          </p:cNvPr>
          <p:cNvSpPr>
            <a:spLocks noGrp="1"/>
          </p:cNvSpPr>
          <p:nvPr>
            <p:ph type="sldNum" sz="quarter" idx="12"/>
          </p:nvPr>
        </p:nvSpPr>
        <p:spPr>
          <a:xfrm>
            <a:off x="11429516" y="6095835"/>
            <a:ext cx="571476" cy="571485"/>
          </a:xfrm>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2"/>
          <a:stretch>
            <a:fillRect/>
          </a:stretch>
        </p:blipFill>
        <p:spPr>
          <a:xfrm>
            <a:off x="0" y="385644"/>
            <a:ext cx="551051" cy="752666"/>
          </a:xfrm>
          <a:prstGeom prst="rect">
            <a:avLst/>
          </a:prstGeom>
        </p:spPr>
      </p:pic>
      <p:sp>
        <p:nvSpPr>
          <p:cNvPr id="4" name="Content Placeholder 2">
            <a:extLst>
              <a:ext uri="{FF2B5EF4-FFF2-40B4-BE49-F238E27FC236}">
                <a16:creationId xmlns:a16="http://schemas.microsoft.com/office/drawing/2014/main" id="{1A8A6814-87D1-95AB-CCCB-5AEC78ACB916}"/>
              </a:ext>
            </a:extLst>
          </p:cNvPr>
          <p:cNvSpPr>
            <a:spLocks noGrp="1"/>
          </p:cNvSpPr>
          <p:nvPr>
            <p:ph idx="1"/>
          </p:nvPr>
        </p:nvSpPr>
        <p:spPr>
          <a:xfrm>
            <a:off x="578722" y="1741925"/>
            <a:ext cx="11138026" cy="47804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21072724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pied - Original">
    <p:bg>
      <p:bgPr>
        <a:solidFill>
          <a:srgbClr val="00BF9A">
            <a:alpha val="20000"/>
          </a:srgb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5014489-7F5B-F775-895A-EE6EB7CB66D0}"/>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3" name="Slide Number Placeholder 5">
            <a:extLst>
              <a:ext uri="{FF2B5EF4-FFF2-40B4-BE49-F238E27FC236}">
                <a16:creationId xmlns:a16="http://schemas.microsoft.com/office/drawing/2014/main" id="{B1B37D65-6905-A108-BB60-87B7CEFFC685}"/>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4" name="Image 3">
            <a:extLst>
              <a:ext uri="{FF2B5EF4-FFF2-40B4-BE49-F238E27FC236}">
                <a16:creationId xmlns:a16="http://schemas.microsoft.com/office/drawing/2014/main" id="{A9DDBC50-46C4-42D3-5121-2D87AD854A72}"/>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5" name="Image 4">
            <a:extLst>
              <a:ext uri="{FF2B5EF4-FFF2-40B4-BE49-F238E27FC236}">
                <a16:creationId xmlns:a16="http://schemas.microsoft.com/office/drawing/2014/main" id="{CF8C062B-81D7-3240-DD97-863C62291563}"/>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31871569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pied - Salaire">
    <p:bg>
      <p:bgPr>
        <a:solidFill>
          <a:srgbClr val="FBB042">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5582B41D-C4D2-A04A-9398-CAE6CB4FA9BA}"/>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83BCFDAE-2D36-4987-3D49-BCDE9A60410C}"/>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4" name="Image 3">
            <a:extLst>
              <a:ext uri="{FF2B5EF4-FFF2-40B4-BE49-F238E27FC236}">
                <a16:creationId xmlns:a16="http://schemas.microsoft.com/office/drawing/2014/main" id="{68D42E9D-38D5-BB8E-A117-39A27C976A5A}"/>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302121452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pied - Conditions">
    <p:bg>
      <p:bgPr>
        <a:solidFill>
          <a:srgbClr val="F04E23">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29EFBCAB-66EA-DB2B-5F29-690F420F772C}"/>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C9942129-CF75-9043-D7B3-3A1946050B53}"/>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4" name="Image 3">
            <a:extLst>
              <a:ext uri="{FF2B5EF4-FFF2-40B4-BE49-F238E27FC236}">
                <a16:creationId xmlns:a16="http://schemas.microsoft.com/office/drawing/2014/main" id="{D10B6A90-48B3-B0CF-7988-ACBA0389BBDE}"/>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76190475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pied - Retraite">
    <p:bg>
      <p:bgPr>
        <a:solidFill>
          <a:srgbClr val="A7BE39">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83E0CB7F-F3B0-1493-0C28-90737BA9BD7E}"/>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BE2CCF4E-509C-84ED-CFFE-BE1698BF1FD1}"/>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4" name="Image 3">
            <a:extLst>
              <a:ext uri="{FF2B5EF4-FFF2-40B4-BE49-F238E27FC236}">
                <a16:creationId xmlns:a16="http://schemas.microsoft.com/office/drawing/2014/main" id="{BFAD847E-8237-9C93-452C-F66BD0F5BEA5}"/>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11179862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pied - Parentaux">
    <p:bg>
      <p:bgPr>
        <a:solidFill>
          <a:srgbClr val="822A85">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D6C71C57-B4F5-07CA-E06D-0D699599D23E}"/>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6722CAD1-CC6E-7D11-DCA8-4DCBFB9BDF4E}"/>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4" name="Image 3">
            <a:extLst>
              <a:ext uri="{FF2B5EF4-FFF2-40B4-BE49-F238E27FC236}">
                <a16:creationId xmlns:a16="http://schemas.microsoft.com/office/drawing/2014/main" id="{E3A42136-5D42-5B3A-7BDC-95FBC944B0DF}"/>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111546105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pied - Disparites">
    <p:bg>
      <p:bgPr>
        <a:solidFill>
          <a:srgbClr val="2484C6">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EA6A3812-63FD-08A1-3F24-45CA42C83BC7}"/>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7F4F4D4B-3132-C764-5CFF-DA83211F1D38}"/>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4" name="Image 3">
            <a:extLst>
              <a:ext uri="{FF2B5EF4-FFF2-40B4-BE49-F238E27FC236}">
                <a16:creationId xmlns:a16="http://schemas.microsoft.com/office/drawing/2014/main" id="{AE10E189-A59A-E0C5-14D8-28F51AE4ACAD}"/>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114078902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pied - Assurances">
    <p:bg>
      <p:bgPr>
        <a:solidFill>
          <a:srgbClr val="C95784">
            <a:alpha val="20000"/>
          </a:srgb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FAE5BC90-9DBD-4BBC-B264-F1DBE5281CBE}"/>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3" name="Image 2">
            <a:extLst>
              <a:ext uri="{FF2B5EF4-FFF2-40B4-BE49-F238E27FC236}">
                <a16:creationId xmlns:a16="http://schemas.microsoft.com/office/drawing/2014/main" id="{23B385E6-D5A1-5C70-024A-9348095BD806}"/>
              </a:ext>
            </a:extLst>
          </p:cNvPr>
          <p:cNvPicPr>
            <a:picLocks noChangeAspect="1"/>
          </p:cNvPicPr>
          <p:nvPr userDrawn="1"/>
        </p:nvPicPr>
        <p:blipFill>
          <a:blip r:embed="rId3"/>
          <a:srcRect/>
          <a:stretch/>
        </p:blipFill>
        <p:spPr>
          <a:xfrm>
            <a:off x="4780" y="5902601"/>
            <a:ext cx="1800363" cy="955396"/>
          </a:xfrm>
          <a:prstGeom prst="rect">
            <a:avLst/>
          </a:prstGeom>
        </p:spPr>
      </p:pic>
      <p:pic>
        <p:nvPicPr>
          <p:cNvPr id="4" name="Image 3">
            <a:extLst>
              <a:ext uri="{FF2B5EF4-FFF2-40B4-BE49-F238E27FC236}">
                <a16:creationId xmlns:a16="http://schemas.microsoft.com/office/drawing/2014/main" id="{0A1961EA-2F3B-CEA3-4147-E6685EA03F0B}"/>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372266808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pied - Noir et blanc">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2" name="Image 1">
            <a:extLst>
              <a:ext uri="{FF2B5EF4-FFF2-40B4-BE49-F238E27FC236}">
                <a16:creationId xmlns:a16="http://schemas.microsoft.com/office/drawing/2014/main" id="{F6D60362-1503-E1AF-099A-08D5495D0C6E}"/>
              </a:ext>
            </a:extLst>
          </p:cNvPr>
          <p:cNvPicPr>
            <a:picLocks noChangeAspect="1"/>
          </p:cNvPicPr>
          <p:nvPr userDrawn="1"/>
        </p:nvPicPr>
        <p:blipFill>
          <a:blip r:embed="rId2"/>
          <a:srcRect/>
          <a:stretch/>
        </p:blipFill>
        <p:spPr>
          <a:xfrm>
            <a:off x="9880030" y="6027923"/>
            <a:ext cx="1406540" cy="704100"/>
          </a:xfrm>
          <a:prstGeom prst="rect">
            <a:avLst/>
          </a:prstGeom>
        </p:spPr>
      </p:pic>
      <p:pic>
        <p:nvPicPr>
          <p:cNvPr id="3" name="Image 2">
            <a:extLst>
              <a:ext uri="{FF2B5EF4-FFF2-40B4-BE49-F238E27FC236}">
                <a16:creationId xmlns:a16="http://schemas.microsoft.com/office/drawing/2014/main" id="{BAD0091C-2B2C-ECF1-FB55-068C0695045E}"/>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4" name="Image 3">
            <a:extLst>
              <a:ext uri="{FF2B5EF4-FFF2-40B4-BE49-F238E27FC236}">
                <a16:creationId xmlns:a16="http://schemas.microsoft.com/office/drawing/2014/main" id="{12C224F9-64FD-4D5D-5284-52F40CE19D9A}"/>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8536520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3E5BD0-C232-B24F-1A83-C8634F015093}"/>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77621725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 Parentaux">
    <p:bg>
      <p:bgPr>
        <a:gradFill>
          <a:gsLst>
            <a:gs pos="0">
              <a:srgbClr val="822A85">
                <a:alpha val="20000"/>
              </a:srgbClr>
            </a:gs>
            <a:gs pos="59000">
              <a:srgbClr val="822A85"/>
            </a:gs>
            <a:gs pos="100000">
              <a:srgbClr val="822A85"/>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220866" y="1476631"/>
            <a:ext cx="6226262" cy="4150904"/>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418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D244D95-4007-CF27-0D41-8F1925DBA906}"/>
              </a:ext>
            </a:extLst>
          </p:cNvPr>
          <p:cNvSpPr>
            <a:spLocks noGrp="1"/>
          </p:cNvSpPr>
          <p:nvPr>
            <p:ph type="sldNum" sz="quarter" idx="12"/>
          </p:nvPr>
        </p:nvSpPr>
        <p:spPr>
          <a:xfrm>
            <a:off x="11429516" y="6095835"/>
            <a:ext cx="571476" cy="571485"/>
          </a:xfrm>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303096537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2DF5B6C-9F0B-DE42-C0FC-3DDC002A30A7}"/>
              </a:ext>
            </a:extLst>
          </p:cNvPr>
          <p:cNvSpPr>
            <a:spLocks noGrp="1"/>
          </p:cNvSpPr>
          <p:nvPr>
            <p:ph type="sldNum" sz="quarter" idx="12"/>
          </p:nvPr>
        </p:nvSpPr>
        <p:spPr>
          <a:xfrm>
            <a:off x="11429516" y="6095835"/>
            <a:ext cx="571476" cy="571485"/>
          </a:xfrm>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29133420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600C96A-6476-DDE3-464F-2EB7DDFC2487}"/>
              </a:ext>
            </a:extLst>
          </p:cNvPr>
          <p:cNvSpPr>
            <a:spLocks noGrp="1"/>
          </p:cNvSpPr>
          <p:nvPr>
            <p:ph type="sldNum" sz="quarter" idx="12"/>
          </p:nvPr>
        </p:nvSpPr>
        <p:spPr>
          <a:xfrm>
            <a:off x="11429516" y="6095835"/>
            <a:ext cx="571476" cy="571485"/>
          </a:xfrm>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4714650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C3F165A-3938-DD8D-D9BC-C23F334FF4BF}"/>
              </a:ext>
            </a:extLst>
          </p:cNvPr>
          <p:cNvSpPr>
            <a:spLocks noGrp="1"/>
          </p:cNvSpPr>
          <p:nvPr>
            <p:ph type="sldNum" sz="quarter" idx="12"/>
          </p:nvPr>
        </p:nvSpPr>
        <p:spPr>
          <a:xfrm>
            <a:off x="11429516" y="6095835"/>
            <a:ext cx="571476" cy="571485"/>
          </a:xfrm>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96405876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0D0ABF-EC6A-6FB4-003E-6FC3A16DC9F9}"/>
              </a:ext>
            </a:extLst>
          </p:cNvPr>
          <p:cNvSpPr>
            <a:spLocks noGrp="1"/>
          </p:cNvSpPr>
          <p:nvPr>
            <p:ph type="sldNum" sz="quarter" idx="12"/>
          </p:nvPr>
        </p:nvSpPr>
        <p:spPr>
          <a:xfrm>
            <a:off x="11429516" y="6095835"/>
            <a:ext cx="571476" cy="571485"/>
          </a:xfrm>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428151571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333DDBD-99D8-9705-4609-01BFE441DDA6}"/>
              </a:ext>
            </a:extLst>
          </p:cNvPr>
          <p:cNvSpPr>
            <a:spLocks noGrp="1"/>
          </p:cNvSpPr>
          <p:nvPr>
            <p:ph type="sldNum" sz="quarter" idx="12"/>
          </p:nvPr>
        </p:nvSpPr>
        <p:spPr>
          <a:xfrm>
            <a:off x="11429516" y="6095835"/>
            <a:ext cx="571476" cy="571485"/>
          </a:xfrm>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77933434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 - Noir et blanc">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3BAAF82-4995-5D05-6234-98DBE0B5BD16}"/>
              </a:ext>
            </a:extLst>
          </p:cNvPr>
          <p:cNvSpPr>
            <a:spLocks noGrp="1"/>
          </p:cNvSpPr>
          <p:nvPr>
            <p:ph type="sldNum" sz="quarter" idx="12"/>
          </p:nvPr>
        </p:nvSpPr>
        <p:spPr>
          <a:xfrm>
            <a:off x="11429516" y="6095835"/>
            <a:ext cx="571476" cy="571485"/>
          </a:xfrm>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30416388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Emphase - Original">
    <p:bg>
      <p:bgPr>
        <a:solidFill>
          <a:srgbClr val="00BF9A">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00BF9A"/>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00BF9A"/>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4197777-8B5F-EF64-3E20-F2E1717B1CC9}"/>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6" name="Slide Number Placeholder 5">
            <a:extLst>
              <a:ext uri="{FF2B5EF4-FFF2-40B4-BE49-F238E27FC236}">
                <a16:creationId xmlns:a16="http://schemas.microsoft.com/office/drawing/2014/main" id="{8F97CDA7-ABD8-8F7E-A8D8-5422859FEDC8}"/>
              </a:ext>
            </a:extLst>
          </p:cNvPr>
          <p:cNvSpPr>
            <a:spLocks noGrp="1"/>
          </p:cNvSpPr>
          <p:nvPr>
            <p:ph type="sldNum" sz="quarter" idx="12"/>
          </p:nvPr>
        </p:nvSpPr>
        <p:spPr>
          <a:xfrm>
            <a:off x="11429516" y="6095835"/>
            <a:ext cx="571476" cy="571485"/>
          </a:xfrm>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12" name="Image 11">
            <a:extLst>
              <a:ext uri="{FF2B5EF4-FFF2-40B4-BE49-F238E27FC236}">
                <a16:creationId xmlns:a16="http://schemas.microsoft.com/office/drawing/2014/main" id="{E6EAD44C-607C-BE5A-44CA-F0989E852BBF}"/>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13" name="Image 12">
            <a:extLst>
              <a:ext uri="{FF2B5EF4-FFF2-40B4-BE49-F238E27FC236}">
                <a16:creationId xmlns:a16="http://schemas.microsoft.com/office/drawing/2014/main" id="{53A11AE5-56EC-AE01-E751-42786EB69D4F}"/>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868666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Emphase - Salaire">
    <p:bg>
      <p:bgPr>
        <a:solidFill>
          <a:srgbClr val="FBB042">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FBB042"/>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FBB042"/>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FBB042"/>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500FA981-5400-2A85-BCFF-4DA0569A3B8C}"/>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F1EF949A-EAA3-94C8-9BAD-AFD00C401CCC}"/>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B4D640BA-7A90-FBF9-AFDD-A6767FA6E14F}"/>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1601515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Emphase - Conditions">
    <p:bg>
      <p:bgPr>
        <a:solidFill>
          <a:srgbClr val="F04E23">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F04E23"/>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F04E23"/>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F04E23"/>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61CFE2D7-902F-7620-5CEA-D700207A9489}"/>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569E1C6A-1838-1C72-B5FB-743B27D165CD}"/>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49417CBC-2DC9-F402-5A5C-997803A192CA}"/>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8552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 Disparites">
    <p:bg>
      <p:bgPr>
        <a:gradFill>
          <a:gsLst>
            <a:gs pos="0">
              <a:srgbClr val="2484C6">
                <a:alpha val="20000"/>
              </a:srgbClr>
            </a:gs>
            <a:gs pos="59000">
              <a:srgbClr val="2484C6"/>
            </a:gs>
            <a:gs pos="100000">
              <a:srgbClr val="2484C6"/>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102387" y="1271785"/>
            <a:ext cx="5582208" cy="4535614"/>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3949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Emphase - Retraite">
    <p:bg>
      <p:bgPr>
        <a:solidFill>
          <a:srgbClr val="A7BE39">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A7BE39"/>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A7BE39"/>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A7BE39"/>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FB73D54E-25E2-042C-DA94-24475148AD6E}"/>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7275CB9F-9B8C-7C80-561C-0924337F77AA}"/>
              </a:ext>
            </a:extLst>
          </p:cNvPr>
          <p:cNvPicPr>
            <a:picLocks noChangeAspect="1"/>
          </p:cNvPicPr>
          <p:nvPr userDrawn="1"/>
        </p:nvPicPr>
        <p:blipFill>
          <a:blip r:embed="rId3"/>
          <a:srcRect/>
          <a:stretch/>
        </p:blipFill>
        <p:spPr>
          <a:xfrm>
            <a:off x="4778" y="5902601"/>
            <a:ext cx="1800367" cy="955398"/>
          </a:xfrm>
          <a:prstGeom prst="rect">
            <a:avLst/>
          </a:prstGeom>
        </p:spPr>
      </p:pic>
      <p:pic>
        <p:nvPicPr>
          <p:cNvPr id="8" name="Image 7">
            <a:extLst>
              <a:ext uri="{FF2B5EF4-FFF2-40B4-BE49-F238E27FC236}">
                <a16:creationId xmlns:a16="http://schemas.microsoft.com/office/drawing/2014/main" id="{3A2928CA-366C-304B-0520-AF9242DF0347}"/>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31429454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Emphase - Parentaux">
    <p:bg>
      <p:bgPr>
        <a:solidFill>
          <a:srgbClr val="822A85">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822A85"/>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822A85"/>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822A85"/>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01F36FC-A330-F9FF-CEC9-9129D6A63EB1}"/>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5ED7CA2E-50A6-F663-1926-6217F1E70ED8}"/>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E71207C7-86C4-722F-68E2-82C2764B9D84}"/>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1179139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Emphase - Disparites">
    <p:bg>
      <p:bgPr>
        <a:solidFill>
          <a:srgbClr val="2484C6">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2484C6"/>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2484C6"/>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2484C6"/>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A39EDBE-1953-F785-26C8-921E1D30C950}"/>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166A0ACF-254F-065C-B60F-D5C76826A03D}"/>
              </a:ext>
            </a:extLst>
          </p:cNvPr>
          <p:cNvPicPr>
            <a:picLocks noChangeAspect="1"/>
          </p:cNvPicPr>
          <p:nvPr userDrawn="1"/>
        </p:nvPicPr>
        <p:blipFill>
          <a:blip r:embed="rId3"/>
          <a:srcRect/>
          <a:stretch/>
        </p:blipFill>
        <p:spPr>
          <a:xfrm>
            <a:off x="4779" y="5902601"/>
            <a:ext cx="1800365" cy="955397"/>
          </a:xfrm>
          <a:prstGeom prst="rect">
            <a:avLst/>
          </a:prstGeom>
        </p:spPr>
      </p:pic>
      <p:pic>
        <p:nvPicPr>
          <p:cNvPr id="8" name="Image 7">
            <a:extLst>
              <a:ext uri="{FF2B5EF4-FFF2-40B4-BE49-F238E27FC236}">
                <a16:creationId xmlns:a16="http://schemas.microsoft.com/office/drawing/2014/main" id="{3C5F120B-800D-AFA7-2154-0188B5D51EF7}"/>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2035331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Emphase - Assurances">
    <p:bg>
      <p:bgPr>
        <a:solidFill>
          <a:srgbClr val="C95784">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rgbClr val="C95784"/>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rgbClr val="C95784"/>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rgbClr val="C95784"/>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D8F44091-35EC-C481-912F-81D4CB74F687}"/>
              </a:ext>
            </a:extLst>
          </p:cNvPr>
          <p:cNvPicPr>
            <a:picLocks noChangeAspect="1"/>
          </p:cNvPicPr>
          <p:nvPr userDrawn="1"/>
        </p:nvPicPr>
        <p:blipFill>
          <a:blip r:embed="rId2"/>
          <a:srcRect/>
          <a:stretch/>
        </p:blipFill>
        <p:spPr>
          <a:xfrm>
            <a:off x="9880050" y="6027923"/>
            <a:ext cx="1406500" cy="704100"/>
          </a:xfrm>
          <a:prstGeom prst="rect">
            <a:avLst/>
          </a:prstGeom>
        </p:spPr>
      </p:pic>
      <p:pic>
        <p:nvPicPr>
          <p:cNvPr id="6" name="Image 5">
            <a:extLst>
              <a:ext uri="{FF2B5EF4-FFF2-40B4-BE49-F238E27FC236}">
                <a16:creationId xmlns:a16="http://schemas.microsoft.com/office/drawing/2014/main" id="{D5B8ECF6-BE94-F9AB-EE9E-B742902CEE8D}"/>
              </a:ext>
            </a:extLst>
          </p:cNvPr>
          <p:cNvPicPr>
            <a:picLocks noChangeAspect="1"/>
          </p:cNvPicPr>
          <p:nvPr userDrawn="1"/>
        </p:nvPicPr>
        <p:blipFill>
          <a:blip r:embed="rId3"/>
          <a:srcRect/>
          <a:stretch/>
        </p:blipFill>
        <p:spPr>
          <a:xfrm>
            <a:off x="4780" y="5902601"/>
            <a:ext cx="1800363" cy="955396"/>
          </a:xfrm>
          <a:prstGeom prst="rect">
            <a:avLst/>
          </a:prstGeom>
        </p:spPr>
      </p:pic>
      <p:pic>
        <p:nvPicPr>
          <p:cNvPr id="8" name="Image 7">
            <a:extLst>
              <a:ext uri="{FF2B5EF4-FFF2-40B4-BE49-F238E27FC236}">
                <a16:creationId xmlns:a16="http://schemas.microsoft.com/office/drawing/2014/main" id="{6DA2D28D-45BD-C824-15A7-279E7E1419E8}"/>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3496092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Emphase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48" y="457201"/>
            <a:ext cx="3784966" cy="1057075"/>
          </a:xfrm>
          <a:solidFill>
            <a:schemeClr val="tx1"/>
          </a:solidFill>
        </p:spPr>
        <p:txBody>
          <a:bodyPr tIns="72000" anchor="t" anchorCtr="0">
            <a:spAutoFit/>
          </a:bodyPr>
          <a:lstStyle>
            <a:lvl1pPr algn="ctr">
              <a:defRPr sz="3387">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4481975" y="457201"/>
            <a:ext cx="7232277" cy="5183068"/>
          </a:xfrm>
        </p:spPr>
        <p:txBody>
          <a:bodyPr/>
          <a:lstStyle>
            <a:lvl1pPr>
              <a:lnSpc>
                <a:spcPct val="100000"/>
              </a:lnSpc>
              <a:defRPr sz="2540"/>
            </a:lvl1pPr>
            <a:lvl2pPr>
              <a:lnSpc>
                <a:spcPct val="100000"/>
              </a:lnSpc>
              <a:defRPr sz="2117"/>
            </a:lvl2pPr>
            <a:lvl3pPr>
              <a:lnSpc>
                <a:spcPct val="100000"/>
              </a:lnSpc>
              <a:defRPr sz="1905"/>
            </a:lvl3pPr>
            <a:lvl4pPr>
              <a:lnSpc>
                <a:spcPct val="100000"/>
              </a:lnSpc>
              <a:defRPr sz="1693"/>
            </a:lvl4pPr>
            <a:lvl5pPr>
              <a:lnSpc>
                <a:spcPct val="100000"/>
              </a:lnSpc>
              <a:defRPr sz="1482"/>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7749" y="1196202"/>
            <a:ext cx="3784966" cy="4444066"/>
          </a:xfrm>
        </p:spPr>
        <p:txBody>
          <a:bodyPr>
            <a:normAutofit/>
          </a:bodyPr>
          <a:lstStyle>
            <a:lvl1pPr marL="0" indent="0" algn="r">
              <a:buNone/>
              <a:defRPr sz="1905" b="0" i="1">
                <a:solidFill>
                  <a:schemeClr val="tx1"/>
                </a:solidFill>
                <a:latin typeface="Epilogue Light" pitchFamily="2" charset="77"/>
              </a:defRPr>
            </a:lvl1pPr>
            <a:lvl2pPr marL="457194" indent="0">
              <a:buNone/>
              <a:defRPr sz="1400"/>
            </a:lvl2pPr>
            <a:lvl3pPr marL="914389" indent="0">
              <a:buNone/>
              <a:defRPr sz="1200"/>
            </a:lvl3pPr>
            <a:lvl4pPr marL="1371583" indent="0">
              <a:buNone/>
              <a:defRPr sz="1000"/>
            </a:lvl4pPr>
            <a:lvl5pPr marL="1828777" indent="0">
              <a:buNone/>
              <a:defRPr sz="1000"/>
            </a:lvl5pPr>
            <a:lvl6pPr marL="2285971" indent="0">
              <a:buNone/>
              <a:defRPr sz="1000"/>
            </a:lvl6pPr>
            <a:lvl7pPr marL="2743167" indent="0">
              <a:buNone/>
              <a:defRPr sz="1000"/>
            </a:lvl7pPr>
            <a:lvl8pPr marL="3200361" indent="0">
              <a:buNone/>
              <a:defRPr sz="1000"/>
            </a:lvl8pPr>
            <a:lvl9pPr marL="3657555" indent="0">
              <a:buNone/>
              <a:defRPr sz="1000"/>
            </a:lvl9pPr>
          </a:lstStyle>
          <a:p>
            <a:pPr lvl="0"/>
            <a:r>
              <a:rPr lang="fr-FR"/>
              <a:t>Cliquez pour modifier les styles du texte du masque</a:t>
            </a:r>
          </a:p>
        </p:txBody>
      </p:sp>
      <p:sp>
        <p:nvSpPr>
          <p:cNvPr id="7" name="Slide Number Placeholder 6"/>
          <p:cNvSpPr>
            <a:spLocks noGrp="1"/>
          </p:cNvSpPr>
          <p:nvPr>
            <p:ph type="sldNum" sz="quarter" idx="12"/>
          </p:nvPr>
        </p:nvSpPr>
        <p:spPr>
          <a:solidFill>
            <a:schemeClr val="tx1"/>
          </a:solidFill>
        </p:spPr>
        <p:txBody>
          <a:bodyPr/>
          <a:lstStyle>
            <a:lvl1pPr>
              <a:defRPr>
                <a:solidFill>
                  <a:schemeClr val="bg1"/>
                </a:solidFill>
              </a:defRPr>
            </a:lvl1pPr>
          </a:lstStyle>
          <a:p>
            <a:fld id="{CB4B3EF7-0E3E-C746-BEA3-A898439CAD76}" type="slidenum">
              <a:rPr lang="fr-FR" smtClean="0"/>
              <a:pPr/>
              <a:t>‹#›</a:t>
            </a:fld>
            <a:endParaRPr lang="fr-FR"/>
          </a:p>
        </p:txBody>
      </p:sp>
      <p:cxnSp>
        <p:nvCxnSpPr>
          <p:cNvPr id="11" name="Connecteur droit 10">
            <a:extLst>
              <a:ext uri="{FF2B5EF4-FFF2-40B4-BE49-F238E27FC236}">
                <a16:creationId xmlns:a16="http://schemas.microsoft.com/office/drawing/2014/main" id="{8F423BC3-4A17-0AC0-1773-699A880687AC}"/>
              </a:ext>
            </a:extLst>
          </p:cNvPr>
          <p:cNvCxnSpPr>
            <a:cxnSpLocks/>
          </p:cNvCxnSpPr>
          <p:nvPr userDrawn="1"/>
        </p:nvCxnSpPr>
        <p:spPr>
          <a:xfrm>
            <a:off x="4375646" y="362893"/>
            <a:ext cx="0" cy="5382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47D9CCA9-E4A1-D988-7F61-BB53EBF9F262}"/>
              </a:ext>
            </a:extLst>
          </p:cNvPr>
          <p:cNvPicPr>
            <a:picLocks noChangeAspect="1"/>
          </p:cNvPicPr>
          <p:nvPr userDrawn="1"/>
        </p:nvPicPr>
        <p:blipFill>
          <a:blip r:embed="rId2"/>
          <a:srcRect/>
          <a:stretch/>
        </p:blipFill>
        <p:spPr>
          <a:xfrm>
            <a:off x="9880030" y="6027923"/>
            <a:ext cx="1406540" cy="704100"/>
          </a:xfrm>
          <a:prstGeom prst="rect">
            <a:avLst/>
          </a:prstGeom>
        </p:spPr>
      </p:pic>
      <p:pic>
        <p:nvPicPr>
          <p:cNvPr id="6" name="Image 5">
            <a:extLst>
              <a:ext uri="{FF2B5EF4-FFF2-40B4-BE49-F238E27FC236}">
                <a16:creationId xmlns:a16="http://schemas.microsoft.com/office/drawing/2014/main" id="{151E52FC-6426-FFD1-BCC3-087F6262E16B}"/>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FFFC4AD3-E6B8-1011-FBFA-41EBFC00F131}"/>
              </a:ext>
            </a:extLst>
          </p:cNvPr>
          <p:cNvPicPr>
            <a:picLocks noChangeAspect="1"/>
          </p:cNvPicPr>
          <p:nvPr userDrawn="1"/>
        </p:nvPicPr>
        <p:blipFill>
          <a:blip r:embed="rId4"/>
          <a:srcRect/>
          <a:stretch/>
        </p:blipFill>
        <p:spPr>
          <a:xfrm>
            <a:off x="1957928" y="6379973"/>
            <a:ext cx="1846504" cy="478026"/>
          </a:xfrm>
          <a:prstGeom prst="rect">
            <a:avLst/>
          </a:prstGeom>
        </p:spPr>
      </p:pic>
    </p:spTree>
    <p:extLst>
      <p:ext uri="{BB962C8B-B14F-4D97-AF65-F5344CB8AC3E}">
        <p14:creationId xmlns:p14="http://schemas.microsoft.com/office/powerpoint/2010/main" val="764844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éciale image - Original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00BF9A">
              <a:alpha val="80000"/>
            </a:srgbClr>
          </a:solidFill>
          <a:effectLst>
            <a:glow rad="190500">
              <a:srgbClr val="00BF9A">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7757426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éciale image - Salair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FBB042">
              <a:alpha val="80000"/>
            </a:srgbClr>
          </a:solidFill>
          <a:effectLst>
            <a:glow rad="190500">
              <a:srgbClr val="FBB042">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815440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éciale image - Condition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F04E23">
              <a:alpha val="80000"/>
            </a:srgbClr>
          </a:solidFill>
          <a:effectLst>
            <a:glow rad="190500">
              <a:srgbClr val="F04E23">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1491147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péciale image - Retraite">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A7BE39">
              <a:alpha val="80000"/>
            </a:srgbClr>
          </a:solidFill>
          <a:effectLst>
            <a:glow rad="190500">
              <a:srgbClr val="A7BE39">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017481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éciale image - Parentaux">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822A85">
              <a:alpha val="80000"/>
            </a:srgbClr>
          </a:solidFill>
          <a:effectLst>
            <a:glow rad="190500">
              <a:srgbClr val="822A85">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4477550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 Assurances">
    <p:bg>
      <p:bgPr>
        <a:gradFill>
          <a:gsLst>
            <a:gs pos="0">
              <a:srgbClr val="C95784">
                <a:alpha val="20000"/>
              </a:srgbClr>
            </a:gs>
            <a:gs pos="59000">
              <a:srgbClr val="C95784"/>
            </a:gs>
            <a:gs pos="100000">
              <a:srgbClr val="C95784"/>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169772" y="1101163"/>
            <a:ext cx="5330833" cy="5330915"/>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452896"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452896"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452898"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713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péciale image - Disparite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2484C6">
              <a:alpha val="80000"/>
            </a:srgbClr>
          </a:solidFill>
          <a:effectLst>
            <a:glow rad="190500">
              <a:srgbClr val="2484C6">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68413"/>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péciale image - Assurances">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rgbClr val="C95784">
              <a:alpha val="80000"/>
            </a:srgbClr>
          </a:solidFill>
          <a:effectLst>
            <a:glow rad="190500">
              <a:srgbClr val="C95784">
                <a:alpha val="70000"/>
              </a:srgb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1371326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péciale image - Noir et blanc">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chemeClr val="tx1">
              <a:alpha val="80000"/>
            </a:schemeClr>
          </a:solidFill>
          <a:effectLst>
            <a:glow rad="190500">
              <a:schemeClr val="tx1">
                <a:alpha val="70000"/>
              </a:schemeClr>
            </a:glow>
          </a:effectLst>
        </p:spPr>
        <p:txBody>
          <a:bodyPr lIns="180000" tIns="180000" rIns="180000" bIns="180000">
            <a:spAutoFit/>
          </a:bodyPr>
          <a:lstStyle>
            <a:lvl1pPr marL="0" indent="0">
              <a:lnSpc>
                <a:spcPct val="100000"/>
              </a:lnSpc>
              <a:buNone/>
              <a:defRPr i="1">
                <a:solidFill>
                  <a:schemeClr val="bg1"/>
                </a:solidFill>
              </a:defRPr>
            </a:lvl1pPr>
            <a:lvl2pPr marL="457194" indent="0">
              <a:lnSpc>
                <a:spcPct val="100000"/>
              </a:lnSpc>
              <a:buNone/>
              <a:defRPr i="1">
                <a:solidFill>
                  <a:schemeClr val="bg1"/>
                </a:solidFill>
              </a:defRPr>
            </a:lvl2pPr>
            <a:lvl3pPr marL="914389" indent="0">
              <a:lnSpc>
                <a:spcPct val="100000"/>
              </a:lnSpc>
              <a:buNone/>
              <a:defRPr i="1">
                <a:solidFill>
                  <a:schemeClr val="bg1"/>
                </a:solidFill>
              </a:defRPr>
            </a:lvl3pPr>
            <a:lvl4pPr marL="1371583" indent="0">
              <a:lnSpc>
                <a:spcPct val="100000"/>
              </a:lnSpc>
              <a:buNone/>
              <a:defRPr i="1">
                <a:solidFill>
                  <a:schemeClr val="bg1"/>
                </a:solidFill>
              </a:defRPr>
            </a:lvl4pPr>
            <a:lvl5pPr marL="1828777" indent="0">
              <a:lnSpc>
                <a:spcPct val="100000"/>
              </a:lnSpc>
              <a:buNone/>
              <a:defRPr i="1">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3904431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éciale image - Blanc et noir">
    <p:bg>
      <p:bgPr>
        <a:solidFill>
          <a:schemeClr val="bg1">
            <a:alpha val="20000"/>
          </a:schemeClr>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FFBF8E00-0359-B97F-80D1-420BAEF1EFC1}"/>
              </a:ext>
            </a:extLst>
          </p:cNvPr>
          <p:cNvSpPr>
            <a:spLocks noGrp="1" noChangeAspect="1"/>
          </p:cNvSpPr>
          <p:nvPr>
            <p:ph type="pic" sz="quarter" idx="10"/>
          </p:nvPr>
        </p:nvSpPr>
        <p:spPr>
          <a:xfrm>
            <a:off x="0" y="-1"/>
            <a:ext cx="12192000" cy="6858000"/>
          </a:xfrm>
        </p:spPr>
        <p:txBody>
          <a:bodyPr anchor="ctr" anchorCtr="1"/>
          <a:lstStyle/>
          <a:p>
            <a:r>
              <a:rPr lang="fr-FR"/>
              <a:t>Cliquez sur l'icône pour ajouter une image</a:t>
            </a:r>
          </a:p>
        </p:txBody>
      </p:sp>
      <p:sp>
        <p:nvSpPr>
          <p:cNvPr id="9" name="Espace réservé du texte 8">
            <a:extLst>
              <a:ext uri="{FF2B5EF4-FFF2-40B4-BE49-F238E27FC236}">
                <a16:creationId xmlns:a16="http://schemas.microsoft.com/office/drawing/2014/main" id="{4C0AC7B1-694A-C263-1A16-30606E9B101A}"/>
              </a:ext>
            </a:extLst>
          </p:cNvPr>
          <p:cNvSpPr>
            <a:spLocks noGrp="1"/>
          </p:cNvSpPr>
          <p:nvPr>
            <p:ph type="body" sz="quarter" idx="11"/>
          </p:nvPr>
        </p:nvSpPr>
        <p:spPr>
          <a:xfrm>
            <a:off x="604812" y="2156336"/>
            <a:ext cx="4927537" cy="2545329"/>
          </a:xfrm>
          <a:solidFill>
            <a:schemeClr val="bg1">
              <a:alpha val="80000"/>
            </a:schemeClr>
          </a:solidFill>
          <a:effectLst>
            <a:glow rad="190500">
              <a:schemeClr val="bg1">
                <a:alpha val="70000"/>
              </a:schemeClr>
            </a:glow>
          </a:effectLst>
        </p:spPr>
        <p:txBody>
          <a:bodyPr lIns="180000" tIns="180000" rIns="180000" bIns="180000">
            <a:spAutoFit/>
          </a:bodyPr>
          <a:lstStyle>
            <a:lvl1pPr marL="0" indent="0">
              <a:lnSpc>
                <a:spcPct val="100000"/>
              </a:lnSpc>
              <a:buNone/>
              <a:defRPr i="1">
                <a:solidFill>
                  <a:schemeClr val="tx1"/>
                </a:solidFill>
              </a:defRPr>
            </a:lvl1pPr>
            <a:lvl2pPr marL="457194" indent="0">
              <a:lnSpc>
                <a:spcPct val="100000"/>
              </a:lnSpc>
              <a:buNone/>
              <a:defRPr i="1">
                <a:solidFill>
                  <a:schemeClr val="tx1"/>
                </a:solidFill>
              </a:defRPr>
            </a:lvl2pPr>
            <a:lvl3pPr marL="914389" indent="0">
              <a:lnSpc>
                <a:spcPct val="100000"/>
              </a:lnSpc>
              <a:buNone/>
              <a:defRPr i="1">
                <a:solidFill>
                  <a:schemeClr val="tx1"/>
                </a:solidFill>
              </a:defRPr>
            </a:lvl3pPr>
            <a:lvl4pPr marL="1371583" indent="0">
              <a:lnSpc>
                <a:spcPct val="100000"/>
              </a:lnSpc>
              <a:buNone/>
              <a:defRPr i="1">
                <a:solidFill>
                  <a:schemeClr val="tx1"/>
                </a:solidFill>
              </a:defRPr>
            </a:lvl4pPr>
            <a:lvl5pPr marL="1828777" indent="0">
              <a:lnSpc>
                <a:spcPct val="100000"/>
              </a:lnSpc>
              <a:buNone/>
              <a:defRPr i="1">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7585312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Fin - Originale">
    <p:bg>
      <p:bgPr>
        <a:gradFill>
          <a:gsLst>
            <a:gs pos="0">
              <a:srgbClr val="00BF9A">
                <a:alpha val="20000"/>
              </a:srgbClr>
            </a:gs>
            <a:gs pos="60000">
              <a:srgbClr val="00BF9A"/>
            </a:gs>
            <a:gs pos="100000">
              <a:srgbClr val="00BF9A"/>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6" y="0"/>
            <a:ext cx="3625614" cy="1814996"/>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68" y="4924574"/>
            <a:ext cx="3643378" cy="1933426"/>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569699135"/>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Fin - Salaire">
    <p:bg>
      <p:bgPr>
        <a:gradFill>
          <a:gsLst>
            <a:gs pos="0">
              <a:srgbClr val="FBB042">
                <a:alpha val="20000"/>
              </a:srgbClr>
            </a:gs>
            <a:gs pos="60000">
              <a:srgbClr val="FBB042"/>
            </a:gs>
            <a:gs pos="100000">
              <a:srgbClr val="FBB04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68" y="4924574"/>
            <a:ext cx="3643378" cy="1933426"/>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142892827"/>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Fin - Conditions">
    <p:bg>
      <p:bgPr>
        <a:gradFill>
          <a:gsLst>
            <a:gs pos="0">
              <a:srgbClr val="F04E23">
                <a:alpha val="20000"/>
              </a:srgbClr>
            </a:gs>
            <a:gs pos="60000">
              <a:srgbClr val="F04E23"/>
            </a:gs>
            <a:gs pos="100000">
              <a:srgbClr val="F04E23"/>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69" y="4924574"/>
            <a:ext cx="3643376" cy="1933425"/>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4076969777"/>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Fin - Retraite">
    <p:bg>
      <p:bgPr>
        <a:gradFill>
          <a:gsLst>
            <a:gs pos="0">
              <a:srgbClr val="A7BE39">
                <a:alpha val="20000"/>
              </a:srgbClr>
            </a:gs>
            <a:gs pos="60000">
              <a:srgbClr val="A7BE39"/>
            </a:gs>
            <a:gs pos="100000">
              <a:srgbClr val="A7BE39"/>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69" y="4924574"/>
            <a:ext cx="3643376" cy="1933425"/>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2710257549"/>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Fin - Parentaux">
    <p:bg>
      <p:bgPr>
        <a:gradFill>
          <a:gsLst>
            <a:gs pos="0">
              <a:srgbClr val="822A85">
                <a:alpha val="20000"/>
              </a:srgbClr>
            </a:gs>
            <a:gs pos="60000">
              <a:srgbClr val="822A85"/>
            </a:gs>
            <a:gs pos="100000">
              <a:srgbClr val="822A85"/>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70" y="4924574"/>
            <a:ext cx="3643374" cy="1933424"/>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2258955972"/>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Fin - Disparites">
    <p:bg>
      <p:bgPr>
        <a:gradFill>
          <a:gsLst>
            <a:gs pos="0">
              <a:srgbClr val="2484C6">
                <a:alpha val="20000"/>
              </a:srgbClr>
            </a:gs>
            <a:gs pos="60000">
              <a:srgbClr val="2484C6"/>
            </a:gs>
            <a:gs pos="100000">
              <a:srgbClr val="2484C6"/>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70" y="4924574"/>
            <a:ext cx="3643374" cy="1933424"/>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1580949475"/>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 Noir et blanc">
    <p:bg>
      <p:bgPr>
        <a:gradFill>
          <a:gsLst>
            <a:gs pos="0">
              <a:srgbClr val="777777">
                <a:alpha val="20000"/>
              </a:srgbClr>
            </a:gs>
            <a:gs pos="60000">
              <a:srgbClr val="777777"/>
            </a:gs>
            <a:gs pos="100000">
              <a:srgbClr val="777777"/>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9153"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19153"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r:embed="rId2"/>
          <a:srcRect/>
          <a:stretch/>
        </p:blipFill>
        <p:spPr>
          <a:xfrm>
            <a:off x="1" y="-31753"/>
            <a:ext cx="4528830" cy="6887701"/>
          </a:xfrm>
          <a:prstGeom prst="rect">
            <a:avLst/>
          </a:prstGeom>
        </p:spPr>
      </p:pic>
      <p:cxnSp>
        <p:nvCxnSpPr>
          <p:cNvPr id="10" name="Connecteur droit 9">
            <a:extLst>
              <a:ext uri="{FF2B5EF4-FFF2-40B4-BE49-F238E27FC236}">
                <a16:creationId xmlns:a16="http://schemas.microsoft.com/office/drawing/2014/main" id="{1929BAF3-1989-0EA2-06B3-B4A423AE1549}"/>
              </a:ext>
            </a:extLst>
          </p:cNvPr>
          <p:cNvCxnSpPr/>
          <p:nvPr userDrawn="1"/>
        </p:nvCxnSpPr>
        <p:spPr>
          <a:xfrm>
            <a:off x="4519154"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5989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Fin - Assurances">
    <p:bg>
      <p:bgPr>
        <a:gradFill>
          <a:gsLst>
            <a:gs pos="0">
              <a:srgbClr val="C95784">
                <a:alpha val="20000"/>
              </a:srgbClr>
            </a:gs>
            <a:gs pos="60000">
              <a:srgbClr val="C95784"/>
            </a:gs>
            <a:gs pos="100000">
              <a:srgbClr val="C95784"/>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57" y="0"/>
            <a:ext cx="36256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71" y="4924574"/>
            <a:ext cx="3643372" cy="1933423"/>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1049023922"/>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Fin - Noir et blanc">
    <p:bg>
      <p:bgPr>
        <a:gradFill>
          <a:gsLst>
            <a:gs pos="0">
              <a:srgbClr val="777777">
                <a:alpha val="20000"/>
              </a:srgbClr>
            </a:gs>
            <a:gs pos="60000">
              <a:srgbClr val="777777"/>
            </a:gs>
            <a:gs pos="100000">
              <a:srgbClr val="777777"/>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82869" y="2461626"/>
            <a:ext cx="6226262" cy="967373"/>
          </a:xfrm>
          <a:solidFill>
            <a:schemeClr val="tx1"/>
          </a:solidFill>
        </p:spPr>
        <p:txBody>
          <a:bodyPr lIns="72000" tIns="108000" rIns="72000" bIns="36000" anchor="b">
            <a:spAutoFit/>
          </a:bodyPr>
          <a:lstStyle>
            <a:lvl1pPr algn="ctr">
              <a:defRPr sz="5715">
                <a:solidFill>
                  <a:schemeClr val="bg1"/>
                </a:solidFill>
              </a:defRPr>
            </a:lvl1pPr>
          </a:lstStyle>
          <a:p>
            <a:r>
              <a:rPr lang="fr-CA"/>
              <a:t>MERCI</a:t>
            </a:r>
            <a:endParaRPr lang="en-US"/>
          </a:p>
        </p:txBody>
      </p:sp>
      <p:sp>
        <p:nvSpPr>
          <p:cNvPr id="3" name="Subtitle 2"/>
          <p:cNvSpPr>
            <a:spLocks noGrp="1"/>
          </p:cNvSpPr>
          <p:nvPr>
            <p:ph type="subTitle" idx="1" hasCustomPrompt="1"/>
          </p:nvPr>
        </p:nvSpPr>
        <p:spPr>
          <a:xfrm>
            <a:off x="2982869" y="3742984"/>
            <a:ext cx="6226262" cy="967373"/>
          </a:xfrm>
        </p:spPr>
        <p:txBody>
          <a:bodyPr>
            <a:normAutofit/>
          </a:bodyPr>
          <a:lstStyle>
            <a:lvl1pPr marL="0" indent="0" algn="ctr">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CA"/>
              <a:t>Pour plus d’information, visitez le </a:t>
            </a:r>
            <a:r>
              <a:rPr lang="fr-CA" err="1"/>
              <a:t>www.frontcommun.org</a:t>
            </a:r>
            <a:endParaRPr lang="en-US"/>
          </a:p>
        </p:txBody>
      </p:sp>
      <p:cxnSp>
        <p:nvCxnSpPr>
          <p:cNvPr id="10" name="Connecteur droit 9">
            <a:extLst>
              <a:ext uri="{FF2B5EF4-FFF2-40B4-BE49-F238E27FC236}">
                <a16:creationId xmlns:a16="http://schemas.microsoft.com/office/drawing/2014/main" id="{1929BAF3-1989-0EA2-06B3-B4A423AE1549}"/>
              </a:ext>
            </a:extLst>
          </p:cNvPr>
          <p:cNvCxnSpPr>
            <a:cxnSpLocks/>
          </p:cNvCxnSpPr>
          <p:nvPr userDrawn="1"/>
        </p:nvCxnSpPr>
        <p:spPr>
          <a:xfrm>
            <a:off x="2982870" y="3576543"/>
            <a:ext cx="622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C5B3A62-217E-E22C-B564-308952F8AFB2}"/>
              </a:ext>
            </a:extLst>
          </p:cNvPr>
          <p:cNvPicPr>
            <a:picLocks noChangeAspect="1"/>
          </p:cNvPicPr>
          <p:nvPr userDrawn="1"/>
        </p:nvPicPr>
        <p:blipFill>
          <a:blip r:embed="rId2"/>
          <a:srcRect/>
          <a:stretch/>
        </p:blipFill>
        <p:spPr>
          <a:xfrm>
            <a:off x="29607" y="0"/>
            <a:ext cx="3625712" cy="1814995"/>
          </a:xfrm>
          <a:prstGeom prst="rect">
            <a:avLst/>
          </a:prstGeom>
        </p:spPr>
      </p:pic>
      <p:pic>
        <p:nvPicPr>
          <p:cNvPr id="6" name="Image 5">
            <a:extLst>
              <a:ext uri="{FF2B5EF4-FFF2-40B4-BE49-F238E27FC236}">
                <a16:creationId xmlns:a16="http://schemas.microsoft.com/office/drawing/2014/main" id="{7D32C504-9269-0FA3-B491-14E1C3B648F1}"/>
              </a:ext>
            </a:extLst>
          </p:cNvPr>
          <p:cNvPicPr>
            <a:picLocks noChangeAspect="1"/>
          </p:cNvPicPr>
          <p:nvPr userDrawn="1"/>
        </p:nvPicPr>
        <p:blipFill>
          <a:blip r:embed="rId3"/>
          <a:srcRect/>
          <a:stretch/>
        </p:blipFill>
        <p:spPr>
          <a:xfrm>
            <a:off x="9671" y="4924574"/>
            <a:ext cx="3643372" cy="1933423"/>
          </a:xfrm>
          <a:prstGeom prst="rect">
            <a:avLst/>
          </a:prstGeom>
        </p:spPr>
      </p:pic>
      <p:pic>
        <p:nvPicPr>
          <p:cNvPr id="7" name="Image 6">
            <a:extLst>
              <a:ext uri="{FF2B5EF4-FFF2-40B4-BE49-F238E27FC236}">
                <a16:creationId xmlns:a16="http://schemas.microsoft.com/office/drawing/2014/main" id="{0093ACF6-49E0-1685-A656-916E2EF76886}"/>
              </a:ext>
            </a:extLst>
          </p:cNvPr>
          <p:cNvPicPr>
            <a:picLocks noChangeAspect="1"/>
          </p:cNvPicPr>
          <p:nvPr userDrawn="1"/>
        </p:nvPicPr>
        <p:blipFill>
          <a:blip r:embed="rId4"/>
          <a:srcRect/>
          <a:stretch/>
        </p:blipFill>
        <p:spPr>
          <a:xfrm>
            <a:off x="4026024" y="5896286"/>
            <a:ext cx="3736742" cy="967373"/>
          </a:xfrm>
          <a:prstGeom prst="rect">
            <a:avLst/>
          </a:prstGeom>
        </p:spPr>
      </p:pic>
    </p:spTree>
    <p:extLst>
      <p:ext uri="{BB962C8B-B14F-4D97-AF65-F5344CB8AC3E}">
        <p14:creationId xmlns:p14="http://schemas.microsoft.com/office/powerpoint/2010/main" val="4070191811"/>
      </p:ext>
    </p:extLst>
  </p:cSld>
  <p:clrMapOvr>
    <a:masterClrMapping/>
  </p:clrMapOvr>
  <p:extLst>
    <p:ext uri="{DCECCB84-F9BA-43D5-87BE-67443E8EF086}">
      <p15:sldGuideLst xmlns:p15="http://schemas.microsoft.com/office/powerpoint/2012/main">
        <p15:guide id="1" pos="217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EC1C2-696D-A5EF-3045-CB6D2D2BA4AD}"/>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C245423C-3DEF-C68F-9920-477AF9B485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44BC317F-68D8-37A8-F780-FC494212E78E}"/>
              </a:ext>
            </a:extLst>
          </p:cNvPr>
          <p:cNvSpPr>
            <a:spLocks noGrp="1"/>
          </p:cNvSpPr>
          <p:nvPr>
            <p:ph type="dt" sz="half" idx="10"/>
          </p:nvPr>
        </p:nvSpPr>
        <p:spPr/>
        <p:txBody>
          <a:bodyPr/>
          <a:lstStyle/>
          <a:p>
            <a:fld id="{68BAAB6C-3393-4B93-AC9B-06958A1EC616}" type="datetime1">
              <a:rPr lang="fr-FR" smtClean="0"/>
              <a:t>02/10/2023</a:t>
            </a:fld>
            <a:endParaRPr lang="fr-FR"/>
          </a:p>
        </p:txBody>
      </p:sp>
      <p:sp>
        <p:nvSpPr>
          <p:cNvPr id="5" name="Espace réservé du pied de page 4">
            <a:extLst>
              <a:ext uri="{FF2B5EF4-FFF2-40B4-BE49-F238E27FC236}">
                <a16:creationId xmlns:a16="http://schemas.microsoft.com/office/drawing/2014/main" id="{4D09276F-487F-7CF3-19A7-A966C3574D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E89B48-7578-2D35-8688-4945ED6CF3A5}"/>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3310640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79CF4-537A-F383-0A01-B457AE75DAFE}"/>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B4DFD45-5EEF-395F-7C98-82189981270B}"/>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F381358C-93C8-3D3E-E626-ED487FDB696B}"/>
              </a:ext>
            </a:extLst>
          </p:cNvPr>
          <p:cNvSpPr>
            <a:spLocks noGrp="1"/>
          </p:cNvSpPr>
          <p:nvPr>
            <p:ph type="dt" sz="half" idx="10"/>
          </p:nvPr>
        </p:nvSpPr>
        <p:spPr/>
        <p:txBody>
          <a:bodyPr/>
          <a:lstStyle/>
          <a:p>
            <a:fld id="{50FB54E9-3FEA-452E-BEC7-F83BDECA81C7}" type="datetime1">
              <a:rPr lang="fr-FR" smtClean="0"/>
              <a:t>02/10/2023</a:t>
            </a:fld>
            <a:endParaRPr lang="fr-FR"/>
          </a:p>
        </p:txBody>
      </p:sp>
      <p:sp>
        <p:nvSpPr>
          <p:cNvPr id="5" name="Espace réservé du pied de page 4">
            <a:extLst>
              <a:ext uri="{FF2B5EF4-FFF2-40B4-BE49-F238E27FC236}">
                <a16:creationId xmlns:a16="http://schemas.microsoft.com/office/drawing/2014/main" id="{B1E8DC11-AB09-7DA0-6099-56904AC9A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B6DDBA-753A-D35D-7727-D537897D0DED}"/>
              </a:ext>
            </a:extLst>
          </p:cNvPr>
          <p:cNvSpPr>
            <a:spLocks noGrp="1"/>
          </p:cNvSpPr>
          <p:nvPr>
            <p:ph type="sldNum" sz="quarter" idx="12"/>
          </p:nvPr>
        </p:nvSpPr>
        <p:spPr/>
        <p:txBody>
          <a:bodyPr/>
          <a:lstStyle/>
          <a:p>
            <a:fld id="{DF35AEC5-E996-0243-BC29-190F9F3BD6DD}" type="slidenum">
              <a:rPr lang="fr-FR" smtClean="0"/>
              <a:t>‹#›</a:t>
            </a:fld>
            <a:endParaRPr lang="fr-FR"/>
          </a:p>
        </p:txBody>
      </p:sp>
      <p:sp>
        <p:nvSpPr>
          <p:cNvPr id="7" name="Rectangle 6">
            <a:extLst>
              <a:ext uri="{FF2B5EF4-FFF2-40B4-BE49-F238E27FC236}">
                <a16:creationId xmlns:a16="http://schemas.microsoft.com/office/drawing/2014/main" id="{9966AB66-94B0-664A-BB09-2A3E246B0335}"/>
              </a:ext>
            </a:extLst>
          </p:cNvPr>
          <p:cNvSpPr/>
          <p:nvPr userDrawn="1"/>
        </p:nvSpPr>
        <p:spPr>
          <a:xfrm>
            <a:off x="0" y="0"/>
            <a:ext cx="650240" cy="6858000"/>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A3D6148-A6CC-0898-AD9B-6CE42AAE0159}"/>
              </a:ext>
            </a:extLst>
          </p:cNvPr>
          <p:cNvPicPr>
            <a:picLocks noChangeAspect="1"/>
          </p:cNvPicPr>
          <p:nvPr userDrawn="1"/>
        </p:nvPicPr>
        <p:blipFill>
          <a:blip r:embed="rId2"/>
          <a:stretch>
            <a:fillRect/>
          </a:stretch>
        </p:blipFill>
        <p:spPr>
          <a:xfrm>
            <a:off x="0" y="367823"/>
            <a:ext cx="650240" cy="890468"/>
          </a:xfrm>
          <a:prstGeom prst="rect">
            <a:avLst/>
          </a:prstGeom>
        </p:spPr>
      </p:pic>
    </p:spTree>
    <p:extLst>
      <p:ext uri="{BB962C8B-B14F-4D97-AF65-F5344CB8AC3E}">
        <p14:creationId xmlns:p14="http://schemas.microsoft.com/office/powerpoint/2010/main" val="2102497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D0EB3-2792-7130-C305-5CF7CDBA9E33}"/>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64DC84DC-F537-F401-1931-B955EFB1F8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3548679-72B2-7017-73F7-3274184EB982}"/>
              </a:ext>
            </a:extLst>
          </p:cNvPr>
          <p:cNvSpPr>
            <a:spLocks noGrp="1"/>
          </p:cNvSpPr>
          <p:nvPr>
            <p:ph type="dt" sz="half" idx="10"/>
          </p:nvPr>
        </p:nvSpPr>
        <p:spPr/>
        <p:txBody>
          <a:bodyPr/>
          <a:lstStyle/>
          <a:p>
            <a:fld id="{8E229786-A3B6-4428-8D45-571D8FD0C788}" type="datetime1">
              <a:rPr lang="fr-FR" smtClean="0"/>
              <a:t>02/10/2023</a:t>
            </a:fld>
            <a:endParaRPr lang="fr-FR"/>
          </a:p>
        </p:txBody>
      </p:sp>
      <p:sp>
        <p:nvSpPr>
          <p:cNvPr id="5" name="Espace réservé du pied de page 4">
            <a:extLst>
              <a:ext uri="{FF2B5EF4-FFF2-40B4-BE49-F238E27FC236}">
                <a16:creationId xmlns:a16="http://schemas.microsoft.com/office/drawing/2014/main" id="{D8F6AC40-D819-7A61-0CA7-AED00DD795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5006AB-7D17-46E5-B8FB-FA0351C2450E}"/>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2209689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2D9C9-FBAC-5B33-2054-44086CCDB614}"/>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FC3315A1-41D8-1655-9658-2E29ACC1A99C}"/>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A53B6D9C-A508-AE84-688C-C8C5BC99AAB1}"/>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5F8960A7-925C-2B61-25C7-4DDACD493F24}"/>
              </a:ext>
            </a:extLst>
          </p:cNvPr>
          <p:cNvSpPr>
            <a:spLocks noGrp="1"/>
          </p:cNvSpPr>
          <p:nvPr>
            <p:ph type="dt" sz="half" idx="10"/>
          </p:nvPr>
        </p:nvSpPr>
        <p:spPr/>
        <p:txBody>
          <a:bodyPr/>
          <a:lstStyle/>
          <a:p>
            <a:fld id="{50AC0777-D2C0-4032-9989-F02CBDC0A721}" type="datetime1">
              <a:rPr lang="fr-FR" smtClean="0"/>
              <a:t>02/10/2023</a:t>
            </a:fld>
            <a:endParaRPr lang="fr-FR"/>
          </a:p>
        </p:txBody>
      </p:sp>
      <p:sp>
        <p:nvSpPr>
          <p:cNvPr id="6" name="Espace réservé du pied de page 5">
            <a:extLst>
              <a:ext uri="{FF2B5EF4-FFF2-40B4-BE49-F238E27FC236}">
                <a16:creationId xmlns:a16="http://schemas.microsoft.com/office/drawing/2014/main" id="{A5DC671E-E0B6-4B23-21BE-F543836E1E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11D82A-084D-AA33-9F88-A067C4283D92}"/>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3780767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574DD-D571-D7B2-1AB0-2D383A8E1C5B}"/>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95F5136-9AAE-9D71-0ECF-AF128C635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FA69B18B-3104-5CF7-9288-FDE5B0806ABD}"/>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12F2E687-1884-4C0F-E219-9D4B2A31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10CD0AF8-669A-2930-401B-E22F1CCAFAFF}"/>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322EF6B5-E0E0-E9E9-9136-92D851E41CB8}"/>
              </a:ext>
            </a:extLst>
          </p:cNvPr>
          <p:cNvSpPr>
            <a:spLocks noGrp="1"/>
          </p:cNvSpPr>
          <p:nvPr>
            <p:ph type="dt" sz="half" idx="10"/>
          </p:nvPr>
        </p:nvSpPr>
        <p:spPr/>
        <p:txBody>
          <a:bodyPr/>
          <a:lstStyle/>
          <a:p>
            <a:fld id="{9AF8525E-E23A-4E89-A69A-F1D64CAFFB43}" type="datetime1">
              <a:rPr lang="fr-FR" smtClean="0"/>
              <a:t>02/10/2023</a:t>
            </a:fld>
            <a:endParaRPr lang="fr-FR"/>
          </a:p>
        </p:txBody>
      </p:sp>
      <p:sp>
        <p:nvSpPr>
          <p:cNvPr id="8" name="Espace réservé du pied de page 7">
            <a:extLst>
              <a:ext uri="{FF2B5EF4-FFF2-40B4-BE49-F238E27FC236}">
                <a16:creationId xmlns:a16="http://schemas.microsoft.com/office/drawing/2014/main" id="{439B8E4D-1967-E470-A4AD-03EA8F3E2E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196E2E4-5FA0-D24F-49F9-DC8DEC38D50D}"/>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1193475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39662-EA45-C7B7-B1FD-F239DD87C977}"/>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75EB9C9A-A3EF-1E0A-CC34-D0F0F40F0452}"/>
              </a:ext>
            </a:extLst>
          </p:cNvPr>
          <p:cNvSpPr>
            <a:spLocks noGrp="1"/>
          </p:cNvSpPr>
          <p:nvPr>
            <p:ph type="dt" sz="half" idx="10"/>
          </p:nvPr>
        </p:nvSpPr>
        <p:spPr/>
        <p:txBody>
          <a:bodyPr/>
          <a:lstStyle/>
          <a:p>
            <a:fld id="{9F1E2384-F635-4E07-9FE5-50B339292D9F}" type="datetime1">
              <a:rPr lang="fr-FR" smtClean="0"/>
              <a:t>02/10/2023</a:t>
            </a:fld>
            <a:endParaRPr lang="fr-FR"/>
          </a:p>
        </p:txBody>
      </p:sp>
      <p:sp>
        <p:nvSpPr>
          <p:cNvPr id="4" name="Espace réservé du pied de page 3">
            <a:extLst>
              <a:ext uri="{FF2B5EF4-FFF2-40B4-BE49-F238E27FC236}">
                <a16:creationId xmlns:a16="http://schemas.microsoft.com/office/drawing/2014/main" id="{27DB6617-33D4-6A18-3CB2-46200905B09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577EDF1-0C42-E1A0-6512-4F1C271DDA8E}"/>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3207718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0D90EB-C250-5FB6-E143-FDADF7B21756}"/>
              </a:ext>
            </a:extLst>
          </p:cNvPr>
          <p:cNvSpPr>
            <a:spLocks noGrp="1"/>
          </p:cNvSpPr>
          <p:nvPr>
            <p:ph type="dt" sz="half" idx="10"/>
          </p:nvPr>
        </p:nvSpPr>
        <p:spPr/>
        <p:txBody>
          <a:bodyPr/>
          <a:lstStyle/>
          <a:p>
            <a:fld id="{3AC30960-139B-4A3D-A033-890F62E65BB2}" type="datetime1">
              <a:rPr lang="fr-FR" smtClean="0"/>
              <a:t>02/10/2023</a:t>
            </a:fld>
            <a:endParaRPr lang="fr-FR"/>
          </a:p>
        </p:txBody>
      </p:sp>
      <p:sp>
        <p:nvSpPr>
          <p:cNvPr id="3" name="Espace réservé du pied de page 2">
            <a:extLst>
              <a:ext uri="{FF2B5EF4-FFF2-40B4-BE49-F238E27FC236}">
                <a16:creationId xmlns:a16="http://schemas.microsoft.com/office/drawing/2014/main" id="{3269C6C1-091B-7912-8D67-7B7D4F4A85D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80149BD-F995-78FD-E2AC-4A19F362D6AA}"/>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1561046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D416C-5150-9897-11EE-FABBB59F5C0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4CC27A36-52C4-33B8-8FB5-138143D266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1C819A67-0A3E-CE4E-7B75-7E1AA693A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0E7CC133-C2C3-F8D2-512E-4E253952986B}"/>
              </a:ext>
            </a:extLst>
          </p:cNvPr>
          <p:cNvSpPr>
            <a:spLocks noGrp="1"/>
          </p:cNvSpPr>
          <p:nvPr>
            <p:ph type="dt" sz="half" idx="10"/>
          </p:nvPr>
        </p:nvSpPr>
        <p:spPr/>
        <p:txBody>
          <a:bodyPr/>
          <a:lstStyle/>
          <a:p>
            <a:fld id="{C21B2C76-D499-4DD3-AB9F-B841D8ED4458}" type="datetime1">
              <a:rPr lang="fr-FR" smtClean="0"/>
              <a:t>02/10/2023</a:t>
            </a:fld>
            <a:endParaRPr lang="fr-FR"/>
          </a:p>
        </p:txBody>
      </p:sp>
      <p:sp>
        <p:nvSpPr>
          <p:cNvPr id="6" name="Espace réservé du pied de page 5">
            <a:extLst>
              <a:ext uri="{FF2B5EF4-FFF2-40B4-BE49-F238E27FC236}">
                <a16:creationId xmlns:a16="http://schemas.microsoft.com/office/drawing/2014/main" id="{C514C748-A920-BCBA-019E-7843DBC010F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FEACDD-C9C6-8731-94A3-8E04CCE1BECE}"/>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275342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 Original">
    <p:bg>
      <p:bgPr>
        <a:solidFill>
          <a:srgbClr val="00BF9A">
            <a:alpha val="20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877885-FECD-FA3B-2C99-F884AFFFC402}"/>
              </a:ext>
            </a:extLst>
          </p:cNvPr>
          <p:cNvPicPr>
            <a:picLocks noChangeAspect="1"/>
          </p:cNvPicPr>
          <p:nvPr userDrawn="1"/>
        </p:nvPicPr>
        <p:blipFill>
          <a:blip r:embed="rId2"/>
          <a:srcRect/>
          <a:stretch/>
        </p:blipFill>
        <p:spPr>
          <a:xfrm>
            <a:off x="9880050" y="6027923"/>
            <a:ext cx="1406500" cy="704100"/>
          </a:xfrm>
          <a:prstGeom prst="rect">
            <a:avLst/>
          </a:prstGeom>
        </p:spPr>
      </p:pic>
      <p:sp>
        <p:nvSpPr>
          <p:cNvPr id="2" name="Title 1"/>
          <p:cNvSpPr>
            <a:spLocks noGrp="1"/>
          </p:cNvSpPr>
          <p:nvPr>
            <p:ph type="title" hasCustomPrompt="1"/>
          </p:nvPr>
        </p:nvSpPr>
        <p:spPr>
          <a:xfrm>
            <a:off x="578722" y="-1"/>
            <a:ext cx="11138026" cy="1523958"/>
          </a:xfrm>
        </p:spPr>
        <p:txBody>
          <a:bodyPr lIns="180000" tIns="144000" bIns="0" anchor="ctr" anchorCtr="0"/>
          <a:lstStyle>
            <a:lvl1pPr>
              <a:lnSpc>
                <a:spcPct val="80000"/>
              </a:lnSpc>
              <a:defRPr/>
            </a:lvl1pPr>
          </a:lstStyle>
          <a:p>
            <a:r>
              <a:rPr lang="fr-CA"/>
              <a:t>MODIFIER LE STYLE DU TITRE (METTRE EN MAJUSCULES) </a:t>
            </a:r>
            <a:endParaRPr lang="en-US"/>
          </a:p>
        </p:txBody>
      </p:sp>
      <p:sp>
        <p:nvSpPr>
          <p:cNvPr id="3" name="Content Placeholder 2"/>
          <p:cNvSpPr>
            <a:spLocks noGrp="1"/>
          </p:cNvSpPr>
          <p:nvPr>
            <p:ph idx="1"/>
          </p:nvPr>
        </p:nvSpPr>
        <p:spPr>
          <a:xfrm>
            <a:off x="578722" y="1741925"/>
            <a:ext cx="11138026" cy="39427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a:solidFill>
            <a:srgbClr val="00BF9A"/>
          </a:solidFill>
        </p:spPr>
        <p:txBody>
          <a:bodyPr/>
          <a:lstStyle>
            <a:lvl1pPr>
              <a:defRPr>
                <a:solidFill>
                  <a:schemeClr val="bg1"/>
                </a:solidFill>
              </a:defRPr>
            </a:lvl1pPr>
          </a:lstStyle>
          <a:p>
            <a:fld id="{CB4B3EF7-0E3E-C746-BEA3-A898439CAD76}" type="slidenum">
              <a:rPr lang="fr-FR" smtClean="0"/>
              <a:pPr/>
              <a:t>‹#›</a:t>
            </a:fld>
            <a:endParaRPr lang="fr-FR"/>
          </a:p>
        </p:txBody>
      </p:sp>
      <p:pic>
        <p:nvPicPr>
          <p:cNvPr id="7" name="Image 6">
            <a:extLst>
              <a:ext uri="{FF2B5EF4-FFF2-40B4-BE49-F238E27FC236}">
                <a16:creationId xmlns:a16="http://schemas.microsoft.com/office/drawing/2014/main" id="{6BF4F7EA-B521-76D7-7640-FFF78B47B266}"/>
              </a:ext>
            </a:extLst>
          </p:cNvPr>
          <p:cNvPicPr>
            <a:picLocks noChangeAspect="1"/>
          </p:cNvPicPr>
          <p:nvPr userDrawn="1"/>
        </p:nvPicPr>
        <p:blipFill>
          <a:blip r:embed="rId3"/>
          <a:srcRect/>
          <a:stretch/>
        </p:blipFill>
        <p:spPr>
          <a:xfrm>
            <a:off x="4777" y="5902601"/>
            <a:ext cx="1800369" cy="955399"/>
          </a:xfrm>
          <a:prstGeom prst="rect">
            <a:avLst/>
          </a:prstGeom>
        </p:spPr>
      </p:pic>
      <p:pic>
        <p:nvPicPr>
          <p:cNvPr id="8" name="Image 7">
            <a:extLst>
              <a:ext uri="{FF2B5EF4-FFF2-40B4-BE49-F238E27FC236}">
                <a16:creationId xmlns:a16="http://schemas.microsoft.com/office/drawing/2014/main" id="{3541F07C-F580-7A24-AFE2-18974E9C4B4A}"/>
              </a:ext>
            </a:extLst>
          </p:cNvPr>
          <p:cNvPicPr>
            <a:picLocks noChangeAspect="1"/>
          </p:cNvPicPr>
          <p:nvPr userDrawn="1"/>
        </p:nvPicPr>
        <p:blipFill>
          <a:blip r:embed="rId4"/>
          <a:srcRect/>
          <a:stretch/>
        </p:blipFill>
        <p:spPr>
          <a:xfrm>
            <a:off x="1957928" y="6379973"/>
            <a:ext cx="1846504" cy="478026"/>
          </a:xfrm>
          <a:prstGeom prst="rect">
            <a:avLst/>
          </a:prstGeom>
        </p:spPr>
      </p:pic>
      <p:sp>
        <p:nvSpPr>
          <p:cNvPr id="10" name="Rectangle 9">
            <a:extLst>
              <a:ext uri="{FF2B5EF4-FFF2-40B4-BE49-F238E27FC236}">
                <a16:creationId xmlns:a16="http://schemas.microsoft.com/office/drawing/2014/main" id="{76A0C13C-E773-9A44-E899-2B09344B482C}"/>
              </a:ext>
            </a:extLst>
          </p:cNvPr>
          <p:cNvSpPr/>
          <p:nvPr userDrawn="1"/>
        </p:nvSpPr>
        <p:spPr>
          <a:xfrm>
            <a:off x="-1" y="0"/>
            <a:ext cx="571476" cy="1523959"/>
          </a:xfrm>
          <a:prstGeom prst="rect">
            <a:avLst/>
          </a:prstGeom>
          <a:solidFill>
            <a:srgbClr val="00B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5"/>
          </a:p>
        </p:txBody>
      </p:sp>
      <p:pic>
        <p:nvPicPr>
          <p:cNvPr id="11" name="Image 10">
            <a:extLst>
              <a:ext uri="{FF2B5EF4-FFF2-40B4-BE49-F238E27FC236}">
                <a16:creationId xmlns:a16="http://schemas.microsoft.com/office/drawing/2014/main" id="{0C38DCCE-2A6E-8CA3-846D-696F2622AF8A}"/>
              </a:ext>
            </a:extLst>
          </p:cNvPr>
          <p:cNvPicPr>
            <a:picLocks noChangeAspect="1"/>
          </p:cNvPicPr>
          <p:nvPr userDrawn="1"/>
        </p:nvPicPr>
        <p:blipFill>
          <a:blip r:embed="rId5"/>
          <a:stretch>
            <a:fillRect/>
          </a:stretch>
        </p:blipFill>
        <p:spPr>
          <a:xfrm>
            <a:off x="0" y="385644"/>
            <a:ext cx="551051" cy="752666"/>
          </a:xfrm>
          <a:prstGeom prst="rect">
            <a:avLst/>
          </a:prstGeom>
        </p:spPr>
      </p:pic>
    </p:spTree>
    <p:extLst>
      <p:ext uri="{BB962C8B-B14F-4D97-AF65-F5344CB8AC3E}">
        <p14:creationId xmlns:p14="http://schemas.microsoft.com/office/powerpoint/2010/main" val="4252717754"/>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F73C07-629D-09ED-D96B-AF6E24D7F53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8372DFB0-1F6C-F5C2-57D2-2313ABBB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276873-8A26-BBC8-4B26-8F892F559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392226A0-340C-7DCE-220D-378E9DC518DC}"/>
              </a:ext>
            </a:extLst>
          </p:cNvPr>
          <p:cNvSpPr>
            <a:spLocks noGrp="1"/>
          </p:cNvSpPr>
          <p:nvPr>
            <p:ph type="dt" sz="half" idx="10"/>
          </p:nvPr>
        </p:nvSpPr>
        <p:spPr/>
        <p:txBody>
          <a:bodyPr/>
          <a:lstStyle/>
          <a:p>
            <a:fld id="{B0F967E0-5F78-4FDB-A69B-F1727D29766B}" type="datetime1">
              <a:rPr lang="fr-FR" smtClean="0"/>
              <a:t>02/10/2023</a:t>
            </a:fld>
            <a:endParaRPr lang="fr-FR"/>
          </a:p>
        </p:txBody>
      </p:sp>
      <p:sp>
        <p:nvSpPr>
          <p:cNvPr id="6" name="Espace réservé du pied de page 5">
            <a:extLst>
              <a:ext uri="{FF2B5EF4-FFF2-40B4-BE49-F238E27FC236}">
                <a16:creationId xmlns:a16="http://schemas.microsoft.com/office/drawing/2014/main" id="{009802B9-3022-30F9-87E4-8A0C683126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D0C2D7-0259-60E4-70FD-5AC0C39A19EA}"/>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4293329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106E5-0713-39C7-456D-C3D9162CDD79}"/>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B12DE599-0629-7D09-8CCF-0BA66178ED2E}"/>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4C18A38-A37C-9872-7131-D52B1E96C7CE}"/>
              </a:ext>
            </a:extLst>
          </p:cNvPr>
          <p:cNvSpPr>
            <a:spLocks noGrp="1"/>
          </p:cNvSpPr>
          <p:nvPr>
            <p:ph type="dt" sz="half" idx="10"/>
          </p:nvPr>
        </p:nvSpPr>
        <p:spPr/>
        <p:txBody>
          <a:bodyPr/>
          <a:lstStyle/>
          <a:p>
            <a:fld id="{8986B4C7-5EF3-4DAB-BCCB-9570E12BE323}" type="datetime1">
              <a:rPr lang="fr-FR" smtClean="0"/>
              <a:t>02/10/2023</a:t>
            </a:fld>
            <a:endParaRPr lang="fr-FR"/>
          </a:p>
        </p:txBody>
      </p:sp>
      <p:sp>
        <p:nvSpPr>
          <p:cNvPr id="5" name="Espace réservé du pied de page 4">
            <a:extLst>
              <a:ext uri="{FF2B5EF4-FFF2-40B4-BE49-F238E27FC236}">
                <a16:creationId xmlns:a16="http://schemas.microsoft.com/office/drawing/2014/main" id="{BDFF8F09-66DF-8B57-C17D-AC686C7151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BB4BD2-AECD-AA28-9269-F2ADFDF16EDE}"/>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2571762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EAE3195-CF35-93F1-A7CC-97238CC45A9F}"/>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AA5A809-64E3-CCB2-B245-9E3FF1DFC9B9}"/>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CEB1C3F-2ABD-EA15-D5E8-67D60C2A03F2}"/>
              </a:ext>
            </a:extLst>
          </p:cNvPr>
          <p:cNvSpPr>
            <a:spLocks noGrp="1"/>
          </p:cNvSpPr>
          <p:nvPr>
            <p:ph type="dt" sz="half" idx="10"/>
          </p:nvPr>
        </p:nvSpPr>
        <p:spPr/>
        <p:txBody>
          <a:bodyPr/>
          <a:lstStyle/>
          <a:p>
            <a:fld id="{649285E3-4B4E-4C7E-83C7-EA2FFD50D0A9}" type="datetime1">
              <a:rPr lang="fr-FR" smtClean="0"/>
              <a:t>02/10/2023</a:t>
            </a:fld>
            <a:endParaRPr lang="fr-FR"/>
          </a:p>
        </p:txBody>
      </p:sp>
      <p:sp>
        <p:nvSpPr>
          <p:cNvPr id="5" name="Espace réservé du pied de page 4">
            <a:extLst>
              <a:ext uri="{FF2B5EF4-FFF2-40B4-BE49-F238E27FC236}">
                <a16:creationId xmlns:a16="http://schemas.microsoft.com/office/drawing/2014/main" id="{B2CEF415-3F31-B502-A56A-157ACA79E4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6A827D-51C6-0557-B0B5-3CA664416982}"/>
              </a:ext>
            </a:extLst>
          </p:cNvPr>
          <p:cNvSpPr>
            <a:spLocks noGrp="1"/>
          </p:cNvSpPr>
          <p:nvPr>
            <p:ph type="sldNum" sz="quarter" idx="12"/>
          </p:nvPr>
        </p:nvSpPr>
        <p:spPr/>
        <p:txBody>
          <a:bodyPr/>
          <a:lstStyle/>
          <a:p>
            <a:fld id="{DF35AEC5-E996-0243-BC29-190F9F3BD6DD}" type="slidenum">
              <a:rPr lang="fr-FR" smtClean="0"/>
              <a:t>‹#›</a:t>
            </a:fld>
            <a:endParaRPr lang="fr-FR"/>
          </a:p>
        </p:txBody>
      </p:sp>
    </p:spTree>
    <p:extLst>
      <p:ext uri="{BB962C8B-B14F-4D97-AF65-F5344CB8AC3E}">
        <p14:creationId xmlns:p14="http://schemas.microsoft.com/office/powerpoint/2010/main" val="126343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 Original">
    <p:bg>
      <p:bgPr>
        <a:gradFill>
          <a:gsLst>
            <a:gs pos="0">
              <a:srgbClr val="00BF9A">
                <a:alpha val="20000"/>
              </a:srgbClr>
            </a:gs>
            <a:gs pos="60000">
              <a:srgbClr val="00BF9A"/>
            </a:gs>
            <a:gs pos="100000">
              <a:srgbClr val="00BF9A"/>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9153"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19153"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0" y="-31754"/>
            <a:ext cx="4528831" cy="6887703"/>
          </a:xfrm>
          <a:prstGeom prst="rect">
            <a:avLst/>
          </a:prstGeom>
        </p:spPr>
      </p:pic>
      <p:cxnSp>
        <p:nvCxnSpPr>
          <p:cNvPr id="10" name="Connecteur droit 9">
            <a:extLst>
              <a:ext uri="{FF2B5EF4-FFF2-40B4-BE49-F238E27FC236}">
                <a16:creationId xmlns:a16="http://schemas.microsoft.com/office/drawing/2014/main" id="{1929BAF3-1989-0EA2-06B3-B4A423AE1549}"/>
              </a:ext>
            </a:extLst>
          </p:cNvPr>
          <p:cNvCxnSpPr/>
          <p:nvPr userDrawn="1"/>
        </p:nvCxnSpPr>
        <p:spPr>
          <a:xfrm>
            <a:off x="4519154"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75156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positive de titre - Salaire">
    <p:bg>
      <p:bgPr>
        <a:gradFill>
          <a:gsLst>
            <a:gs pos="0">
              <a:srgbClr val="FBB042">
                <a:alpha val="20000"/>
              </a:srgbClr>
            </a:gs>
            <a:gs pos="60000">
              <a:srgbClr val="FBB042"/>
            </a:gs>
            <a:gs pos="100000">
              <a:srgbClr val="FBB042"/>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rotWithShape="1">
          <a:blip/>
          <a:srcRect l="19234" t="487" r="7664" b="-487"/>
          <a:stretch/>
        </p:blipFill>
        <p:spPr>
          <a:xfrm>
            <a:off x="0" y="1850546"/>
            <a:ext cx="5517582" cy="5031965"/>
          </a:xfrm>
          <a:prstGeom prst="rect">
            <a:avLst/>
          </a:prstGeom>
        </p:spPr>
      </p:pic>
      <p:sp>
        <p:nvSpPr>
          <p:cNvPr id="4" name="Title 1">
            <a:extLst>
              <a:ext uri="{FF2B5EF4-FFF2-40B4-BE49-F238E27FC236}">
                <a16:creationId xmlns:a16="http://schemas.microsoft.com/office/drawing/2014/main" id="{1EE283AF-4B54-D1B6-06B1-5A3B95272F3A}"/>
              </a:ext>
            </a:extLst>
          </p:cNvPr>
          <p:cNvSpPr>
            <a:spLocks noGrp="1"/>
          </p:cNvSpPr>
          <p:nvPr>
            <p:ph type="ctrTitle"/>
          </p:nvPr>
        </p:nvSpPr>
        <p:spPr>
          <a:xfrm>
            <a:off x="5741506"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4E06D336-ABBA-8D39-449B-BC651E40F79A}"/>
              </a:ext>
            </a:extLst>
          </p:cNvPr>
          <p:cNvSpPr>
            <a:spLocks noGrp="1"/>
          </p:cNvSpPr>
          <p:nvPr>
            <p:ph type="subTitle" idx="1"/>
          </p:nvPr>
        </p:nvSpPr>
        <p:spPr>
          <a:xfrm>
            <a:off x="5741506"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E937381-A375-8A5D-A487-A430058BD2BC}"/>
              </a:ext>
            </a:extLst>
          </p:cNvPr>
          <p:cNvCxnSpPr/>
          <p:nvPr userDrawn="1"/>
        </p:nvCxnSpPr>
        <p:spPr>
          <a:xfrm>
            <a:off x="5741508"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913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apositive de titre - Conditions">
    <p:bg>
      <p:bgPr>
        <a:gradFill>
          <a:gsLst>
            <a:gs pos="0">
              <a:srgbClr val="F04E23">
                <a:alpha val="20000"/>
              </a:srgbClr>
            </a:gs>
            <a:gs pos="60000">
              <a:srgbClr val="F04E23"/>
            </a:gs>
            <a:gs pos="100000">
              <a:srgbClr val="F04E23"/>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458386" y="543280"/>
            <a:ext cx="5761345" cy="5761433"/>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215217"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215217"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215219"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16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apositive de titre - Retraite">
    <p:bg>
      <p:bgPr>
        <a:gradFill>
          <a:gsLst>
            <a:gs pos="0">
              <a:srgbClr val="A7BE39">
                <a:alpha val="20000"/>
              </a:srgbClr>
            </a:gs>
            <a:gs pos="60000">
              <a:srgbClr val="A7BE39"/>
            </a:gs>
            <a:gs pos="100000">
              <a:srgbClr val="A7BE39"/>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67913" y="1563533"/>
            <a:ext cx="5761345" cy="3720925"/>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0269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positive de titre - Parentaux">
    <p:bg>
      <p:bgPr>
        <a:gradFill>
          <a:gsLst>
            <a:gs pos="0">
              <a:srgbClr val="822A85">
                <a:alpha val="20000"/>
              </a:srgbClr>
            </a:gs>
            <a:gs pos="59000">
              <a:srgbClr val="822A85"/>
            </a:gs>
            <a:gs pos="100000">
              <a:srgbClr val="822A85"/>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220866" y="1476631"/>
            <a:ext cx="6226262" cy="4150904"/>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0807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apositive de titre - Disparites">
    <p:bg>
      <p:bgPr>
        <a:gradFill>
          <a:gsLst>
            <a:gs pos="0">
              <a:srgbClr val="2484C6">
                <a:alpha val="20000"/>
              </a:srgbClr>
            </a:gs>
            <a:gs pos="59000">
              <a:srgbClr val="2484C6"/>
            </a:gs>
            <a:gs pos="100000">
              <a:srgbClr val="2484C6"/>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102387" y="1271785"/>
            <a:ext cx="5582208" cy="4535614"/>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639644"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639644"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639646"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390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apositive de titre - Assurances">
    <p:bg>
      <p:bgPr>
        <a:gradFill>
          <a:gsLst>
            <a:gs pos="0">
              <a:srgbClr val="C95784">
                <a:alpha val="20000"/>
              </a:srgbClr>
            </a:gs>
            <a:gs pos="59000">
              <a:srgbClr val="C95784"/>
            </a:gs>
            <a:gs pos="100000">
              <a:srgbClr val="C95784"/>
            </a:gs>
          </a:gsLst>
          <a:lin ang="0" scaled="0"/>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19ADB7-E093-E3F7-7FCC-36A81F357778}"/>
              </a:ext>
            </a:extLst>
          </p:cNvPr>
          <p:cNvPicPr>
            <a:picLocks noChangeAspect="1"/>
          </p:cNvPicPr>
          <p:nvPr userDrawn="1"/>
        </p:nvPicPr>
        <p:blipFill>
          <a:blip/>
          <a:srcRect/>
          <a:stretch/>
        </p:blipFill>
        <p:spPr>
          <a:xfrm>
            <a:off x="169772" y="1101163"/>
            <a:ext cx="5330833" cy="5330915"/>
          </a:xfrm>
          <a:prstGeom prst="rect">
            <a:avLst/>
          </a:prstGeom>
        </p:spPr>
      </p:pic>
      <p:sp>
        <p:nvSpPr>
          <p:cNvPr id="4" name="Title 1">
            <a:extLst>
              <a:ext uri="{FF2B5EF4-FFF2-40B4-BE49-F238E27FC236}">
                <a16:creationId xmlns:a16="http://schemas.microsoft.com/office/drawing/2014/main" id="{D07118BF-FE01-A4DA-1BC2-3A134444197F}"/>
              </a:ext>
            </a:extLst>
          </p:cNvPr>
          <p:cNvSpPr>
            <a:spLocks noGrp="1"/>
          </p:cNvSpPr>
          <p:nvPr>
            <p:ph type="ctrTitle"/>
          </p:nvPr>
        </p:nvSpPr>
        <p:spPr>
          <a:xfrm>
            <a:off x="5452896" y="1520728"/>
            <a:ext cx="6226262" cy="1728404"/>
          </a:xfrm>
          <a:solidFill>
            <a:schemeClr val="tx1"/>
          </a:solidFill>
        </p:spPr>
        <p:txBody>
          <a:bodyPr lIns="72000" tIns="108000" rIns="72000" bIns="36000" anchor="b">
            <a:spAutoFit/>
          </a:bodyPr>
          <a:lstStyle>
            <a:lvl1pPr algn="ctr">
              <a:defRPr sz="5715">
                <a:solidFill>
                  <a:schemeClr val="bg1"/>
                </a:solidFill>
              </a:defRPr>
            </a:lvl1pPr>
          </a:lstStyle>
          <a:p>
            <a:r>
              <a:rPr lang="fr-FR"/>
              <a:t>Modifiez le style du titre</a:t>
            </a:r>
            <a:endParaRPr lang="en-US"/>
          </a:p>
        </p:txBody>
      </p:sp>
      <p:sp>
        <p:nvSpPr>
          <p:cNvPr id="5" name="Subtitle 2">
            <a:extLst>
              <a:ext uri="{FF2B5EF4-FFF2-40B4-BE49-F238E27FC236}">
                <a16:creationId xmlns:a16="http://schemas.microsoft.com/office/drawing/2014/main" id="{BE4FEFD9-5064-43C0-1493-E66EAEBE3689}"/>
              </a:ext>
            </a:extLst>
          </p:cNvPr>
          <p:cNvSpPr>
            <a:spLocks noGrp="1"/>
          </p:cNvSpPr>
          <p:nvPr>
            <p:ph type="subTitle" idx="1"/>
          </p:nvPr>
        </p:nvSpPr>
        <p:spPr>
          <a:xfrm>
            <a:off x="5452896" y="3563116"/>
            <a:ext cx="6226262" cy="1933492"/>
          </a:xfrm>
        </p:spPr>
        <p:txBody>
          <a:bodyPr>
            <a:normAutofit/>
          </a:bodyPr>
          <a:lstStyle>
            <a:lvl1pPr marL="0" indent="0" algn="l">
              <a:lnSpc>
                <a:spcPct val="100000"/>
              </a:lnSpc>
              <a:buNone/>
              <a:defRPr sz="2117">
                <a:solidFill>
                  <a:schemeClr val="bg1"/>
                </a:solidFill>
              </a:defRPr>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7" indent="0" algn="ctr">
              <a:buNone/>
              <a:defRPr sz="1600"/>
            </a:lvl7pPr>
            <a:lvl8pPr marL="3200361" indent="0" algn="ctr">
              <a:buNone/>
              <a:defRPr sz="1600"/>
            </a:lvl8pPr>
            <a:lvl9pPr marL="3657555" indent="0" algn="ctr">
              <a:buNone/>
              <a:defRPr sz="1600"/>
            </a:lvl9pPr>
          </a:lstStyle>
          <a:p>
            <a:r>
              <a:rPr lang="fr-FR"/>
              <a:t>Modifiez le style des sous-titres du masque</a:t>
            </a:r>
            <a:endParaRPr lang="en-US"/>
          </a:p>
        </p:txBody>
      </p:sp>
      <p:cxnSp>
        <p:nvCxnSpPr>
          <p:cNvPr id="6" name="Connecteur droit 5">
            <a:extLst>
              <a:ext uri="{FF2B5EF4-FFF2-40B4-BE49-F238E27FC236}">
                <a16:creationId xmlns:a16="http://schemas.microsoft.com/office/drawing/2014/main" id="{C549081E-86B2-F2F7-EA34-CA01FA9437E6}"/>
              </a:ext>
            </a:extLst>
          </p:cNvPr>
          <p:cNvCxnSpPr/>
          <p:nvPr userDrawn="1"/>
        </p:nvCxnSpPr>
        <p:spPr>
          <a:xfrm>
            <a:off x="5452898" y="3396676"/>
            <a:ext cx="4654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0801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4.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Text Placeholder 2"/>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Epilogue Light" pitchFamily="2" charset="77"/>
              </a:defRPr>
            </a:lvl1pPr>
          </a:lstStyle>
          <a:p>
            <a:endParaRPr lang="fr-F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Epilogue Light" pitchFamily="2" charset="77"/>
              </a:defRPr>
            </a:lvl1pPr>
          </a:lstStyle>
          <a:p>
            <a:endParaRPr lang="fr-FR"/>
          </a:p>
        </p:txBody>
      </p:sp>
      <p:sp>
        <p:nvSpPr>
          <p:cNvPr id="6" name="Slide Number Placeholder 5"/>
          <p:cNvSpPr>
            <a:spLocks noGrp="1"/>
          </p:cNvSpPr>
          <p:nvPr>
            <p:ph type="sldNum" sz="quarter" idx="4"/>
          </p:nvPr>
        </p:nvSpPr>
        <p:spPr>
          <a:xfrm>
            <a:off x="11429516" y="6095835"/>
            <a:ext cx="571476" cy="571485"/>
          </a:xfrm>
          <a:prstGeom prst="ellipse">
            <a:avLst/>
          </a:prstGeom>
          <a:ln>
            <a:noFill/>
          </a:ln>
        </p:spPr>
        <p:txBody>
          <a:bodyPr vert="horz" lIns="36000" tIns="36000" rIns="36000" bIns="36000" rtlCol="0" anchor="ctr"/>
          <a:lstStyle>
            <a:lvl1pPr algn="ctr">
              <a:defRPr sz="1270" b="1" i="0">
                <a:solidFill>
                  <a:schemeClr val="tx1">
                    <a:tint val="75000"/>
                  </a:schemeClr>
                </a:solidFill>
                <a:latin typeface="Epilogue ExtraBold" pitchFamily="2" charset="77"/>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1202903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Lst>
  <p:hf hdr="0" ftr="0" dt="0"/>
  <p:txStyles>
    <p:titleStyle>
      <a:lvl1pPr algn="l" defTabSz="914389" rtl="0" eaLnBrk="1" latinLnBrk="0" hangingPunct="1">
        <a:lnSpc>
          <a:spcPct val="90000"/>
        </a:lnSpc>
        <a:spcBef>
          <a:spcPct val="0"/>
        </a:spcBef>
        <a:buNone/>
        <a:defRPr sz="5080" b="1" i="0" kern="1200">
          <a:solidFill>
            <a:schemeClr val="tx1"/>
          </a:solidFill>
          <a:latin typeface="Thunder SemBd" pitchFamily="2" charset="77"/>
          <a:ea typeface="+mj-ea"/>
          <a:cs typeface="+mj-cs"/>
        </a:defRPr>
      </a:lvl1pPr>
    </p:titleStyle>
    <p:bodyStyle>
      <a:lvl1pPr marL="228597" indent="-228597" algn="l" defTabSz="914389" rtl="0" eaLnBrk="1" latinLnBrk="0" hangingPunct="1">
        <a:lnSpc>
          <a:spcPct val="90000"/>
        </a:lnSpc>
        <a:spcBef>
          <a:spcPts val="1000"/>
        </a:spcBef>
        <a:buFont typeface="Arial" panose="020B0604020202020204" pitchFamily="34" charset="0"/>
        <a:buChar char="•"/>
        <a:defRPr sz="2540" b="0" i="0" kern="1200">
          <a:solidFill>
            <a:schemeClr val="tx1"/>
          </a:solidFill>
          <a:latin typeface="Epilogue" pitchFamily="2" charset="77"/>
          <a:ea typeface="+mn-ea"/>
          <a:cs typeface="+mn-cs"/>
        </a:defRPr>
      </a:lvl1pPr>
      <a:lvl2pPr marL="685791" indent="-228597" algn="l" defTabSz="914389" rtl="0" eaLnBrk="1" latinLnBrk="0" hangingPunct="1">
        <a:lnSpc>
          <a:spcPct val="90000"/>
        </a:lnSpc>
        <a:spcBef>
          <a:spcPts val="500"/>
        </a:spcBef>
        <a:buFont typeface="Arial" panose="020B0604020202020204" pitchFamily="34" charset="0"/>
        <a:buChar char="•"/>
        <a:defRPr sz="2117" b="0" i="0" kern="1200">
          <a:solidFill>
            <a:schemeClr val="tx1"/>
          </a:solidFill>
          <a:latin typeface="Epilogue" pitchFamily="2" charset="77"/>
          <a:ea typeface="+mn-ea"/>
          <a:cs typeface="+mn-cs"/>
        </a:defRPr>
      </a:lvl2pPr>
      <a:lvl3pPr marL="1142986" indent="-228597" algn="l" defTabSz="914389" rtl="0" eaLnBrk="1" latinLnBrk="0" hangingPunct="1">
        <a:lnSpc>
          <a:spcPct val="90000"/>
        </a:lnSpc>
        <a:spcBef>
          <a:spcPts val="500"/>
        </a:spcBef>
        <a:buFont typeface="Arial" panose="020B0604020202020204" pitchFamily="34" charset="0"/>
        <a:buChar char="•"/>
        <a:defRPr sz="1905" b="0" i="0" kern="1200">
          <a:solidFill>
            <a:schemeClr val="tx1"/>
          </a:solidFill>
          <a:latin typeface="Epilogue" pitchFamily="2" charset="77"/>
          <a:ea typeface="+mn-ea"/>
          <a:cs typeface="+mn-cs"/>
        </a:defRPr>
      </a:lvl3pPr>
      <a:lvl4pPr marL="1600180" indent="-228597" algn="l" defTabSz="914389" rtl="0" eaLnBrk="1" latinLnBrk="0" hangingPunct="1">
        <a:lnSpc>
          <a:spcPct val="90000"/>
        </a:lnSpc>
        <a:spcBef>
          <a:spcPts val="500"/>
        </a:spcBef>
        <a:buFont typeface="Arial" panose="020B0604020202020204" pitchFamily="34" charset="0"/>
        <a:buChar char="•"/>
        <a:defRPr sz="1693" b="0" i="0" kern="1200">
          <a:solidFill>
            <a:schemeClr val="tx1"/>
          </a:solidFill>
          <a:latin typeface="Epilogue" pitchFamily="2" charset="77"/>
          <a:ea typeface="+mn-ea"/>
          <a:cs typeface="+mn-cs"/>
        </a:defRPr>
      </a:lvl4pPr>
      <a:lvl5pPr marL="2057374" indent="-228597" algn="l" defTabSz="914389" rtl="0" eaLnBrk="1" latinLnBrk="0" hangingPunct="1">
        <a:lnSpc>
          <a:spcPct val="90000"/>
        </a:lnSpc>
        <a:spcBef>
          <a:spcPts val="500"/>
        </a:spcBef>
        <a:buFont typeface="Arial" panose="020B0604020202020204" pitchFamily="34" charset="0"/>
        <a:buChar char="•"/>
        <a:defRPr sz="1482" b="0" i="0" kern="1200">
          <a:solidFill>
            <a:schemeClr val="tx1"/>
          </a:solidFill>
          <a:latin typeface="Epilogue" pitchFamily="2" charset="77"/>
          <a:ea typeface="+mn-ea"/>
          <a:cs typeface="+mn-cs"/>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FA26F5A-9507-26F5-FD35-963DC57C0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4E59112A-2484-C163-AA9F-78C35841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89336940-6015-4777-ACB6-0A2F47D7E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B686A-333F-4157-8FDB-CCBE618A60E9}" type="datetime1">
              <a:rPr lang="fr-FR" smtClean="0"/>
              <a:t>02/10/2023</a:t>
            </a:fld>
            <a:endParaRPr lang="fr-FR"/>
          </a:p>
        </p:txBody>
      </p:sp>
      <p:sp>
        <p:nvSpPr>
          <p:cNvPr id="5" name="Espace réservé du pied de page 4">
            <a:extLst>
              <a:ext uri="{FF2B5EF4-FFF2-40B4-BE49-F238E27FC236}">
                <a16:creationId xmlns:a16="http://schemas.microsoft.com/office/drawing/2014/main" id="{A9A72D13-94ED-904A-A9F4-BD2830244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58BC8A5-72AD-5D86-B513-CB62C7BF1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5AEC5-E996-0243-BC29-190F9F3BD6DD}" type="slidenum">
              <a:rPr lang="fr-FR" smtClean="0"/>
              <a:t>‹#›</a:t>
            </a:fld>
            <a:endParaRPr lang="fr-FR"/>
          </a:p>
        </p:txBody>
      </p:sp>
    </p:spTree>
    <p:extLst>
      <p:ext uri="{BB962C8B-B14F-4D97-AF65-F5344CB8AC3E}">
        <p14:creationId xmlns:p14="http://schemas.microsoft.com/office/powerpoint/2010/main" val="39193408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hunder SemB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Text Placeholder 2"/>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Epilogue Light" pitchFamily="2" charset="77"/>
              </a:defRPr>
            </a:lvl1pPr>
          </a:lstStyle>
          <a:p>
            <a:endParaRPr lang="fr-F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Epilogue Light" pitchFamily="2" charset="77"/>
              </a:defRPr>
            </a:lvl1pPr>
          </a:lstStyle>
          <a:p>
            <a:endParaRPr lang="fr-FR"/>
          </a:p>
        </p:txBody>
      </p:sp>
      <p:sp>
        <p:nvSpPr>
          <p:cNvPr id="6" name="Slide Number Placeholder 5"/>
          <p:cNvSpPr>
            <a:spLocks noGrp="1"/>
          </p:cNvSpPr>
          <p:nvPr>
            <p:ph type="sldNum" sz="quarter" idx="4"/>
          </p:nvPr>
        </p:nvSpPr>
        <p:spPr>
          <a:xfrm>
            <a:off x="11429516" y="6095835"/>
            <a:ext cx="571476" cy="571485"/>
          </a:xfrm>
          <a:prstGeom prst="ellipse">
            <a:avLst/>
          </a:prstGeom>
          <a:ln>
            <a:noFill/>
          </a:ln>
        </p:spPr>
        <p:txBody>
          <a:bodyPr vert="horz" lIns="36000" tIns="36000" rIns="36000" bIns="36000" rtlCol="0" anchor="ctr"/>
          <a:lstStyle>
            <a:lvl1pPr algn="ctr">
              <a:defRPr sz="1270" b="1" i="0">
                <a:solidFill>
                  <a:schemeClr val="tx1">
                    <a:tint val="75000"/>
                  </a:schemeClr>
                </a:solidFill>
                <a:latin typeface="Epilogue ExtraBold" pitchFamily="2" charset="77"/>
              </a:defRPr>
            </a:lvl1pPr>
          </a:lstStyle>
          <a:p>
            <a:fld id="{CB4B3EF7-0E3E-C746-BEA3-A898439CAD76}" type="slidenum">
              <a:rPr lang="fr-FR" smtClean="0"/>
              <a:pPr/>
              <a:t>‹#›</a:t>
            </a:fld>
            <a:endParaRPr lang="fr-FR"/>
          </a:p>
        </p:txBody>
      </p:sp>
    </p:spTree>
    <p:extLst>
      <p:ext uri="{BB962C8B-B14F-4D97-AF65-F5344CB8AC3E}">
        <p14:creationId xmlns:p14="http://schemas.microsoft.com/office/powerpoint/2010/main" val="28202608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Lst>
  <p:hf hdr="0" ftr="0" dt="0"/>
  <p:txStyles>
    <p:titleStyle>
      <a:lvl1pPr algn="l" defTabSz="914389" rtl="0" eaLnBrk="1" latinLnBrk="0" hangingPunct="1">
        <a:lnSpc>
          <a:spcPct val="90000"/>
        </a:lnSpc>
        <a:spcBef>
          <a:spcPct val="0"/>
        </a:spcBef>
        <a:buNone/>
        <a:defRPr sz="5080" b="1" i="0" kern="1200">
          <a:solidFill>
            <a:schemeClr val="tx1"/>
          </a:solidFill>
          <a:latin typeface="Thunder SemBd" pitchFamily="2" charset="77"/>
          <a:ea typeface="+mj-ea"/>
          <a:cs typeface="+mj-cs"/>
        </a:defRPr>
      </a:lvl1pPr>
    </p:titleStyle>
    <p:bodyStyle>
      <a:lvl1pPr marL="228597" indent="-228597" algn="l" defTabSz="914389" rtl="0" eaLnBrk="1" latinLnBrk="0" hangingPunct="1">
        <a:lnSpc>
          <a:spcPct val="90000"/>
        </a:lnSpc>
        <a:spcBef>
          <a:spcPts val="1000"/>
        </a:spcBef>
        <a:buFont typeface="Arial" panose="020B0604020202020204" pitchFamily="34" charset="0"/>
        <a:buChar char="•"/>
        <a:defRPr sz="2540" b="0" i="0" kern="1200">
          <a:solidFill>
            <a:schemeClr val="tx1"/>
          </a:solidFill>
          <a:latin typeface="Epilogue" pitchFamily="2" charset="77"/>
          <a:ea typeface="+mn-ea"/>
          <a:cs typeface="+mn-cs"/>
        </a:defRPr>
      </a:lvl1pPr>
      <a:lvl2pPr marL="685791" indent="-228597" algn="l" defTabSz="914389" rtl="0" eaLnBrk="1" latinLnBrk="0" hangingPunct="1">
        <a:lnSpc>
          <a:spcPct val="90000"/>
        </a:lnSpc>
        <a:spcBef>
          <a:spcPts val="500"/>
        </a:spcBef>
        <a:buFont typeface="Arial" panose="020B0604020202020204" pitchFamily="34" charset="0"/>
        <a:buChar char="•"/>
        <a:defRPr sz="2117" b="0" i="0" kern="1200">
          <a:solidFill>
            <a:schemeClr val="tx1"/>
          </a:solidFill>
          <a:latin typeface="Epilogue" pitchFamily="2" charset="77"/>
          <a:ea typeface="+mn-ea"/>
          <a:cs typeface="+mn-cs"/>
        </a:defRPr>
      </a:lvl2pPr>
      <a:lvl3pPr marL="1142986" indent="-228597" algn="l" defTabSz="914389" rtl="0" eaLnBrk="1" latinLnBrk="0" hangingPunct="1">
        <a:lnSpc>
          <a:spcPct val="90000"/>
        </a:lnSpc>
        <a:spcBef>
          <a:spcPts val="500"/>
        </a:spcBef>
        <a:buFont typeface="Arial" panose="020B0604020202020204" pitchFamily="34" charset="0"/>
        <a:buChar char="•"/>
        <a:defRPr sz="1905" b="0" i="0" kern="1200">
          <a:solidFill>
            <a:schemeClr val="tx1"/>
          </a:solidFill>
          <a:latin typeface="Epilogue" pitchFamily="2" charset="77"/>
          <a:ea typeface="+mn-ea"/>
          <a:cs typeface="+mn-cs"/>
        </a:defRPr>
      </a:lvl3pPr>
      <a:lvl4pPr marL="1600180" indent="-228597" algn="l" defTabSz="914389" rtl="0" eaLnBrk="1" latinLnBrk="0" hangingPunct="1">
        <a:lnSpc>
          <a:spcPct val="90000"/>
        </a:lnSpc>
        <a:spcBef>
          <a:spcPts val="500"/>
        </a:spcBef>
        <a:buFont typeface="Arial" panose="020B0604020202020204" pitchFamily="34" charset="0"/>
        <a:buChar char="•"/>
        <a:defRPr sz="1693" b="0" i="0" kern="1200">
          <a:solidFill>
            <a:schemeClr val="tx1"/>
          </a:solidFill>
          <a:latin typeface="Epilogue" pitchFamily="2" charset="77"/>
          <a:ea typeface="+mn-ea"/>
          <a:cs typeface="+mn-cs"/>
        </a:defRPr>
      </a:lvl4pPr>
      <a:lvl5pPr marL="2057374" indent="-228597" algn="l" defTabSz="914389" rtl="0" eaLnBrk="1" latinLnBrk="0" hangingPunct="1">
        <a:lnSpc>
          <a:spcPct val="90000"/>
        </a:lnSpc>
        <a:spcBef>
          <a:spcPts val="500"/>
        </a:spcBef>
        <a:buFont typeface="Arial" panose="020B0604020202020204" pitchFamily="34" charset="0"/>
        <a:buChar char="•"/>
        <a:defRPr sz="1482" b="0" i="0" kern="1200">
          <a:solidFill>
            <a:schemeClr val="tx1"/>
          </a:solidFill>
          <a:latin typeface="Epilogue" pitchFamily="2" charset="77"/>
          <a:ea typeface="+mn-ea"/>
          <a:cs typeface="+mn-cs"/>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7BB9DF-1344-F325-0CFF-16EBEA923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A995F758-7D0B-AEF5-8E2A-19AEBD4AE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068E753E-FBA6-D864-81F5-75F4CEAC9C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2C2B4469-C680-BB5C-88A2-1424F6F51C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DD9E745-2121-7347-EAB0-13C08A733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22EF3-9C74-7546-8A73-FF32FB2654C5}" type="slidenum">
              <a:rPr lang="fr-FR" smtClean="0"/>
              <a:t>‹#›</a:t>
            </a:fld>
            <a:endParaRPr lang="fr-FR"/>
          </a:p>
        </p:txBody>
      </p:sp>
    </p:spTree>
    <p:extLst>
      <p:ext uri="{BB962C8B-B14F-4D97-AF65-F5344CB8AC3E}">
        <p14:creationId xmlns:p14="http://schemas.microsoft.com/office/powerpoint/2010/main" val="19769036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image" Target="../media/image32.png"/><Relationship Id="rId4" Type="http://schemas.openxmlformats.org/officeDocument/2006/relationships/tags" Target="../tags/tag4.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notesSlide" Target="../notesSlides/notesSlide6.xml"/><Relationship Id="rId4"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Layout" Target="../slideLayouts/slideLayout36.xml"/><Relationship Id="rId4" Type="http://schemas.openxmlformats.org/officeDocument/2006/relationships/tags" Target="../tags/tag41.xml"/></Relationships>
</file>

<file path=ppt/slides/_rels/slide1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Layout" Target="../slideLayouts/slideLayout36.xml"/><Relationship Id="rId4" Type="http://schemas.openxmlformats.org/officeDocument/2006/relationships/tags" Target="../tags/tag5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4.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3.jpg"/><Relationship Id="rId5" Type="http://schemas.openxmlformats.org/officeDocument/2006/relationships/notesSlide" Target="../notesSlides/notesSlide2.xml"/><Relationship Id="rId4"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9.xml"/><Relationship Id="rId4"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11.xml"/><Relationship Id="rId4"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notesSlide" Target="../notesSlides/notesSlide12.xml"/><Relationship Id="rId4"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notesSlide" Target="../notesSlides/notesSlide3.xml"/><Relationship Id="rId4"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image" Target="../media/image49.jpeg"/><Relationship Id="rId1" Type="http://schemas.openxmlformats.org/officeDocument/2006/relationships/slideLayout" Target="../slideLayouts/slideLayout177.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tags" Target="../tags/tag71.xml"/></Relationships>
</file>

<file path=ppt/slides/_rels/slide5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16.xml"/><Relationship Id="rId4"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17.xml"/><Relationship Id="rId4"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18.xml"/><Relationship Id="rId4"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notesSlide" Target="../notesSlides/notesSlide19.xml"/><Relationship Id="rId4"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5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20.xml"/><Relationship Id="rId4"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notesSlide" Target="../notesSlides/notesSlide21.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tags" Target="../tags/tag15.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58.emf"/></Relationships>
</file>

<file path=ppt/slides/_rels/slide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8.png"/><Relationship Id="rId4"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FB1641D-BBA1-B7A6-CFCE-DE8C1B88F1FE}"/>
              </a:ext>
            </a:extLst>
          </p:cNvPr>
          <p:cNvSpPr>
            <a:spLocks noGrp="1"/>
          </p:cNvSpPr>
          <p:nvPr>
            <p:ph type="ctrTitle"/>
            <p:custDataLst>
              <p:tags r:id="rId1"/>
            </p:custDataLst>
          </p:nvPr>
        </p:nvSpPr>
        <p:spPr>
          <a:xfrm>
            <a:off x="4519153" y="1282022"/>
            <a:ext cx="6935428" cy="1807400"/>
          </a:xfrm>
        </p:spPr>
        <p:txBody>
          <a:bodyPr vert="horz" lIns="72000" tIns="108000" rIns="72000" bIns="36000" rtlCol="0" anchor="ctr">
            <a:spAutoFit/>
          </a:bodyPr>
          <a:lstStyle/>
          <a:p>
            <a:r>
              <a:rPr lang="fr-CA" sz="4000" dirty="0">
                <a:latin typeface="thunder"/>
              </a:rPr>
              <a:t>Rapport de négociation </a:t>
            </a:r>
            <a:br>
              <a:rPr lang="fr-CA" sz="4000" dirty="0">
                <a:latin typeface="thunder"/>
              </a:rPr>
            </a:br>
            <a:r>
              <a:rPr lang="fr-CA" sz="4000" dirty="0">
                <a:latin typeface="thunder"/>
              </a:rPr>
              <a:t>de table centrale et recommandation sur la grève</a:t>
            </a:r>
            <a:endParaRPr lang="fr-FR" sz="4000" dirty="0">
              <a:latin typeface="thunder"/>
            </a:endParaRPr>
          </a:p>
        </p:txBody>
      </p:sp>
      <p:sp>
        <p:nvSpPr>
          <p:cNvPr id="5" name="Sous-titre 4">
            <a:extLst>
              <a:ext uri="{FF2B5EF4-FFF2-40B4-BE49-F238E27FC236}">
                <a16:creationId xmlns:a16="http://schemas.microsoft.com/office/drawing/2014/main" id="{F8CEBC9B-F8C9-6547-B353-0CA3A9A69C7B}"/>
              </a:ext>
            </a:extLst>
          </p:cNvPr>
          <p:cNvSpPr>
            <a:spLocks noGrp="1"/>
          </p:cNvSpPr>
          <p:nvPr>
            <p:ph type="subTitle" idx="1"/>
            <p:custDataLst>
              <p:tags r:id="rId2"/>
            </p:custDataLst>
          </p:nvPr>
        </p:nvSpPr>
        <p:spPr>
          <a:xfrm>
            <a:off x="4519153" y="3510116"/>
            <a:ext cx="6998770" cy="1986492"/>
          </a:xfrm>
        </p:spPr>
        <p:txBody>
          <a:bodyPr vert="horz" lIns="91440" tIns="45720" rIns="91440" bIns="45720" rtlCol="0" anchor="t">
            <a:normAutofit/>
          </a:bodyPr>
          <a:lstStyle/>
          <a:p>
            <a:r>
              <a:rPr lang="fr-CA" sz="1800" dirty="0">
                <a:solidFill>
                  <a:schemeClr val="tx1"/>
                </a:solidFill>
                <a:latin typeface="Epilogue"/>
              </a:rPr>
              <a:t>Tournée d’assemblées générales en Front commun sur une recommandation de mandat de grève</a:t>
            </a:r>
            <a:endParaRPr lang="fr-CA" sz="1800" dirty="0">
              <a:solidFill>
                <a:schemeClr val="tx1"/>
              </a:solidFill>
            </a:endParaRPr>
          </a:p>
          <a:p>
            <a:endParaRPr lang="fr-CA" sz="2000" dirty="0"/>
          </a:p>
          <a:p>
            <a:endParaRPr lang="fr-CA" sz="2000" dirty="0"/>
          </a:p>
        </p:txBody>
      </p:sp>
      <p:pic>
        <p:nvPicPr>
          <p:cNvPr id="7" name="Image 6">
            <a:extLst>
              <a:ext uri="{FF2B5EF4-FFF2-40B4-BE49-F238E27FC236}">
                <a16:creationId xmlns:a16="http://schemas.microsoft.com/office/drawing/2014/main" id="{F4545DCB-4705-267D-4A86-85AE1C0E46C4}"/>
              </a:ext>
            </a:extLst>
          </p:cNvPr>
          <p:cNvPicPr>
            <a:picLocks noChangeAspect="1"/>
          </p:cNvPicPr>
          <p:nvPr>
            <p:custDataLst>
              <p:tags r:id="rId3"/>
            </p:custDataLst>
          </p:nvPr>
        </p:nvPicPr>
        <p:blipFill>
          <a:blip r:embed="rId8"/>
          <a:srcRect/>
          <a:stretch/>
        </p:blipFill>
        <p:spPr>
          <a:xfrm>
            <a:off x="9758261" y="5509919"/>
            <a:ext cx="1228521" cy="614993"/>
          </a:xfrm>
          <a:prstGeom prst="rect">
            <a:avLst/>
          </a:prstGeom>
        </p:spPr>
      </p:pic>
      <p:pic>
        <p:nvPicPr>
          <p:cNvPr id="8" name="Image 7">
            <a:extLst>
              <a:ext uri="{FF2B5EF4-FFF2-40B4-BE49-F238E27FC236}">
                <a16:creationId xmlns:a16="http://schemas.microsoft.com/office/drawing/2014/main" id="{B92EE70F-F4A2-39D1-32B0-6C0E977CD621}"/>
              </a:ext>
            </a:extLst>
          </p:cNvPr>
          <p:cNvPicPr>
            <a:picLocks noChangeAspect="1"/>
          </p:cNvPicPr>
          <p:nvPr>
            <p:custDataLst>
              <p:tags r:id="rId4"/>
            </p:custDataLst>
          </p:nvPr>
        </p:nvPicPr>
        <p:blipFill>
          <a:blip r:embed="rId9"/>
          <a:srcRect/>
          <a:stretch/>
        </p:blipFill>
        <p:spPr>
          <a:xfrm>
            <a:off x="9758261" y="6207173"/>
            <a:ext cx="774284" cy="410882"/>
          </a:xfrm>
          <a:prstGeom prst="rect">
            <a:avLst/>
          </a:prstGeom>
        </p:spPr>
      </p:pic>
      <p:pic>
        <p:nvPicPr>
          <p:cNvPr id="11" name="Image 10" descr="Une image contenant texte, Police, Graphique, graphisme&#10;&#10;Description générée automatiquement">
            <a:extLst>
              <a:ext uri="{FF2B5EF4-FFF2-40B4-BE49-F238E27FC236}">
                <a16:creationId xmlns:a16="http://schemas.microsoft.com/office/drawing/2014/main" id="{92B64E2E-0DCF-149E-D1D7-13F10354A78C}"/>
              </a:ext>
            </a:extLst>
          </p:cNvPr>
          <p:cNvPicPr>
            <a:picLocks noChangeAspect="1"/>
          </p:cNvPicPr>
          <p:nvPr>
            <p:custDataLst>
              <p:tags r:id="rId5"/>
            </p:custDataLst>
          </p:nvPr>
        </p:nvPicPr>
        <p:blipFill rotWithShape="1">
          <a:blip r:embed="rId10"/>
          <a:srcRect l="41286" t="78603" b="198"/>
          <a:stretch/>
        </p:blipFill>
        <p:spPr>
          <a:xfrm>
            <a:off x="6009425" y="4351505"/>
            <a:ext cx="4363096" cy="1122944"/>
          </a:xfrm>
          <a:prstGeom prst="rect">
            <a:avLst/>
          </a:prstGeom>
        </p:spPr>
      </p:pic>
    </p:spTree>
    <p:extLst>
      <p:ext uri="{BB962C8B-B14F-4D97-AF65-F5344CB8AC3E}">
        <p14:creationId xmlns:p14="http://schemas.microsoft.com/office/powerpoint/2010/main" val="226253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4412B-9C64-59E6-7C2B-53BD28843BB3}"/>
              </a:ext>
            </a:extLst>
          </p:cNvPr>
          <p:cNvSpPr>
            <a:spLocks noGrp="1"/>
          </p:cNvSpPr>
          <p:nvPr>
            <p:ph type="sldNum" sz="quarter" idx="12"/>
            <p:custDataLst>
              <p:tags r:id="rId1"/>
            </p:custDataLst>
          </p:nvPr>
        </p:nvSpPr>
        <p:spPr/>
        <p:txBody>
          <a:bodyPr/>
          <a:lstStyle/>
          <a:p>
            <a:fld id="{CB4B3EF7-0E3E-C746-BEA3-A898439CAD76}" type="slidenum">
              <a:rPr lang="fr-CA" smtClean="0"/>
              <a:pPr/>
              <a:t>10</a:t>
            </a:fld>
            <a:endParaRPr lang="fr-CA"/>
          </a:p>
        </p:txBody>
      </p:sp>
      <p:sp>
        <p:nvSpPr>
          <p:cNvPr id="3" name="Title 2">
            <a:extLst>
              <a:ext uri="{FF2B5EF4-FFF2-40B4-BE49-F238E27FC236}">
                <a16:creationId xmlns:a16="http://schemas.microsoft.com/office/drawing/2014/main" id="{9CA1C770-F334-290A-9E98-F0D2FC7DD1F1}"/>
              </a:ext>
            </a:extLst>
          </p:cNvPr>
          <p:cNvSpPr>
            <a:spLocks noGrp="1"/>
          </p:cNvSpPr>
          <p:nvPr>
            <p:ph type="title"/>
            <p:custDataLst>
              <p:tags r:id="rId2"/>
            </p:custDataLst>
          </p:nvPr>
        </p:nvSpPr>
        <p:spPr/>
        <p:txBody>
          <a:bodyPr>
            <a:noAutofit/>
          </a:bodyPr>
          <a:lstStyle/>
          <a:p>
            <a:r>
              <a:rPr lang="fr-CA" sz="4800" dirty="0">
                <a:latin typeface="Thunder SemBd"/>
              </a:rPr>
              <a:t>Une accélération de la croissance salariale : quelques exemples médiatisés</a:t>
            </a:r>
            <a:endParaRPr lang="fr-CA" sz="4800" dirty="0"/>
          </a:p>
        </p:txBody>
      </p:sp>
      <p:sp>
        <p:nvSpPr>
          <p:cNvPr id="4" name="Content Placeholder 3">
            <a:extLst>
              <a:ext uri="{FF2B5EF4-FFF2-40B4-BE49-F238E27FC236}">
                <a16:creationId xmlns:a16="http://schemas.microsoft.com/office/drawing/2014/main" id="{12CC8CD8-5FAC-6FBB-719C-CEC7B7E4F9BF}"/>
              </a:ext>
            </a:extLst>
          </p:cNvPr>
          <p:cNvSpPr>
            <a:spLocks noGrp="1"/>
          </p:cNvSpPr>
          <p:nvPr>
            <p:ph idx="1"/>
            <p:custDataLst>
              <p:tags r:id="rId3"/>
            </p:custDataLst>
          </p:nvPr>
        </p:nvSpPr>
        <p:spPr>
          <a:xfrm>
            <a:off x="578722" y="1741926"/>
            <a:ext cx="11138026" cy="4647152"/>
          </a:xfrm>
        </p:spPr>
        <p:txBody>
          <a:bodyPr vert="horz" lIns="91440" tIns="45720" rIns="91440" bIns="45720" rtlCol="0" anchor="t">
            <a:normAutofit/>
          </a:bodyPr>
          <a:lstStyle/>
          <a:p>
            <a:r>
              <a:rPr lang="fr-CA" sz="2100" dirty="0">
                <a:latin typeface="Epilogue"/>
              </a:rPr>
              <a:t>Dans un contexte d’inflation élevée et de pénurie de main-d’œuvre, le rapport de force est souvent favorable au travailleuses et travailleurs. Ce contexte permet des gains importants pour les travailleuses et travailleurs. Dans la dernière année, plusieurs ententes ont été négociées avec des augmentations salariales qu’on n’avait pas vu depuis longtemps. Plusieurs sont le résultat de mouvement de grève.</a:t>
            </a:r>
          </a:p>
          <a:p>
            <a:r>
              <a:rPr lang="fr-CA" sz="2100" dirty="0">
                <a:latin typeface="Epilogue"/>
              </a:rPr>
              <a:t>Les statistiques compilées par le Ministère du travail indiquent clairement cette tendance. La moyenne des augmentations négociées dans les 5 années précédent 2022 tourne autour de 2,3 %.</a:t>
            </a:r>
          </a:p>
          <a:p>
            <a:r>
              <a:rPr lang="fr-CA" sz="2100" dirty="0">
                <a:latin typeface="Epilogue"/>
              </a:rPr>
              <a:t> Depuis 2022, les règlements signés accordent en moyenne une augmentation salariale de 6,1 % pour 2022 et de 5,2% en 2023.</a:t>
            </a:r>
          </a:p>
          <a:p>
            <a:r>
              <a:rPr lang="fr-CA" sz="2100" dirty="0">
                <a:latin typeface="Epilogue"/>
              </a:rPr>
              <a:t>Au-delà de cette moyenne, les </a:t>
            </a:r>
            <a:r>
              <a:rPr lang="fr-CA" sz="2100" dirty="0" err="1">
                <a:latin typeface="Epilogue"/>
              </a:rPr>
              <a:t>médias</a:t>
            </a:r>
            <a:r>
              <a:rPr lang="fr-CA" sz="2100" dirty="0">
                <a:latin typeface="Epilogue"/>
              </a:rPr>
              <a:t> ont rapporté plusieurs cas notables. Peu atteignent le 30% + min 9% des députés, mais ces règlements demeurent tout de même des inspirations pour nous.</a:t>
            </a:r>
          </a:p>
        </p:txBody>
      </p:sp>
    </p:spTree>
    <p:extLst>
      <p:ext uri="{BB962C8B-B14F-4D97-AF65-F5344CB8AC3E}">
        <p14:creationId xmlns:p14="http://schemas.microsoft.com/office/powerpoint/2010/main" val="308295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4412B-9C64-59E6-7C2B-53BD28843BB3}"/>
              </a:ext>
            </a:extLst>
          </p:cNvPr>
          <p:cNvSpPr>
            <a:spLocks noGrp="1"/>
          </p:cNvSpPr>
          <p:nvPr>
            <p:ph type="sldNum" sz="quarter" idx="12"/>
            <p:custDataLst>
              <p:tags r:id="rId1"/>
            </p:custDataLst>
          </p:nvPr>
        </p:nvSpPr>
        <p:spPr/>
        <p:txBody>
          <a:bodyPr/>
          <a:lstStyle/>
          <a:p>
            <a:fld id="{CB4B3EF7-0E3E-C746-BEA3-A898439CAD76}" type="slidenum">
              <a:rPr lang="fr-CA" smtClean="0"/>
              <a:pPr/>
              <a:t>11</a:t>
            </a:fld>
            <a:endParaRPr lang="fr-CA"/>
          </a:p>
        </p:txBody>
      </p:sp>
      <p:sp>
        <p:nvSpPr>
          <p:cNvPr id="3" name="Title 2">
            <a:extLst>
              <a:ext uri="{FF2B5EF4-FFF2-40B4-BE49-F238E27FC236}">
                <a16:creationId xmlns:a16="http://schemas.microsoft.com/office/drawing/2014/main" id="{9CA1C770-F334-290A-9E98-F0D2FC7DD1F1}"/>
              </a:ext>
            </a:extLst>
          </p:cNvPr>
          <p:cNvSpPr>
            <a:spLocks noGrp="1"/>
          </p:cNvSpPr>
          <p:nvPr>
            <p:ph type="title"/>
            <p:custDataLst>
              <p:tags r:id="rId2"/>
            </p:custDataLst>
          </p:nvPr>
        </p:nvSpPr>
        <p:spPr/>
        <p:txBody>
          <a:bodyPr>
            <a:noAutofit/>
          </a:bodyPr>
          <a:lstStyle/>
          <a:p>
            <a:r>
              <a:rPr lang="fr-CA" sz="4800" dirty="0">
                <a:latin typeface="Thunder SemBd"/>
              </a:rPr>
              <a:t>Une accélération de la croissance salariale : quelques exemples médiatisés</a:t>
            </a:r>
            <a:endParaRPr lang="fr-CA" sz="4800" dirty="0"/>
          </a:p>
        </p:txBody>
      </p:sp>
      <p:sp>
        <p:nvSpPr>
          <p:cNvPr id="4" name="Content Placeholder 3">
            <a:extLst>
              <a:ext uri="{FF2B5EF4-FFF2-40B4-BE49-F238E27FC236}">
                <a16:creationId xmlns:a16="http://schemas.microsoft.com/office/drawing/2014/main" id="{12CC8CD8-5FAC-6FBB-719C-CEC7B7E4F9BF}"/>
              </a:ext>
            </a:extLst>
          </p:cNvPr>
          <p:cNvSpPr>
            <a:spLocks noGrp="1"/>
          </p:cNvSpPr>
          <p:nvPr>
            <p:ph idx="1"/>
            <p:custDataLst>
              <p:tags r:id="rId3"/>
            </p:custDataLst>
          </p:nvPr>
        </p:nvSpPr>
        <p:spPr>
          <a:xfrm>
            <a:off x="578722" y="1741926"/>
            <a:ext cx="11138026" cy="4025828"/>
          </a:xfrm>
        </p:spPr>
        <p:txBody>
          <a:bodyPr vert="horz" lIns="91440" tIns="45720" rIns="91440" bIns="45720" rtlCol="0" anchor="t">
            <a:normAutofit/>
          </a:bodyPr>
          <a:lstStyle/>
          <a:p>
            <a:r>
              <a:rPr lang="fr-CA" sz="2100" dirty="0">
                <a:latin typeface="Epilogue"/>
              </a:rPr>
              <a:t>Policiers de la Sûreté du Québec : 21 % sur 5 ans</a:t>
            </a:r>
          </a:p>
          <a:p>
            <a:r>
              <a:rPr lang="fr-CA" sz="2100" dirty="0">
                <a:latin typeface="Epilogue"/>
              </a:rPr>
              <a:t>Chantier naval Davie : 20 % d’ajustement à la signature + 22,5 % sur 7 ans avec clause IPC</a:t>
            </a:r>
          </a:p>
          <a:p>
            <a:r>
              <a:rPr lang="fr-CA" sz="2100" dirty="0">
                <a:latin typeface="Epilogue"/>
              </a:rPr>
              <a:t>Chantier Chibougamau : 18,5 % à 21,5 % sur 6 ans avec clause IPC</a:t>
            </a:r>
          </a:p>
          <a:p>
            <a:r>
              <a:rPr lang="fr-CA" sz="2100" dirty="0">
                <a:latin typeface="Epilogue"/>
              </a:rPr>
              <a:t>Fonction publique fédéral : 12,6 % sur 4 ans</a:t>
            </a:r>
          </a:p>
          <a:p>
            <a:r>
              <a:rPr lang="fr-CA" sz="2100" dirty="0">
                <a:latin typeface="Epilogue"/>
              </a:rPr>
              <a:t>Professeurs de l’Université Laval : 15,77 % sur 5 ans + rattrapage avec l’UdeM en 2027 (autour de 10 % de plus)</a:t>
            </a:r>
          </a:p>
          <a:p>
            <a:r>
              <a:rPr lang="fr-CA" sz="2100" dirty="0">
                <a:latin typeface="Epilogue"/>
              </a:rPr>
              <a:t>Enseignantes du Nouveau-Brunswick : 15 % sur 5 ans</a:t>
            </a:r>
          </a:p>
          <a:p>
            <a:r>
              <a:rPr lang="fr-CA" sz="2100" dirty="0" err="1">
                <a:latin typeface="Epilogue"/>
              </a:rPr>
              <a:t>ArcelorMital</a:t>
            </a:r>
            <a:r>
              <a:rPr lang="fr-CA" sz="2100" dirty="0">
                <a:latin typeface="Epilogue"/>
              </a:rPr>
              <a:t> à Contrecœur : 26 % sur 6 ans</a:t>
            </a:r>
          </a:p>
          <a:p>
            <a:r>
              <a:rPr lang="fr-CA" sz="2100" dirty="0">
                <a:latin typeface="Epilogue"/>
              </a:rPr>
              <a:t>Garda – Signalisateur routiers : 26,3 % sur 3 ans</a:t>
            </a:r>
          </a:p>
        </p:txBody>
      </p:sp>
    </p:spTree>
    <p:extLst>
      <p:ext uri="{BB962C8B-B14F-4D97-AF65-F5344CB8AC3E}">
        <p14:creationId xmlns:p14="http://schemas.microsoft.com/office/powerpoint/2010/main" val="4258909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BFFD0-2E4B-3DF9-22C1-258A0E14F6A8}"/>
              </a:ext>
            </a:extLst>
          </p:cNvPr>
          <p:cNvSpPr>
            <a:spLocks noGrp="1"/>
          </p:cNvSpPr>
          <p:nvPr>
            <p:ph type="ctrTitle"/>
            <p:custDataLst>
              <p:tags r:id="rId1"/>
            </p:custDataLst>
          </p:nvPr>
        </p:nvSpPr>
        <p:spPr>
          <a:xfrm>
            <a:off x="5215217" y="1520728"/>
            <a:ext cx="6226262" cy="1728404"/>
          </a:xfrm>
        </p:spPr>
        <p:txBody>
          <a:bodyPr/>
          <a:lstStyle/>
          <a:p>
            <a:r>
              <a:rPr lang="fr-CA" dirty="0"/>
              <a:t>2. Des conditions de travail à améliorer</a:t>
            </a:r>
          </a:p>
        </p:txBody>
      </p:sp>
      <p:sp>
        <p:nvSpPr>
          <p:cNvPr id="3" name="Sous-titre 2">
            <a:extLst>
              <a:ext uri="{FF2B5EF4-FFF2-40B4-BE49-F238E27FC236}">
                <a16:creationId xmlns:a16="http://schemas.microsoft.com/office/drawing/2014/main" id="{E843F885-AB91-FCF8-DE3A-3E12AE8C18D4}"/>
              </a:ext>
            </a:extLst>
          </p:cNvPr>
          <p:cNvSpPr>
            <a:spLocks noGrp="1"/>
          </p:cNvSpPr>
          <p:nvPr>
            <p:ph type="subTitle" idx="1"/>
            <p:custDataLst>
              <p:tags r:id="rId2"/>
            </p:custDataLst>
          </p:nvPr>
        </p:nvSpPr>
        <p:spPr/>
        <p:txBody>
          <a:bodyPr>
            <a:normAutofit/>
          </a:bodyPr>
          <a:lstStyle/>
          <a:p>
            <a:r>
              <a:rPr lang="fr-CA" sz="2100"/>
              <a:t>Des enveloppes monétaires entièrement dédiées aux seules priorités du gouvernement </a:t>
            </a:r>
          </a:p>
        </p:txBody>
      </p:sp>
    </p:spTree>
    <p:extLst>
      <p:ext uri="{BB962C8B-B14F-4D97-AF65-F5344CB8AC3E}">
        <p14:creationId xmlns:p14="http://schemas.microsoft.com/office/powerpoint/2010/main" val="310201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F3F6595-C772-E89E-6347-F255D8ABBA44}"/>
              </a:ext>
            </a:extLst>
          </p:cNvPr>
          <p:cNvSpPr>
            <a:spLocks noGrp="1"/>
          </p:cNvSpPr>
          <p:nvPr>
            <p:ph type="sldNum" sz="quarter" idx="12"/>
            <p:custDataLst>
              <p:tags r:id="rId1"/>
            </p:custDataLst>
          </p:nvPr>
        </p:nvSpPr>
        <p:spPr/>
        <p:txBody>
          <a:bodyPr/>
          <a:lstStyle/>
          <a:p>
            <a:fld id="{CB4B3EF7-0E3E-C746-BEA3-A898439CAD76}" type="slidenum">
              <a:rPr lang="fr-FR" smtClean="0"/>
              <a:pPr/>
              <a:t>13</a:t>
            </a:fld>
            <a:endParaRPr lang="fr-FR"/>
          </a:p>
        </p:txBody>
      </p:sp>
      <p:sp>
        <p:nvSpPr>
          <p:cNvPr id="3" name="Titre 2">
            <a:extLst>
              <a:ext uri="{FF2B5EF4-FFF2-40B4-BE49-F238E27FC236}">
                <a16:creationId xmlns:a16="http://schemas.microsoft.com/office/drawing/2014/main" id="{F5677974-E8BA-03B4-500C-B73E6CCA0C5F}"/>
              </a:ext>
            </a:extLst>
          </p:cNvPr>
          <p:cNvSpPr>
            <a:spLocks noGrp="1"/>
          </p:cNvSpPr>
          <p:nvPr>
            <p:ph type="title"/>
            <p:custDataLst>
              <p:tags r:id="rId2"/>
            </p:custDataLst>
          </p:nvPr>
        </p:nvSpPr>
        <p:spPr/>
        <p:txBody>
          <a:bodyPr>
            <a:normAutofit/>
          </a:bodyPr>
          <a:lstStyle/>
          <a:p>
            <a:r>
              <a:rPr lang="fr-CA" sz="5100"/>
              <a:t>Des réseaux fragilisés et avec peu de ressources</a:t>
            </a:r>
          </a:p>
        </p:txBody>
      </p:sp>
      <p:sp>
        <p:nvSpPr>
          <p:cNvPr id="4" name="Espace réservé du contenu 3">
            <a:extLst>
              <a:ext uri="{FF2B5EF4-FFF2-40B4-BE49-F238E27FC236}">
                <a16:creationId xmlns:a16="http://schemas.microsoft.com/office/drawing/2014/main" id="{B1BF04CF-57C1-ED85-0BCB-69DC3F31A99A}"/>
              </a:ext>
            </a:extLst>
          </p:cNvPr>
          <p:cNvSpPr>
            <a:spLocks noGrp="1"/>
          </p:cNvSpPr>
          <p:nvPr>
            <p:ph idx="1"/>
            <p:custDataLst>
              <p:tags r:id="rId3"/>
            </p:custDataLst>
          </p:nvPr>
        </p:nvSpPr>
        <p:spPr/>
        <p:txBody>
          <a:bodyPr vert="horz" lIns="91440" tIns="45720" rIns="91440" bIns="45720" rtlCol="0" anchor="t">
            <a:normAutofit/>
          </a:bodyPr>
          <a:lstStyle/>
          <a:p>
            <a:pPr marL="227965" indent="-227965">
              <a:spcBef>
                <a:spcPts val="1800"/>
              </a:spcBef>
            </a:pPr>
            <a:r>
              <a:rPr lang="fr-CA" sz="2100">
                <a:latin typeface="Epilogue"/>
              </a:rPr>
              <a:t>Les réseaux sont fragilisés et ont peu de ressources ; les bris de service se multiplient et la charge de travail est de plus en plus lourde</a:t>
            </a:r>
          </a:p>
          <a:p>
            <a:pPr marL="227965" indent="-227965">
              <a:spcBef>
                <a:spcPts val="1800"/>
              </a:spcBef>
            </a:pPr>
            <a:r>
              <a:rPr lang="fr-CA" sz="2100">
                <a:latin typeface="Epilogue"/>
              </a:rPr>
              <a:t>Notre employeur doit agir alors que les personnes salariées ont la possibilité d’aller travailler là où les conditions de travail et de pratique sont les plus intéressantes</a:t>
            </a:r>
          </a:p>
          <a:p>
            <a:pPr marL="227965" indent="-227965">
              <a:spcBef>
                <a:spcPts val="1800"/>
              </a:spcBef>
            </a:pPr>
            <a:r>
              <a:rPr lang="fr-CA" sz="2100">
                <a:latin typeface="Epilogue"/>
              </a:rPr>
              <a:t>Le Front commun revendique auprès du Conseil du trésor qu’il dégage des marges financières importantes et des mandats pour améliorer les conditions de travail et de pratique</a:t>
            </a:r>
          </a:p>
          <a:p>
            <a:pPr marL="227965" indent="-227965">
              <a:spcBef>
                <a:spcPts val="1800"/>
              </a:spcBef>
            </a:pPr>
            <a:r>
              <a:rPr lang="fr-CA" sz="2100">
                <a:latin typeface="Epilogue"/>
              </a:rPr>
              <a:t>Or, le gouvernement n’est prêt à investir que pour financer ses seules priorités gouvernementales et il démontre peu d’ouverture aux propositions des travailleuses et des travailleurs</a:t>
            </a:r>
          </a:p>
        </p:txBody>
      </p:sp>
    </p:spTree>
    <p:extLst>
      <p:ext uri="{BB962C8B-B14F-4D97-AF65-F5344CB8AC3E}">
        <p14:creationId xmlns:p14="http://schemas.microsoft.com/office/powerpoint/2010/main" val="154410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59BD3-4113-3291-7F7B-4E948A0A6803}"/>
              </a:ext>
            </a:extLst>
          </p:cNvPr>
          <p:cNvSpPr>
            <a:spLocks noGrp="1"/>
          </p:cNvSpPr>
          <p:nvPr>
            <p:ph type="ctrTitle"/>
            <p:custDataLst>
              <p:tags r:id="rId1"/>
            </p:custDataLst>
          </p:nvPr>
        </p:nvSpPr>
        <p:spPr>
          <a:xfrm>
            <a:off x="5639644" y="2312226"/>
            <a:ext cx="6226262" cy="936905"/>
          </a:xfrm>
        </p:spPr>
        <p:txBody>
          <a:bodyPr/>
          <a:lstStyle/>
          <a:p>
            <a:r>
              <a:rPr lang="fr-CA" sz="5700">
                <a:latin typeface="Thunder SemBd"/>
              </a:rPr>
              <a:t>3. La retraite</a:t>
            </a:r>
          </a:p>
        </p:txBody>
      </p:sp>
      <p:sp>
        <p:nvSpPr>
          <p:cNvPr id="3" name="Sous-titre 2">
            <a:extLst>
              <a:ext uri="{FF2B5EF4-FFF2-40B4-BE49-F238E27FC236}">
                <a16:creationId xmlns:a16="http://schemas.microsoft.com/office/drawing/2014/main" id="{D79C8675-813F-0054-7681-E0AE4116286A}"/>
              </a:ext>
            </a:extLst>
          </p:cNvPr>
          <p:cNvSpPr>
            <a:spLocks noGrp="1"/>
          </p:cNvSpPr>
          <p:nvPr>
            <p:ph type="subTitle" idx="1"/>
            <p:custDataLst>
              <p:tags r:id="rId2"/>
            </p:custDataLst>
          </p:nvPr>
        </p:nvSpPr>
        <p:spPr/>
        <p:txBody>
          <a:bodyPr/>
          <a:lstStyle/>
          <a:p>
            <a:r>
              <a:rPr lang="fr-CA" dirty="0"/>
              <a:t>Des attaques totalement injustifiées à notre régime de retraite, en excellente santé financière</a:t>
            </a:r>
          </a:p>
        </p:txBody>
      </p:sp>
    </p:spTree>
    <p:extLst>
      <p:ext uri="{BB962C8B-B14F-4D97-AF65-F5344CB8AC3E}">
        <p14:creationId xmlns:p14="http://schemas.microsoft.com/office/powerpoint/2010/main" val="586778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9A03D98-A9FC-8FAD-451C-D01BCEA52E3F}"/>
              </a:ext>
            </a:extLst>
          </p:cNvPr>
          <p:cNvSpPr>
            <a:spLocks noGrp="1"/>
          </p:cNvSpPr>
          <p:nvPr>
            <p:ph type="sldNum" sz="quarter" idx="12"/>
            <p:custDataLst>
              <p:tags r:id="rId1"/>
            </p:custDataLst>
          </p:nvPr>
        </p:nvSpPr>
        <p:spPr/>
        <p:txBody>
          <a:bodyPr/>
          <a:lstStyle/>
          <a:p>
            <a:fld id="{CB4B3EF7-0E3E-C746-BEA3-A898439CAD76}" type="slidenum">
              <a:rPr lang="fr-FR" smtClean="0"/>
              <a:pPr/>
              <a:t>15</a:t>
            </a:fld>
            <a:endParaRPr lang="fr-FR"/>
          </a:p>
        </p:txBody>
      </p:sp>
      <p:sp>
        <p:nvSpPr>
          <p:cNvPr id="3" name="Titre 2">
            <a:extLst>
              <a:ext uri="{FF2B5EF4-FFF2-40B4-BE49-F238E27FC236}">
                <a16:creationId xmlns:a16="http://schemas.microsoft.com/office/drawing/2014/main" id="{264028DA-75A6-D00B-D598-661BDB9C6919}"/>
              </a:ext>
            </a:extLst>
          </p:cNvPr>
          <p:cNvSpPr>
            <a:spLocks noGrp="1"/>
          </p:cNvSpPr>
          <p:nvPr>
            <p:ph type="title"/>
            <p:custDataLst>
              <p:tags r:id="rId2"/>
            </p:custDataLst>
          </p:nvPr>
        </p:nvSpPr>
        <p:spPr/>
        <p:txBody>
          <a:bodyPr/>
          <a:lstStyle/>
          <a:p>
            <a:r>
              <a:rPr lang="fr-CA"/>
              <a:t>Des attaques injustifiées à notre régime de retraite</a:t>
            </a:r>
          </a:p>
        </p:txBody>
      </p:sp>
      <p:sp>
        <p:nvSpPr>
          <p:cNvPr id="4" name="Espace réservé du contenu 3">
            <a:extLst>
              <a:ext uri="{FF2B5EF4-FFF2-40B4-BE49-F238E27FC236}">
                <a16:creationId xmlns:a16="http://schemas.microsoft.com/office/drawing/2014/main" id="{F0E67669-09D4-C38C-B666-DE315DD48CEA}"/>
              </a:ext>
            </a:extLst>
          </p:cNvPr>
          <p:cNvSpPr>
            <a:spLocks noGrp="1"/>
          </p:cNvSpPr>
          <p:nvPr>
            <p:ph idx="1"/>
            <p:custDataLst>
              <p:tags r:id="rId3"/>
            </p:custDataLst>
          </p:nvPr>
        </p:nvSpPr>
        <p:spPr>
          <a:xfrm>
            <a:off x="577228" y="1609354"/>
            <a:ext cx="11138026" cy="4780467"/>
          </a:xfrm>
        </p:spPr>
        <p:txBody>
          <a:bodyPr>
            <a:normAutofit/>
          </a:bodyPr>
          <a:lstStyle/>
          <a:p>
            <a:pPr marL="0" indent="0" algn="just">
              <a:buNone/>
            </a:pPr>
            <a:r>
              <a:rPr lang="fr-CA" sz="2100" dirty="0"/>
              <a:t>Le gouvernement estime que les gens quittent trop tôt à la retraite et que </a:t>
            </a:r>
            <a:br>
              <a:rPr lang="fr-CA" sz="2100" dirty="0"/>
            </a:br>
            <a:r>
              <a:rPr lang="fr-CA" sz="2100" dirty="0"/>
              <a:t>le RREGOP y contribue. Il propose donc deux (2) mesures de détention des travailleuses et des travailleurs</a:t>
            </a:r>
            <a:r>
              <a:rPr lang="fr-CA" sz="2100" baseline="30000" dirty="0"/>
              <a:t>1</a:t>
            </a:r>
            <a:r>
              <a:rPr lang="fr-CA" sz="2100" dirty="0"/>
              <a:t> :</a:t>
            </a:r>
          </a:p>
          <a:p>
            <a:pPr marL="514350" indent="-514350">
              <a:spcBef>
                <a:spcPts val="2400"/>
              </a:spcBef>
              <a:buFont typeface="+mj-lt"/>
              <a:buAutoNum type="arabicPeriod"/>
            </a:pPr>
            <a:r>
              <a:rPr lang="fr-CA" sz="1800" dirty="0"/>
              <a:t>Pour les années de service à compter du 1</a:t>
            </a:r>
            <a:r>
              <a:rPr lang="fr-CA" sz="1800" baseline="30000" dirty="0"/>
              <a:t>er</a:t>
            </a:r>
            <a:r>
              <a:rPr lang="fr-CA" sz="1800" dirty="0"/>
              <a:t> janvier 2025, </a:t>
            </a:r>
            <a:r>
              <a:rPr lang="fr-CA" sz="1800" b="1" dirty="0"/>
              <a:t>une réduction de la rente du RREGOP</a:t>
            </a:r>
            <a:r>
              <a:rPr lang="fr-CA" sz="1800" dirty="0"/>
              <a:t> versée avant 65 ans pouvant aller jusqu’à 30 % </a:t>
            </a:r>
            <a:r>
              <a:rPr lang="fr-CA" sz="1800" b="0" i="0" kern="1200" dirty="0">
                <a:latin typeface="Epilogue"/>
              </a:rPr>
              <a:t>et une légère hausse après 65 ans,</a:t>
            </a:r>
            <a:r>
              <a:rPr lang="fr-CA" sz="1800" dirty="0">
                <a:latin typeface="Epilogue"/>
              </a:rPr>
              <a:t> </a:t>
            </a:r>
            <a:r>
              <a:rPr lang="fr-CA" sz="1800" dirty="0"/>
              <a:t>au motif de la récente bonification du Régime des rentes du Québec (RRQ) mise en place pour l’ensemble des Québécoises et des Québécois. Au final, la formule proposée aurait pour effet une diminution significative de la valeur de la </a:t>
            </a:r>
            <a:r>
              <a:rPr lang="fr-CA" sz="1800" b="0" i="0" kern="1200" dirty="0">
                <a:latin typeface="Epilogue"/>
              </a:rPr>
              <a:t>rente sur la durée de vie moyenne</a:t>
            </a:r>
            <a:endParaRPr lang="fr-CA" sz="1800" dirty="0"/>
          </a:p>
          <a:p>
            <a:pPr marL="514350" indent="-514350">
              <a:spcBef>
                <a:spcPts val="2400"/>
              </a:spcBef>
              <a:buFont typeface="+mj-lt"/>
              <a:buAutoNum type="arabicPeriod"/>
            </a:pPr>
            <a:r>
              <a:rPr lang="fr-CA" sz="1800" dirty="0"/>
              <a:t>Le</a:t>
            </a:r>
            <a:r>
              <a:rPr lang="fr-CA" sz="1800" b="1" dirty="0"/>
              <a:t> report de l’âge de retraite sans réduction pour les personnes ayant 35 ans de service</a:t>
            </a:r>
            <a:r>
              <a:rPr lang="fr-CA" sz="1800" dirty="0"/>
              <a:t> en forçant les travailleuses et les travailleurs qui ont été au service de la population 35 ans de leur vie à travailler jusqu’à un minimum de 57 ans, faute de quoi il leur imposerait une réduction de leur rente. Actuellement, aucun minimum d’âge n’est imposé</a:t>
            </a:r>
          </a:p>
        </p:txBody>
      </p:sp>
      <p:sp>
        <p:nvSpPr>
          <p:cNvPr id="5" name="ZoneTexte 4">
            <a:extLst>
              <a:ext uri="{FF2B5EF4-FFF2-40B4-BE49-F238E27FC236}">
                <a16:creationId xmlns:a16="http://schemas.microsoft.com/office/drawing/2014/main" id="{1C6DDB44-5B7B-005F-AF7D-FBA3FF22A4FE}"/>
              </a:ext>
            </a:extLst>
          </p:cNvPr>
          <p:cNvSpPr txBox="1"/>
          <p:nvPr>
            <p:custDataLst>
              <p:tags r:id="rId4"/>
            </p:custDataLst>
          </p:nvPr>
        </p:nvSpPr>
        <p:spPr>
          <a:xfrm>
            <a:off x="577228" y="6390321"/>
            <a:ext cx="5109901" cy="276999"/>
          </a:xfrm>
          <a:prstGeom prst="rect">
            <a:avLst/>
          </a:prstGeom>
          <a:noFill/>
        </p:spPr>
        <p:txBody>
          <a:bodyPr wrap="square" rtlCol="0">
            <a:spAutoFit/>
          </a:bodyPr>
          <a:lstStyle/>
          <a:p>
            <a:r>
              <a:rPr lang="fr-CA" sz="1200" baseline="30000" dirty="0"/>
              <a:t>1</a:t>
            </a:r>
            <a:r>
              <a:rPr lang="fr-CA" sz="1200" dirty="0"/>
              <a:t> Pour en savoir plus, visitez frontcommun.org/info-</a:t>
            </a:r>
            <a:r>
              <a:rPr lang="fr-CA" sz="1200" dirty="0" err="1"/>
              <a:t>nego</a:t>
            </a:r>
            <a:r>
              <a:rPr lang="fr-CA" sz="1200" dirty="0"/>
              <a:t>-retraite/</a:t>
            </a:r>
          </a:p>
        </p:txBody>
      </p:sp>
    </p:spTree>
    <p:extLst>
      <p:ext uri="{BB962C8B-B14F-4D97-AF65-F5344CB8AC3E}">
        <p14:creationId xmlns:p14="http://schemas.microsoft.com/office/powerpoint/2010/main" val="280877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9A03D98-A9FC-8FAD-451C-D01BCEA52E3F}"/>
              </a:ext>
            </a:extLst>
          </p:cNvPr>
          <p:cNvSpPr>
            <a:spLocks noGrp="1"/>
          </p:cNvSpPr>
          <p:nvPr>
            <p:ph type="sldNum" sz="quarter" idx="12"/>
            <p:custDataLst>
              <p:tags r:id="rId1"/>
            </p:custDataLst>
          </p:nvPr>
        </p:nvSpPr>
        <p:spPr/>
        <p:txBody>
          <a:bodyPr/>
          <a:lstStyle/>
          <a:p>
            <a:fld id="{CB4B3EF7-0E3E-C746-BEA3-A898439CAD76}" type="slidenum">
              <a:rPr lang="fr-FR" smtClean="0"/>
              <a:pPr/>
              <a:t>16</a:t>
            </a:fld>
            <a:endParaRPr lang="fr-FR"/>
          </a:p>
        </p:txBody>
      </p:sp>
      <p:sp>
        <p:nvSpPr>
          <p:cNvPr id="3" name="Titre 2">
            <a:extLst>
              <a:ext uri="{FF2B5EF4-FFF2-40B4-BE49-F238E27FC236}">
                <a16:creationId xmlns:a16="http://schemas.microsoft.com/office/drawing/2014/main" id="{264028DA-75A6-D00B-D598-661BDB9C6919}"/>
              </a:ext>
            </a:extLst>
          </p:cNvPr>
          <p:cNvSpPr>
            <a:spLocks noGrp="1"/>
          </p:cNvSpPr>
          <p:nvPr>
            <p:ph type="title"/>
            <p:custDataLst>
              <p:tags r:id="rId2"/>
            </p:custDataLst>
          </p:nvPr>
        </p:nvSpPr>
        <p:spPr>
          <a:xfrm>
            <a:off x="578721" y="-1"/>
            <a:ext cx="11328143" cy="1523958"/>
          </a:xfrm>
        </p:spPr>
        <p:txBody>
          <a:bodyPr/>
          <a:lstStyle/>
          <a:p>
            <a:r>
              <a:rPr lang="fr-CA" sz="4900" dirty="0"/>
              <a:t>Des attaques injustifiées à notre régime de retraite</a:t>
            </a:r>
            <a:r>
              <a:rPr lang="fr-CA" dirty="0"/>
              <a:t> </a:t>
            </a:r>
            <a:r>
              <a:rPr lang="fr-CA" sz="3200" dirty="0"/>
              <a:t>(suite)</a:t>
            </a:r>
          </a:p>
        </p:txBody>
      </p:sp>
      <p:sp>
        <p:nvSpPr>
          <p:cNvPr id="4" name="Espace réservé du contenu 3">
            <a:extLst>
              <a:ext uri="{FF2B5EF4-FFF2-40B4-BE49-F238E27FC236}">
                <a16:creationId xmlns:a16="http://schemas.microsoft.com/office/drawing/2014/main" id="{F0E67669-09D4-C38C-B666-DE315DD48CEA}"/>
              </a:ext>
            </a:extLst>
          </p:cNvPr>
          <p:cNvSpPr>
            <a:spLocks noGrp="1"/>
          </p:cNvSpPr>
          <p:nvPr>
            <p:ph idx="1"/>
            <p:custDataLst>
              <p:tags r:id="rId3"/>
            </p:custDataLst>
          </p:nvPr>
        </p:nvSpPr>
        <p:spPr>
          <a:xfrm>
            <a:off x="577228" y="1780674"/>
            <a:ext cx="11138026" cy="4609147"/>
          </a:xfrm>
        </p:spPr>
        <p:txBody>
          <a:bodyPr>
            <a:normAutofit/>
          </a:bodyPr>
          <a:lstStyle/>
          <a:p>
            <a:pPr>
              <a:spcBef>
                <a:spcPts val="2400"/>
              </a:spcBef>
            </a:pPr>
            <a:r>
              <a:rPr lang="fr-CA" sz="2100" dirty="0">
                <a:latin typeface="Epilogue"/>
              </a:rPr>
              <a:t>Le taux de capitalisation du RREGOP était de 115 % avec un surplus de </a:t>
            </a:r>
            <a:br>
              <a:rPr lang="fr-CA" sz="2100" dirty="0">
                <a:latin typeface="Epilogue"/>
              </a:rPr>
            </a:br>
            <a:r>
              <a:rPr lang="fr-CA" sz="2100" dirty="0">
                <a:latin typeface="Epilogue"/>
              </a:rPr>
              <a:t>10,1 milliards $ en date de la dernière évaluation actuarielle (décembre 2020)</a:t>
            </a:r>
          </a:p>
          <a:p>
            <a:pPr marL="228597" lvl="1">
              <a:spcBef>
                <a:spcPts val="2400"/>
              </a:spcBef>
              <a:spcAft>
                <a:spcPts val="600"/>
              </a:spcAft>
            </a:pPr>
            <a:r>
              <a:rPr lang="fr-CA" sz="2100" dirty="0">
                <a:latin typeface="Epilogue"/>
              </a:rPr>
              <a:t>Un bon régime, efficace et à coût très raisonnable</a:t>
            </a:r>
          </a:p>
          <a:p>
            <a:pPr marL="228597" lvl="1">
              <a:spcBef>
                <a:spcPts val="2400"/>
              </a:spcBef>
              <a:spcAft>
                <a:spcPts val="600"/>
              </a:spcAft>
            </a:pPr>
            <a:r>
              <a:rPr lang="fr-CA" sz="2100" dirty="0">
                <a:latin typeface="Epilogue"/>
              </a:rPr>
              <a:t>Le régime supplémentaire du RRQ est pour toutes les travailleuses et tous les travailleurs au Québec</a:t>
            </a:r>
            <a:endParaRPr lang="fr-CA" sz="2100" dirty="0"/>
          </a:p>
          <a:p>
            <a:pPr marL="0" indent="0">
              <a:spcBef>
                <a:spcPts val="3000"/>
              </a:spcBef>
              <a:spcAft>
                <a:spcPts val="600"/>
              </a:spcAft>
              <a:buNone/>
            </a:pPr>
            <a:r>
              <a:rPr lang="fr-CA" sz="2100" dirty="0"/>
              <a:t>Le gouvernement reconnait l’excellente santé financière du RREGOP et prétend </a:t>
            </a:r>
            <a:br>
              <a:rPr lang="fr-CA" sz="2100" dirty="0"/>
            </a:br>
            <a:r>
              <a:rPr lang="fr-CA" sz="2100" dirty="0"/>
              <a:t>ne pas vouloir faire des économies sur le dos des travailleuses et des travailleurs. C’est pourtant exactement ce qu’il propose de faire</a:t>
            </a:r>
            <a:endParaRPr lang="fr-CA" sz="2100" dirty="0">
              <a:latin typeface="Epilogue"/>
            </a:endParaRPr>
          </a:p>
        </p:txBody>
      </p:sp>
    </p:spTree>
    <p:extLst>
      <p:ext uri="{BB962C8B-B14F-4D97-AF65-F5344CB8AC3E}">
        <p14:creationId xmlns:p14="http://schemas.microsoft.com/office/powerpoint/2010/main" val="253201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9A03D98-A9FC-8FAD-451C-D01BCEA52E3F}"/>
              </a:ext>
            </a:extLst>
          </p:cNvPr>
          <p:cNvSpPr>
            <a:spLocks noGrp="1"/>
          </p:cNvSpPr>
          <p:nvPr>
            <p:ph type="sldNum" sz="quarter" idx="12"/>
            <p:custDataLst>
              <p:tags r:id="rId1"/>
            </p:custDataLst>
          </p:nvPr>
        </p:nvSpPr>
        <p:spPr/>
        <p:txBody>
          <a:bodyPr/>
          <a:lstStyle/>
          <a:p>
            <a:fld id="{CB4B3EF7-0E3E-C746-BEA3-A898439CAD76}" type="slidenum">
              <a:rPr lang="fr-FR" smtClean="0"/>
              <a:pPr/>
              <a:t>17</a:t>
            </a:fld>
            <a:endParaRPr lang="fr-FR"/>
          </a:p>
        </p:txBody>
      </p:sp>
      <p:sp>
        <p:nvSpPr>
          <p:cNvPr id="3" name="Titre 2">
            <a:extLst>
              <a:ext uri="{FF2B5EF4-FFF2-40B4-BE49-F238E27FC236}">
                <a16:creationId xmlns:a16="http://schemas.microsoft.com/office/drawing/2014/main" id="{264028DA-75A6-D00B-D598-661BDB9C6919}"/>
              </a:ext>
            </a:extLst>
          </p:cNvPr>
          <p:cNvSpPr>
            <a:spLocks noGrp="1"/>
          </p:cNvSpPr>
          <p:nvPr>
            <p:ph type="title"/>
            <p:custDataLst>
              <p:tags r:id="rId2"/>
            </p:custDataLst>
          </p:nvPr>
        </p:nvSpPr>
        <p:spPr/>
        <p:txBody>
          <a:bodyPr/>
          <a:lstStyle/>
          <a:p>
            <a:r>
              <a:rPr lang="fr-CA" dirty="0"/>
              <a:t>Des mesures de rétention volontaire</a:t>
            </a:r>
          </a:p>
        </p:txBody>
      </p:sp>
      <p:sp>
        <p:nvSpPr>
          <p:cNvPr id="4" name="Espace réservé du contenu 3">
            <a:extLst>
              <a:ext uri="{FF2B5EF4-FFF2-40B4-BE49-F238E27FC236}">
                <a16:creationId xmlns:a16="http://schemas.microsoft.com/office/drawing/2014/main" id="{F0E67669-09D4-C38C-B666-DE315DD48CEA}"/>
              </a:ext>
            </a:extLst>
          </p:cNvPr>
          <p:cNvSpPr>
            <a:spLocks noGrp="1"/>
          </p:cNvSpPr>
          <p:nvPr>
            <p:ph idx="1"/>
            <p:custDataLst>
              <p:tags r:id="rId3"/>
            </p:custDataLst>
          </p:nvPr>
        </p:nvSpPr>
        <p:spPr/>
        <p:txBody>
          <a:bodyPr vert="horz" lIns="91440" tIns="45720" rIns="91440" bIns="45720" rtlCol="0" anchor="t">
            <a:normAutofit/>
          </a:bodyPr>
          <a:lstStyle/>
          <a:p>
            <a:pPr marL="227965" indent="-227965"/>
            <a:r>
              <a:rPr lang="fr-CA" sz="2100" dirty="0">
                <a:latin typeface="Epilogue"/>
              </a:rPr>
              <a:t>Nous proposons plusieurs mesures de rétention volontaire</a:t>
            </a:r>
            <a:r>
              <a:rPr lang="fr-CA" sz="2100" b="1" dirty="0">
                <a:latin typeface="Epilogue"/>
              </a:rPr>
              <a:t> </a:t>
            </a:r>
            <a:r>
              <a:rPr lang="fr-CA" sz="2100" dirty="0">
                <a:latin typeface="Epilogue"/>
              </a:rPr>
              <a:t>du personnel expérimenté sans impact sur le taux de cotisation, dont :</a:t>
            </a:r>
            <a:endParaRPr lang="fr-FR" sz="2100" dirty="0">
              <a:latin typeface="Epilogue"/>
            </a:endParaRPr>
          </a:p>
          <a:p>
            <a:pPr marL="913765" lvl="1" indent="-457200">
              <a:spcBef>
                <a:spcPts val="2400"/>
              </a:spcBef>
              <a:buFont typeface="+mj-lt"/>
              <a:buAutoNum type="arabicPeriod"/>
            </a:pPr>
            <a:r>
              <a:rPr lang="fr-CA" sz="2100" dirty="0">
                <a:latin typeface="Epilogue"/>
              </a:rPr>
              <a:t>L’amélioration des conditions de la retraite progressive (le gouvernement démontre une certaine ouverture)</a:t>
            </a:r>
          </a:p>
          <a:p>
            <a:pPr marL="913765" lvl="1" indent="-457200">
              <a:spcBef>
                <a:spcPts val="2400"/>
              </a:spcBef>
              <a:buFont typeface="+mj-lt"/>
              <a:buAutoNum type="arabicPeriod"/>
            </a:pPr>
            <a:r>
              <a:rPr lang="fr-CA" sz="2100" dirty="0">
                <a:latin typeface="Epilogue"/>
              </a:rPr>
              <a:t>La revalorisation de la rente pour une retraite après 65 ans</a:t>
            </a:r>
          </a:p>
          <a:p>
            <a:pPr marL="913765" lvl="1" indent="-457200">
              <a:spcBef>
                <a:spcPts val="2400"/>
              </a:spcBef>
              <a:buFont typeface="+mj-lt"/>
              <a:buAutoNum type="arabicPeriod"/>
            </a:pPr>
            <a:r>
              <a:rPr lang="fr-CA" sz="2100" dirty="0">
                <a:latin typeface="Epilogue"/>
              </a:rPr>
              <a:t>L’augmentation de l’âge maximal de participation au RREGOP de 69 à 71 ans (le gouvernement démontre une certaine ouverture)</a:t>
            </a:r>
          </a:p>
          <a:p>
            <a:pPr marL="227965" indent="-227965">
              <a:spcBef>
                <a:spcPts val="3000"/>
              </a:spcBef>
            </a:pPr>
            <a:r>
              <a:rPr lang="fr-CA" sz="2100" dirty="0">
                <a:latin typeface="Epilogue"/>
              </a:rPr>
              <a:t>Nous proposons également des mesures structurantes pour stabiliser le taux de cotisation dans le contexte de la maturité croissante du RREGOP</a:t>
            </a:r>
            <a:endParaRPr lang="fr-CA" sz="2100" strike="sngStrike" dirty="0">
              <a:highlight>
                <a:srgbClr val="FF0000"/>
              </a:highlight>
              <a:latin typeface="Epilogue"/>
            </a:endParaRPr>
          </a:p>
        </p:txBody>
      </p:sp>
    </p:spTree>
    <p:extLst>
      <p:ext uri="{BB962C8B-B14F-4D97-AF65-F5344CB8AC3E}">
        <p14:creationId xmlns:p14="http://schemas.microsoft.com/office/powerpoint/2010/main" val="318251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9A03D98-A9FC-8FAD-451C-D01BCEA52E3F}"/>
              </a:ext>
            </a:extLst>
          </p:cNvPr>
          <p:cNvSpPr>
            <a:spLocks noGrp="1"/>
          </p:cNvSpPr>
          <p:nvPr>
            <p:ph type="sldNum" sz="quarter" idx="12"/>
            <p:custDataLst>
              <p:tags r:id="rId1"/>
            </p:custDataLst>
          </p:nvPr>
        </p:nvSpPr>
        <p:spPr/>
        <p:txBody>
          <a:bodyPr/>
          <a:lstStyle/>
          <a:p>
            <a:fld id="{CB4B3EF7-0E3E-C746-BEA3-A898439CAD76}" type="slidenum">
              <a:rPr lang="fr-FR" smtClean="0"/>
              <a:pPr/>
              <a:t>18</a:t>
            </a:fld>
            <a:endParaRPr lang="fr-FR"/>
          </a:p>
        </p:txBody>
      </p:sp>
      <p:sp>
        <p:nvSpPr>
          <p:cNvPr id="3" name="Titre 2">
            <a:extLst>
              <a:ext uri="{FF2B5EF4-FFF2-40B4-BE49-F238E27FC236}">
                <a16:creationId xmlns:a16="http://schemas.microsoft.com/office/drawing/2014/main" id="{264028DA-75A6-D00B-D598-661BDB9C6919}"/>
              </a:ext>
            </a:extLst>
          </p:cNvPr>
          <p:cNvSpPr>
            <a:spLocks noGrp="1"/>
          </p:cNvSpPr>
          <p:nvPr>
            <p:ph type="title"/>
            <p:custDataLst>
              <p:tags r:id="rId2"/>
            </p:custDataLst>
          </p:nvPr>
        </p:nvSpPr>
        <p:spPr/>
        <p:txBody>
          <a:bodyPr/>
          <a:lstStyle/>
          <a:p>
            <a:r>
              <a:rPr lang="fr-CA" sz="5100"/>
              <a:t>Des mesures de rétention volontaire</a:t>
            </a:r>
            <a:r>
              <a:rPr lang="fr-CA"/>
              <a:t> </a:t>
            </a:r>
            <a:r>
              <a:rPr lang="fr-CA" sz="2800"/>
              <a:t>(suite)</a:t>
            </a:r>
            <a:endParaRPr lang="fr-CA"/>
          </a:p>
        </p:txBody>
      </p:sp>
      <p:sp>
        <p:nvSpPr>
          <p:cNvPr id="4" name="Espace réservé du contenu 3">
            <a:extLst>
              <a:ext uri="{FF2B5EF4-FFF2-40B4-BE49-F238E27FC236}">
                <a16:creationId xmlns:a16="http://schemas.microsoft.com/office/drawing/2014/main" id="{F0E67669-09D4-C38C-B666-DE315DD48CEA}"/>
              </a:ext>
            </a:extLst>
          </p:cNvPr>
          <p:cNvSpPr>
            <a:spLocks noGrp="1"/>
          </p:cNvSpPr>
          <p:nvPr>
            <p:ph idx="1"/>
            <p:custDataLst>
              <p:tags r:id="rId3"/>
            </p:custDataLst>
          </p:nvPr>
        </p:nvSpPr>
        <p:spPr>
          <a:xfrm>
            <a:off x="578722" y="1523957"/>
            <a:ext cx="11138026" cy="4817849"/>
          </a:xfrm>
        </p:spPr>
        <p:txBody>
          <a:bodyPr>
            <a:normAutofit fontScale="92500" lnSpcReduction="10000"/>
          </a:bodyPr>
          <a:lstStyle/>
          <a:p>
            <a:pPr marL="227965" indent="-227965"/>
            <a:r>
              <a:rPr lang="fr-CA" sz="2000" dirty="0">
                <a:latin typeface="Epilogue"/>
              </a:rPr>
              <a:t>De son côté, le gouvernement propose un programme comprenant deux (2)</a:t>
            </a:r>
            <a:r>
              <a:rPr lang="fr-FR" sz="2000" dirty="0">
                <a:latin typeface="Epilogue"/>
              </a:rPr>
              <a:t> mesures temporaires (5 ans) pour les personnes qui continueraient à travailler à temps complet au-delà de l’atteinte de leur date de retraite sans réduction au RREGOP</a:t>
            </a:r>
            <a:endParaRPr lang="fr-FR" sz="2100" dirty="0">
              <a:latin typeface="Epilogue"/>
            </a:endParaRPr>
          </a:p>
          <a:p>
            <a:pPr marL="800094" lvl="1" indent="-342900">
              <a:spcBef>
                <a:spcPts val="1800"/>
              </a:spcBef>
              <a:buFont typeface="+mj-lt"/>
              <a:buAutoNum type="arabicPeriod"/>
            </a:pPr>
            <a:r>
              <a:rPr lang="fr-CA" sz="1800" dirty="0">
                <a:latin typeface="Epilogue"/>
              </a:rPr>
              <a:t>Une bonification de la rente de 2 % par année supplémentaire travaillée</a:t>
            </a:r>
          </a:p>
          <a:p>
            <a:pPr marL="800094" lvl="1" indent="-342900">
              <a:spcBef>
                <a:spcPts val="15600"/>
              </a:spcBef>
              <a:buFont typeface="+mj-lt"/>
              <a:buAutoNum type="arabicPeriod"/>
            </a:pPr>
            <a:r>
              <a:rPr lang="fr-CA" sz="1800" dirty="0">
                <a:latin typeface="Epilogue"/>
              </a:rPr>
              <a:t>Une cotisation au RREGOP réduite de 50 %, représentant une économie annuelle de 889 $ pour un salaire de 40 000 $ et de 2 974 $ pour un salaire de 80 000 $</a:t>
            </a:r>
          </a:p>
          <a:p>
            <a:pPr marL="457194" lvl="1" indent="0">
              <a:spcBef>
                <a:spcPts val="1200"/>
              </a:spcBef>
              <a:buNone/>
            </a:pPr>
            <a:r>
              <a:rPr lang="fr-CA" sz="1900" b="1" dirty="0">
                <a:latin typeface="Epilogue"/>
              </a:rPr>
              <a:t>Nous sommes disposés à discuter d'incitatifs volontaires. Par contre, le gouvernement lie toute mesure de rétention volontaire éventuelle du personnel expérimenté à ses attaques injustifiées. Pour lui, c’est un tout. Cela empêche toute négociation actuellement</a:t>
            </a:r>
            <a:endParaRPr lang="fr-CA" sz="1900" dirty="0">
              <a:latin typeface="Epilogue"/>
            </a:endParaRPr>
          </a:p>
          <a:p>
            <a:pPr marL="457194" lvl="1" indent="0">
              <a:buNone/>
            </a:pPr>
            <a:endParaRPr lang="fr-CA" sz="1100" dirty="0">
              <a:latin typeface="Epilogue"/>
            </a:endParaRPr>
          </a:p>
          <a:p>
            <a:pPr marL="457194" lvl="1" indent="0">
              <a:buNone/>
            </a:pPr>
            <a:endParaRPr lang="fr-CA" sz="2300" dirty="0">
              <a:highlight>
                <a:srgbClr val="00FFFF"/>
              </a:highlight>
              <a:latin typeface="Epilogue"/>
            </a:endParaRPr>
          </a:p>
          <a:p>
            <a:pPr marL="457194" lvl="1" indent="0">
              <a:buNone/>
            </a:pPr>
            <a:endParaRPr lang="fr-CA" sz="1800" dirty="0">
              <a:highlight>
                <a:srgbClr val="00FFFF"/>
              </a:highlight>
              <a:latin typeface="Epilogue"/>
            </a:endParaRPr>
          </a:p>
        </p:txBody>
      </p:sp>
      <p:graphicFrame>
        <p:nvGraphicFramePr>
          <p:cNvPr id="5" name="Tableau 5">
            <a:extLst>
              <a:ext uri="{FF2B5EF4-FFF2-40B4-BE49-F238E27FC236}">
                <a16:creationId xmlns:a16="http://schemas.microsoft.com/office/drawing/2014/main" id="{1690D041-6C48-E33A-163E-3B3EC1ECB8FB}"/>
              </a:ext>
            </a:extLst>
          </p:cNvPr>
          <p:cNvGraphicFramePr>
            <a:graphicFrameLocks noGrp="1"/>
          </p:cNvGraphicFramePr>
          <p:nvPr>
            <p:custDataLst>
              <p:tags r:id="rId4"/>
            </p:custDataLst>
            <p:extLst>
              <p:ext uri="{D42A27DB-BD31-4B8C-83A1-F6EECF244321}">
                <p14:modId xmlns:p14="http://schemas.microsoft.com/office/powerpoint/2010/main" val="4172902430"/>
              </p:ext>
            </p:extLst>
          </p:nvPr>
        </p:nvGraphicFramePr>
        <p:xfrm>
          <a:off x="1586628" y="2824195"/>
          <a:ext cx="9397515" cy="1656769"/>
        </p:xfrm>
        <a:graphic>
          <a:graphicData uri="http://schemas.openxmlformats.org/drawingml/2006/table">
            <a:tbl>
              <a:tblPr firstRow="1" firstCol="1" bandRow="1">
                <a:tableStyleId>{93296810-A885-4BE3-A3E7-6D5BEEA58F35}</a:tableStyleId>
              </a:tblPr>
              <a:tblGrid>
                <a:gridCol w="1543050">
                  <a:extLst>
                    <a:ext uri="{9D8B030D-6E8A-4147-A177-3AD203B41FA5}">
                      <a16:colId xmlns:a16="http://schemas.microsoft.com/office/drawing/2014/main" val="4222309346"/>
                    </a:ext>
                  </a:extLst>
                </a:gridCol>
                <a:gridCol w="2215956">
                  <a:extLst>
                    <a:ext uri="{9D8B030D-6E8A-4147-A177-3AD203B41FA5}">
                      <a16:colId xmlns:a16="http://schemas.microsoft.com/office/drawing/2014/main" val="2204919924"/>
                    </a:ext>
                  </a:extLst>
                </a:gridCol>
                <a:gridCol w="1879503">
                  <a:extLst>
                    <a:ext uri="{9D8B030D-6E8A-4147-A177-3AD203B41FA5}">
                      <a16:colId xmlns:a16="http://schemas.microsoft.com/office/drawing/2014/main" val="2688873705"/>
                    </a:ext>
                  </a:extLst>
                </a:gridCol>
                <a:gridCol w="1879503">
                  <a:extLst>
                    <a:ext uri="{9D8B030D-6E8A-4147-A177-3AD203B41FA5}">
                      <a16:colId xmlns:a16="http://schemas.microsoft.com/office/drawing/2014/main" val="2610164197"/>
                    </a:ext>
                  </a:extLst>
                </a:gridCol>
                <a:gridCol w="1879503">
                  <a:extLst>
                    <a:ext uri="{9D8B030D-6E8A-4147-A177-3AD203B41FA5}">
                      <a16:colId xmlns:a16="http://schemas.microsoft.com/office/drawing/2014/main" val="771717995"/>
                    </a:ext>
                  </a:extLst>
                </a:gridCol>
              </a:tblGrid>
              <a:tr h="766033">
                <a:tc>
                  <a:txBody>
                    <a:bodyPr/>
                    <a:lstStyle/>
                    <a:p>
                      <a:pPr algn="ctr"/>
                      <a:r>
                        <a:rPr lang="fr-CA" sz="1200" b="0" dirty="0">
                          <a:solidFill>
                            <a:srgbClr val="FFFFFF"/>
                          </a:solidFill>
                          <a:latin typeface="Epilogue"/>
                        </a:rPr>
                        <a:t>Années supplémentaires</a:t>
                      </a:r>
                    </a:p>
                    <a:p>
                      <a:pPr algn="ctr"/>
                      <a:r>
                        <a:rPr lang="fr-CA" sz="1200" b="0" dirty="0">
                          <a:solidFill>
                            <a:srgbClr val="FFFFFF"/>
                          </a:solidFill>
                          <a:latin typeface="Epilogue"/>
                        </a:rPr>
                        <a:t> travaillées </a:t>
                      </a:r>
                      <a:endParaRPr lang="fr-FR" dirty="0"/>
                    </a:p>
                  </a:txBody>
                  <a:tcPr anchor="ctr"/>
                </a:tc>
                <a:tc>
                  <a:txBody>
                    <a:bodyPr/>
                    <a:lstStyle/>
                    <a:p>
                      <a:pPr algn="ctr"/>
                      <a:r>
                        <a:rPr lang="fr-CA" sz="1200" b="0" dirty="0">
                          <a:solidFill>
                            <a:srgbClr val="FFFFFF"/>
                          </a:solidFill>
                          <a:latin typeface="Epilogue"/>
                        </a:rPr>
                        <a:t>2 % par année </a:t>
                      </a:r>
                    </a:p>
                    <a:p>
                      <a:pPr algn="ctr"/>
                      <a:r>
                        <a:rPr lang="fr-CA" sz="1200" b="0" dirty="0">
                          <a:solidFill>
                            <a:srgbClr val="FFFFFF"/>
                          </a:solidFill>
                          <a:latin typeface="Epilogue"/>
                        </a:rPr>
                        <a:t>supplémentaire</a:t>
                      </a:r>
                    </a:p>
                  </a:txBody>
                  <a:tcPr anchor="ctr"/>
                </a:tc>
                <a:tc>
                  <a:txBody>
                    <a:bodyPr/>
                    <a:lstStyle/>
                    <a:p>
                      <a:pPr algn="ctr"/>
                      <a:r>
                        <a:rPr lang="fr-CA" sz="1200" b="0">
                          <a:solidFill>
                            <a:srgbClr val="FFFFFF"/>
                          </a:solidFill>
                          <a:latin typeface="Epilogue"/>
                        </a:rPr>
                        <a:t>Augmentation de la rente pour une rente annuelle de 20 000 $</a:t>
                      </a:r>
                    </a:p>
                  </a:txBody>
                  <a:tcPr anchor="ctr"/>
                </a:tc>
                <a:tc>
                  <a:txBody>
                    <a:bodyPr/>
                    <a:lstStyle/>
                    <a:p>
                      <a:pPr algn="ctr"/>
                      <a:r>
                        <a:rPr lang="fr-CA" sz="1200" b="0" strike="noStrike">
                          <a:solidFill>
                            <a:srgbClr val="FFFFFF"/>
                          </a:solidFill>
                          <a:latin typeface="Epilogue"/>
                        </a:rPr>
                        <a:t>Augmentation de la rente pour une rente annuelle de 35 000 $</a:t>
                      </a:r>
                    </a:p>
                  </a:txBody>
                  <a:tcPr anchor="ctr"/>
                </a:tc>
                <a:tc>
                  <a:txBody>
                    <a:bodyPr/>
                    <a:lstStyle/>
                    <a:p>
                      <a:pPr marL="0" marR="0" lvl="0" indent="0" algn="ctr" defTabSz="914389" rtl="0" eaLnBrk="1" fontAlgn="auto" latinLnBrk="0" hangingPunct="1">
                        <a:lnSpc>
                          <a:spcPct val="100000"/>
                        </a:lnSpc>
                        <a:spcBef>
                          <a:spcPts val="0"/>
                        </a:spcBef>
                        <a:spcAft>
                          <a:spcPts val="0"/>
                        </a:spcAft>
                        <a:buClrTx/>
                        <a:buSzTx/>
                        <a:buFontTx/>
                        <a:buNone/>
                        <a:tabLst/>
                        <a:defRPr/>
                      </a:pPr>
                      <a:r>
                        <a:rPr lang="fr-CA" sz="1200" b="0">
                          <a:solidFill>
                            <a:srgbClr val="FFFFFF"/>
                          </a:solidFill>
                          <a:latin typeface="Epilogue"/>
                        </a:rPr>
                        <a:t>Augmentation de la rente pour une rente annuelle de 50 000 $</a:t>
                      </a:r>
                    </a:p>
                  </a:txBody>
                  <a:tcPr anchor="ctr"/>
                </a:tc>
                <a:extLst>
                  <a:ext uri="{0D108BD9-81ED-4DB2-BD59-A6C34878D82A}">
                    <a16:rowId xmlns:a16="http://schemas.microsoft.com/office/drawing/2014/main" val="3687876400"/>
                  </a:ext>
                </a:extLst>
              </a:tr>
              <a:tr h="445368">
                <a:tc>
                  <a:txBody>
                    <a:bodyPr/>
                    <a:lstStyle/>
                    <a:p>
                      <a:pPr algn="ctr"/>
                      <a:r>
                        <a:rPr lang="fr-CA" sz="1300" b="0">
                          <a:solidFill>
                            <a:srgbClr val="FFFFFF"/>
                          </a:solidFill>
                          <a:latin typeface="Epilogue"/>
                        </a:rPr>
                        <a:t>1</a:t>
                      </a:r>
                    </a:p>
                  </a:txBody>
                  <a:tcPr anchor="ctr"/>
                </a:tc>
                <a:tc>
                  <a:txBody>
                    <a:bodyPr/>
                    <a:lstStyle/>
                    <a:p>
                      <a:pPr algn="ctr"/>
                      <a:r>
                        <a:rPr lang="fr-CA" sz="1300" b="0" dirty="0">
                          <a:latin typeface="Epilogue"/>
                        </a:rPr>
                        <a:t>2 %</a:t>
                      </a:r>
                    </a:p>
                  </a:txBody>
                  <a:tcPr anchor="ctr"/>
                </a:tc>
                <a:tc>
                  <a:txBody>
                    <a:bodyPr/>
                    <a:lstStyle/>
                    <a:p>
                      <a:pPr algn="ctr"/>
                      <a:r>
                        <a:rPr lang="fr-CA" sz="1300" b="0" dirty="0">
                          <a:latin typeface="Epilogue"/>
                        </a:rPr>
                        <a:t>400 $</a:t>
                      </a:r>
                    </a:p>
                  </a:txBody>
                  <a:tcPr anchor="ctr"/>
                </a:tc>
                <a:tc>
                  <a:txBody>
                    <a:bodyPr/>
                    <a:lstStyle/>
                    <a:p>
                      <a:pPr algn="ctr"/>
                      <a:r>
                        <a:rPr lang="fr-CA" sz="1300" b="0" strike="noStrike">
                          <a:latin typeface="Epilogue"/>
                        </a:rPr>
                        <a:t>700 $</a:t>
                      </a:r>
                    </a:p>
                  </a:txBody>
                  <a:tcPr anchor="ctr"/>
                </a:tc>
                <a:tc>
                  <a:txBody>
                    <a:bodyPr/>
                    <a:lstStyle/>
                    <a:p>
                      <a:pPr algn="ctr"/>
                      <a:r>
                        <a:rPr lang="fr-CA" sz="1300" b="0">
                          <a:latin typeface="Epilogue"/>
                        </a:rPr>
                        <a:t>1 000 $</a:t>
                      </a:r>
                    </a:p>
                  </a:txBody>
                  <a:tcPr anchor="ctr"/>
                </a:tc>
                <a:extLst>
                  <a:ext uri="{0D108BD9-81ED-4DB2-BD59-A6C34878D82A}">
                    <a16:rowId xmlns:a16="http://schemas.microsoft.com/office/drawing/2014/main" val="81592727"/>
                  </a:ext>
                </a:extLst>
              </a:tr>
              <a:tr h="445368">
                <a:tc>
                  <a:txBody>
                    <a:bodyPr/>
                    <a:lstStyle/>
                    <a:p>
                      <a:pPr algn="ctr"/>
                      <a:r>
                        <a:rPr lang="fr-CA" sz="1300" b="0" dirty="0">
                          <a:solidFill>
                            <a:srgbClr val="FFFFFF"/>
                          </a:solidFill>
                          <a:latin typeface="Epilogue"/>
                        </a:rPr>
                        <a:t>2</a:t>
                      </a:r>
                    </a:p>
                  </a:txBody>
                  <a:tcPr anchor="ctr"/>
                </a:tc>
                <a:tc>
                  <a:txBody>
                    <a:bodyPr/>
                    <a:lstStyle/>
                    <a:p>
                      <a:pPr algn="ctr"/>
                      <a:r>
                        <a:rPr lang="fr-CA" sz="1300" b="0">
                          <a:latin typeface="Epilogue"/>
                        </a:rPr>
                        <a:t>4 %</a:t>
                      </a:r>
                    </a:p>
                  </a:txBody>
                  <a:tcPr anchor="ctr"/>
                </a:tc>
                <a:tc>
                  <a:txBody>
                    <a:bodyPr/>
                    <a:lstStyle/>
                    <a:p>
                      <a:pPr algn="ctr"/>
                      <a:r>
                        <a:rPr lang="fr-CA" sz="1300" b="0" dirty="0">
                          <a:latin typeface="Epilogue"/>
                        </a:rPr>
                        <a:t>800 $</a:t>
                      </a:r>
                    </a:p>
                  </a:txBody>
                  <a:tcPr anchor="ctr"/>
                </a:tc>
                <a:tc>
                  <a:txBody>
                    <a:bodyPr/>
                    <a:lstStyle/>
                    <a:p>
                      <a:pPr algn="ctr"/>
                      <a:r>
                        <a:rPr lang="fr-CA" sz="1300" b="0" strike="noStrike" dirty="0">
                          <a:latin typeface="Epilogue"/>
                        </a:rPr>
                        <a:t>1 400 $</a:t>
                      </a:r>
                    </a:p>
                  </a:txBody>
                  <a:tcPr anchor="ctr"/>
                </a:tc>
                <a:tc>
                  <a:txBody>
                    <a:bodyPr/>
                    <a:lstStyle/>
                    <a:p>
                      <a:pPr algn="ctr"/>
                      <a:r>
                        <a:rPr lang="fr-CA" sz="1300" b="0" dirty="0">
                          <a:latin typeface="Epilogue"/>
                        </a:rPr>
                        <a:t>2 000 $</a:t>
                      </a:r>
                    </a:p>
                  </a:txBody>
                  <a:tcPr anchor="ctr"/>
                </a:tc>
                <a:extLst>
                  <a:ext uri="{0D108BD9-81ED-4DB2-BD59-A6C34878D82A}">
                    <a16:rowId xmlns:a16="http://schemas.microsoft.com/office/drawing/2014/main" val="2403293388"/>
                  </a:ext>
                </a:extLst>
              </a:tr>
            </a:tbl>
          </a:graphicData>
        </a:graphic>
      </p:graphicFrame>
    </p:spTree>
    <p:extLst>
      <p:ext uri="{BB962C8B-B14F-4D97-AF65-F5344CB8AC3E}">
        <p14:creationId xmlns:p14="http://schemas.microsoft.com/office/powerpoint/2010/main" val="2880327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8EFD-C598-76F7-F1C7-372E821CF548}"/>
              </a:ext>
            </a:extLst>
          </p:cNvPr>
          <p:cNvSpPr>
            <a:spLocks noGrp="1"/>
          </p:cNvSpPr>
          <p:nvPr>
            <p:ph type="ctrTitle"/>
            <p:custDataLst>
              <p:tags r:id="rId1"/>
            </p:custDataLst>
          </p:nvPr>
        </p:nvSpPr>
        <p:spPr>
          <a:xfrm>
            <a:off x="5639644" y="1549303"/>
            <a:ext cx="6226262" cy="1699829"/>
          </a:xfrm>
        </p:spPr>
        <p:txBody>
          <a:bodyPr/>
          <a:lstStyle/>
          <a:p>
            <a:r>
              <a:rPr lang="fr-CA"/>
              <a:t>4. Les droits parentaux</a:t>
            </a:r>
          </a:p>
        </p:txBody>
      </p:sp>
      <p:sp>
        <p:nvSpPr>
          <p:cNvPr id="4" name="Sous-titre 3">
            <a:extLst>
              <a:ext uri="{FF2B5EF4-FFF2-40B4-BE49-F238E27FC236}">
                <a16:creationId xmlns:a16="http://schemas.microsoft.com/office/drawing/2014/main" id="{BE14C77E-47EE-C38E-8717-187F18036903}"/>
              </a:ext>
            </a:extLst>
          </p:cNvPr>
          <p:cNvSpPr>
            <a:spLocks noGrp="1"/>
          </p:cNvSpPr>
          <p:nvPr>
            <p:ph type="subTitle" idx="1"/>
            <p:custDataLst>
              <p:tags r:id="rId2"/>
            </p:custDataLst>
          </p:nvPr>
        </p:nvSpPr>
        <p:spPr/>
        <p:txBody>
          <a:bodyPr>
            <a:normAutofit/>
          </a:bodyPr>
          <a:lstStyle/>
          <a:p>
            <a:r>
              <a:rPr lang="fr-CA" sz="2000"/>
              <a:t>Un gouvernement qui estime que l’amélioration du régime des droits parentaux mettrait en péril les services à la population</a:t>
            </a:r>
          </a:p>
        </p:txBody>
      </p:sp>
    </p:spTree>
    <p:extLst>
      <p:ext uri="{BB962C8B-B14F-4D97-AF65-F5344CB8AC3E}">
        <p14:creationId xmlns:p14="http://schemas.microsoft.com/office/powerpoint/2010/main" val="303424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4863EAF3-A255-6758-D921-EE4D79A680B5}"/>
              </a:ext>
            </a:extLst>
          </p:cNvPr>
          <p:cNvSpPr>
            <a:spLocks noGrp="1"/>
          </p:cNvSpPr>
          <p:nvPr>
            <p:ph type="sldNum" sz="quarter" idx="12"/>
            <p:custDataLst>
              <p:tags r:id="rId1"/>
            </p:custDataLst>
          </p:nvPr>
        </p:nvSpPr>
        <p:spPr/>
        <p:txBody>
          <a:bodyPr/>
          <a:lstStyle/>
          <a:p>
            <a:fld id="{CB4B3EF7-0E3E-C746-BEA3-A898439CAD76}" type="slidenum">
              <a:rPr lang="fr-FR" smtClean="0"/>
              <a:pPr/>
              <a:t>2</a:t>
            </a:fld>
            <a:endParaRPr lang="fr-FR"/>
          </a:p>
        </p:txBody>
      </p:sp>
      <p:sp>
        <p:nvSpPr>
          <p:cNvPr id="2" name="Title 1">
            <a:extLst>
              <a:ext uri="{FF2B5EF4-FFF2-40B4-BE49-F238E27FC236}">
                <a16:creationId xmlns:a16="http://schemas.microsoft.com/office/drawing/2014/main" id="{0521997C-0257-536B-DEFF-B4E72F36260B}"/>
              </a:ext>
            </a:extLst>
          </p:cNvPr>
          <p:cNvSpPr>
            <a:spLocks noGrp="1"/>
          </p:cNvSpPr>
          <p:nvPr>
            <p:ph type="title"/>
            <p:custDataLst>
              <p:tags r:id="rId2"/>
            </p:custDataLst>
          </p:nvPr>
        </p:nvSpPr>
        <p:spPr/>
        <p:txBody>
          <a:bodyPr>
            <a:normAutofit/>
          </a:bodyPr>
          <a:lstStyle/>
          <a:p>
            <a:r>
              <a:rPr lang="fr-CA" sz="5100"/>
              <a:t>Une négociation qui dure depuis un an</a:t>
            </a:r>
            <a:endParaRPr lang="en-US" sz="5100"/>
          </a:p>
        </p:txBody>
      </p:sp>
      <p:sp>
        <p:nvSpPr>
          <p:cNvPr id="3" name="Subtitle 2">
            <a:extLst>
              <a:ext uri="{FF2B5EF4-FFF2-40B4-BE49-F238E27FC236}">
                <a16:creationId xmlns:a16="http://schemas.microsoft.com/office/drawing/2014/main" id="{51AFD5B3-BD0B-E960-74F8-425913E2CBCF}"/>
              </a:ext>
            </a:extLst>
          </p:cNvPr>
          <p:cNvSpPr>
            <a:spLocks noGrp="1"/>
          </p:cNvSpPr>
          <p:nvPr>
            <p:ph idx="1"/>
            <p:custDataLst>
              <p:tags r:id="rId3"/>
            </p:custDataLst>
          </p:nvPr>
        </p:nvSpPr>
        <p:spPr/>
        <p:txBody>
          <a:bodyPr vert="horz" lIns="91440" tIns="45720" rIns="91440" bIns="45720" rtlCol="0" anchor="t">
            <a:normAutofit/>
          </a:bodyPr>
          <a:lstStyle/>
          <a:p>
            <a:pPr marL="227965" indent="-227965"/>
            <a:r>
              <a:rPr lang="fr-CA" sz="2000" dirty="0">
                <a:latin typeface="Epilogue"/>
              </a:rPr>
              <a:t>Dépôt des revendications du Front commun à la table centrale : 28 octobre 2022</a:t>
            </a:r>
          </a:p>
          <a:p>
            <a:pPr marL="227965" indent="-227965">
              <a:spcBef>
                <a:spcPts val="2400"/>
              </a:spcBef>
            </a:pPr>
            <a:r>
              <a:rPr lang="fr-CA" sz="2000" dirty="0">
                <a:latin typeface="Epilogue"/>
              </a:rPr>
              <a:t>Dépôt des offres du gouvernement : </a:t>
            </a:r>
          </a:p>
          <a:p>
            <a:pPr marL="742950" lvl="1" indent="-285750">
              <a:spcBef>
                <a:spcPts val="1800"/>
              </a:spcBef>
              <a:buFont typeface="Epilogue" pitchFamily="2" charset="0"/>
              <a:buChar char="—"/>
            </a:pPr>
            <a:r>
              <a:rPr lang="fr-CA" sz="1800" dirty="0">
                <a:latin typeface="Epilogue"/>
              </a:rPr>
              <a:t>Un dépôt initial le 15 décembre 2022</a:t>
            </a:r>
          </a:p>
          <a:p>
            <a:pPr marL="742950" lvl="1" indent="-285750">
              <a:spcBef>
                <a:spcPts val="1800"/>
              </a:spcBef>
              <a:buFont typeface="Epilogue" pitchFamily="2" charset="0"/>
              <a:buChar char="—"/>
            </a:pPr>
            <a:r>
              <a:rPr lang="fr-CA" sz="1800" dirty="0">
                <a:latin typeface="Epilogue"/>
              </a:rPr>
              <a:t>Un dépôt précisant ses demandes sur ses priorités gouvernementales (l’équipe classe, l’équipe soins et l’équipe santé mentale) le 22 février 2023 </a:t>
            </a:r>
          </a:p>
          <a:p>
            <a:pPr marL="742950" lvl="1" indent="-285750">
              <a:spcBef>
                <a:spcPts val="1800"/>
              </a:spcBef>
              <a:buFont typeface="Epilogue" pitchFamily="2" charset="0"/>
              <a:buChar char="—"/>
            </a:pPr>
            <a:r>
              <a:rPr lang="fr-CA" sz="1800" dirty="0">
                <a:latin typeface="Epilogue"/>
              </a:rPr>
              <a:t>Un dépôt apportant de nouvelles précisions sur ses offres le 27 mars 2023</a:t>
            </a:r>
          </a:p>
          <a:p>
            <a:pPr marL="227965" indent="-227965">
              <a:spcBef>
                <a:spcPts val="2400"/>
              </a:spcBef>
            </a:pPr>
            <a:r>
              <a:rPr lang="fr-CA" sz="2000" dirty="0">
                <a:latin typeface="Epilogue"/>
              </a:rPr>
              <a:t>En date du 12 septembre 2023, dix-sept (17)</a:t>
            </a:r>
            <a:r>
              <a:rPr lang="fr-CA" sz="2000" dirty="0">
                <a:solidFill>
                  <a:srgbClr val="FF0000"/>
                </a:solidFill>
                <a:latin typeface="Epilogue"/>
              </a:rPr>
              <a:t> </a:t>
            </a:r>
            <a:r>
              <a:rPr lang="fr-CA" sz="2000" dirty="0">
                <a:latin typeface="Epilogue"/>
              </a:rPr>
              <a:t>rencontres se sont tenues à la table</a:t>
            </a:r>
          </a:p>
          <a:p>
            <a:pPr marL="227965" indent="-227965">
              <a:spcBef>
                <a:spcPts val="2400"/>
              </a:spcBef>
            </a:pPr>
            <a:r>
              <a:rPr lang="fr-CA" sz="2000" dirty="0">
                <a:latin typeface="Epilogue"/>
              </a:rPr>
              <a:t>Un début de négociation caractérisé par la volonté du gouvernement de ne traiter que de ses priorités et de faire l’impasse sur les nôtres</a:t>
            </a:r>
          </a:p>
        </p:txBody>
      </p:sp>
      <p:pic>
        <p:nvPicPr>
          <p:cNvPr id="5" name="Picture 4">
            <a:extLst>
              <a:ext uri="{FF2B5EF4-FFF2-40B4-BE49-F238E27FC236}">
                <a16:creationId xmlns:a16="http://schemas.microsoft.com/office/drawing/2014/main" id="{28F109AF-653A-C8B0-86ED-B4388474F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6383">
            <a:off x="9773253" y="1399039"/>
            <a:ext cx="1941751" cy="1454727"/>
          </a:xfrm>
          <a:prstGeom prst="rect">
            <a:avLst/>
          </a:prstGeom>
        </p:spPr>
      </p:pic>
      <p:pic>
        <p:nvPicPr>
          <p:cNvPr id="7" name="Picture 6">
            <a:extLst>
              <a:ext uri="{FF2B5EF4-FFF2-40B4-BE49-F238E27FC236}">
                <a16:creationId xmlns:a16="http://schemas.microsoft.com/office/drawing/2014/main" id="{BA0CAE11-DC8F-C7B4-6F61-646D0563B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092" y="3913776"/>
            <a:ext cx="1995053" cy="1330035"/>
          </a:xfrm>
          <a:prstGeom prst="rect">
            <a:avLst/>
          </a:prstGeom>
        </p:spPr>
      </p:pic>
    </p:spTree>
    <p:extLst>
      <p:ext uri="{BB962C8B-B14F-4D97-AF65-F5344CB8AC3E}">
        <p14:creationId xmlns:p14="http://schemas.microsoft.com/office/powerpoint/2010/main" val="1386408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EFE8678-A440-4CBB-79F9-490C51D28E4C}"/>
              </a:ext>
            </a:extLst>
          </p:cNvPr>
          <p:cNvSpPr>
            <a:spLocks noGrp="1"/>
          </p:cNvSpPr>
          <p:nvPr>
            <p:ph type="sldNum" sz="quarter" idx="12"/>
            <p:custDataLst>
              <p:tags r:id="rId1"/>
            </p:custDataLst>
          </p:nvPr>
        </p:nvSpPr>
        <p:spPr/>
        <p:txBody>
          <a:bodyPr/>
          <a:lstStyle/>
          <a:p>
            <a:fld id="{CB4B3EF7-0E3E-C746-BEA3-A898439CAD76}" type="slidenum">
              <a:rPr lang="fr-FR" smtClean="0"/>
              <a:pPr/>
              <a:t>20</a:t>
            </a:fld>
            <a:endParaRPr lang="fr-FR"/>
          </a:p>
        </p:txBody>
      </p:sp>
      <p:sp>
        <p:nvSpPr>
          <p:cNvPr id="6" name="Titre 5">
            <a:extLst>
              <a:ext uri="{FF2B5EF4-FFF2-40B4-BE49-F238E27FC236}">
                <a16:creationId xmlns:a16="http://schemas.microsoft.com/office/drawing/2014/main" id="{97A46A81-356D-6C06-D629-01CFC170F07C}"/>
              </a:ext>
            </a:extLst>
          </p:cNvPr>
          <p:cNvSpPr>
            <a:spLocks noGrp="1"/>
          </p:cNvSpPr>
          <p:nvPr>
            <p:ph type="title"/>
            <p:custDataLst>
              <p:tags r:id="rId2"/>
            </p:custDataLst>
          </p:nvPr>
        </p:nvSpPr>
        <p:spPr/>
        <p:txBody>
          <a:bodyPr/>
          <a:lstStyle/>
          <a:p>
            <a:r>
              <a:rPr lang="fr-CA" sz="5050">
                <a:latin typeface="Thunder SemBd"/>
              </a:rPr>
              <a:t>Le régime de droits parentaux</a:t>
            </a:r>
            <a:endParaRPr lang="fr-FR"/>
          </a:p>
        </p:txBody>
      </p:sp>
      <p:sp>
        <p:nvSpPr>
          <p:cNvPr id="3" name="Espace réservé du contenu 2">
            <a:extLst>
              <a:ext uri="{FF2B5EF4-FFF2-40B4-BE49-F238E27FC236}">
                <a16:creationId xmlns:a16="http://schemas.microsoft.com/office/drawing/2014/main" id="{2A357FF2-6F90-1564-B666-43E113ABB93B}"/>
              </a:ext>
            </a:extLst>
          </p:cNvPr>
          <p:cNvSpPr>
            <a:spLocks noGrp="1"/>
          </p:cNvSpPr>
          <p:nvPr>
            <p:ph idx="1"/>
            <p:custDataLst>
              <p:tags r:id="rId3"/>
            </p:custDataLst>
          </p:nvPr>
        </p:nvSpPr>
        <p:spPr>
          <a:xfrm>
            <a:off x="578722" y="1523957"/>
            <a:ext cx="11138026" cy="4998435"/>
          </a:xfrm>
        </p:spPr>
        <p:txBody>
          <a:bodyPr vert="horz" lIns="91440" tIns="45720" rIns="91440" bIns="45720" rtlCol="0" anchor="t">
            <a:normAutofit/>
          </a:bodyPr>
          <a:lstStyle/>
          <a:p>
            <a:pPr marL="227965" indent="-227965">
              <a:spcBef>
                <a:spcPts val="2400"/>
              </a:spcBef>
            </a:pPr>
            <a:r>
              <a:rPr lang="fr-CA" sz="2000" dirty="0">
                <a:latin typeface="Epilogue"/>
              </a:rPr>
              <a:t>Le gouvernement considère que le régime est mature, qu’il répond aux besoins des personnes salariées et que son amélioration nuirait aux services à la population</a:t>
            </a:r>
            <a:endParaRPr lang="fr-FR" sz="2000" dirty="0"/>
          </a:p>
          <a:p>
            <a:pPr marL="227965" indent="-227965">
              <a:spcBef>
                <a:spcPts val="1800"/>
              </a:spcBef>
            </a:pPr>
            <a:r>
              <a:rPr lang="fr-CA" sz="2000" dirty="0">
                <a:latin typeface="Epilogue"/>
              </a:rPr>
              <a:t>À l'exception de notre revendication visant à permettre plus de souplesse aux parents qui souhaitent bénéficier de l’ensemble des prestations supplémentaires du RQAP lorsqu’ils se partagent un nombre minimal de semaines de prestations parentales, le gouvernement ne démontre aucune ouverture à nos autres revendications, notamment :</a:t>
            </a:r>
          </a:p>
          <a:p>
            <a:pPr marL="742950" lvl="1" indent="-285750">
              <a:spcBef>
                <a:spcPts val="1200"/>
              </a:spcBef>
              <a:buFontTx/>
              <a:buChar char="—"/>
            </a:pPr>
            <a:r>
              <a:rPr lang="fr-CA" sz="1800" dirty="0">
                <a:latin typeface="Epilogue"/>
              </a:rPr>
              <a:t>L’augmentation du nombre de semaines du congé de paternité et d’adoption​</a:t>
            </a:r>
            <a:endParaRPr lang="fr-CA" sz="1800" dirty="0"/>
          </a:p>
          <a:p>
            <a:pPr marL="742950" lvl="1" indent="-285750">
              <a:spcBef>
                <a:spcPts val="1200"/>
              </a:spcBef>
              <a:buFontTx/>
              <a:buChar char="—"/>
            </a:pPr>
            <a:r>
              <a:rPr lang="fr-CA" sz="1800" dirty="0">
                <a:latin typeface="Epilogue"/>
              </a:rPr>
              <a:t>L’élargissement des motifs de congés spéciaux à l’occasion de la grossesse et l’augmentation de la banque avec solde</a:t>
            </a:r>
            <a:endParaRPr lang="fr-CA" sz="1800" dirty="0"/>
          </a:p>
          <a:p>
            <a:pPr marL="742950" lvl="1" indent="-285750">
              <a:spcBef>
                <a:spcPts val="1200"/>
              </a:spcBef>
              <a:buFontTx/>
              <a:buChar char="—"/>
            </a:pPr>
            <a:r>
              <a:rPr lang="fr-CA" sz="1800" dirty="0">
                <a:latin typeface="Epilogue"/>
              </a:rPr>
              <a:t>La suspension du congé de maternité lors de mises à pied cycliques ou de vacances</a:t>
            </a:r>
          </a:p>
          <a:p>
            <a:pPr marL="342906" indent="-342900">
              <a:spcBef>
                <a:spcPts val="2400"/>
              </a:spcBef>
            </a:pPr>
            <a:r>
              <a:rPr lang="fr-CA" sz="2000" dirty="0">
                <a:latin typeface="Epilogue"/>
              </a:rPr>
              <a:t>La partie patronale demande de revoir la formule de calcul de l’indemnité de congé de maternité alors que nous nous sommes entendus en 2019 sur le fait que celle-ci était adéquate</a:t>
            </a:r>
            <a:endParaRPr lang="fr-CA" sz="2000" dirty="0"/>
          </a:p>
          <a:p>
            <a:pPr marL="457200" lvl="1" indent="0">
              <a:spcBef>
                <a:spcPts val="1200"/>
              </a:spcBef>
              <a:buNone/>
            </a:pPr>
            <a:endParaRPr lang="fr-CA" sz="1800" dirty="0">
              <a:latin typeface="Epilogue"/>
            </a:endParaRPr>
          </a:p>
        </p:txBody>
      </p:sp>
    </p:spTree>
    <p:extLst>
      <p:ext uri="{BB962C8B-B14F-4D97-AF65-F5344CB8AC3E}">
        <p14:creationId xmlns:p14="http://schemas.microsoft.com/office/powerpoint/2010/main" val="3487819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B8DE7BE-F828-6228-4853-C1A391C88BF4}"/>
              </a:ext>
            </a:extLst>
          </p:cNvPr>
          <p:cNvSpPr>
            <a:spLocks noGrp="1"/>
          </p:cNvSpPr>
          <p:nvPr>
            <p:ph type="ctrTitle"/>
            <p:custDataLst>
              <p:tags r:id="rId1"/>
            </p:custDataLst>
          </p:nvPr>
        </p:nvSpPr>
        <p:spPr>
          <a:xfrm>
            <a:off x="5639644" y="1524832"/>
            <a:ext cx="6226262" cy="1724300"/>
          </a:xfrm>
        </p:spPr>
        <p:txBody>
          <a:bodyPr/>
          <a:lstStyle/>
          <a:p>
            <a:r>
              <a:rPr lang="fr-CA" sz="5700" dirty="0">
                <a:latin typeface="Thunder SemBd"/>
              </a:rPr>
              <a:t>5. Disparités régionales</a:t>
            </a:r>
            <a:endParaRPr lang="fr-CA" dirty="0"/>
          </a:p>
        </p:txBody>
      </p:sp>
      <p:sp>
        <p:nvSpPr>
          <p:cNvPr id="4" name="Espace réservé du contenu 3">
            <a:extLst>
              <a:ext uri="{FF2B5EF4-FFF2-40B4-BE49-F238E27FC236}">
                <a16:creationId xmlns:a16="http://schemas.microsoft.com/office/drawing/2014/main" id="{F939F79E-87E4-75EE-809B-31DBD34EDD53}"/>
              </a:ext>
            </a:extLst>
          </p:cNvPr>
          <p:cNvSpPr>
            <a:spLocks noGrp="1"/>
          </p:cNvSpPr>
          <p:nvPr>
            <p:ph type="subTitle" idx="1"/>
            <p:custDataLst>
              <p:tags r:id="rId2"/>
            </p:custDataLst>
          </p:nvPr>
        </p:nvSpPr>
        <p:spPr/>
        <p:txBody>
          <a:bodyPr vert="horz" lIns="91440" tIns="45720" rIns="91440" bIns="45720" rtlCol="0" anchor="t">
            <a:normAutofit/>
          </a:bodyPr>
          <a:lstStyle/>
          <a:p>
            <a:r>
              <a:rPr lang="fr-CA" sz="2100">
                <a:latin typeface="Epilogue"/>
              </a:rPr>
              <a:t>Des demandes complètement ignorées</a:t>
            </a:r>
            <a:endParaRPr lang="fr-CA"/>
          </a:p>
        </p:txBody>
      </p:sp>
      <p:sp>
        <p:nvSpPr>
          <p:cNvPr id="2" name="Espace réservé du numéro de diapositive 1">
            <a:extLst>
              <a:ext uri="{FF2B5EF4-FFF2-40B4-BE49-F238E27FC236}">
                <a16:creationId xmlns:a16="http://schemas.microsoft.com/office/drawing/2014/main" id="{4E267943-1464-AADC-7E31-39326CDD5DD1}"/>
              </a:ext>
            </a:extLst>
          </p:cNvPr>
          <p:cNvSpPr>
            <a:spLocks noGrp="1"/>
          </p:cNvSpPr>
          <p:nvPr>
            <p:ph type="sldNum" sz="quarter" idx="4294967295"/>
            <p:custDataLst>
              <p:tags r:id="rId3"/>
            </p:custDataLst>
          </p:nvPr>
        </p:nvSpPr>
        <p:spPr>
          <a:xfrm>
            <a:off x="11620500" y="6096000"/>
            <a:ext cx="571500" cy="571500"/>
          </a:xfrm>
        </p:spPr>
        <p:txBody>
          <a:bodyPr/>
          <a:lstStyle/>
          <a:p>
            <a:fld id="{CB4B3EF7-0E3E-C746-BEA3-A898439CAD76}" type="slidenum">
              <a:rPr lang="fr-FR" smtClean="0"/>
              <a:pPr/>
              <a:t>21</a:t>
            </a:fld>
            <a:endParaRPr lang="fr-FR"/>
          </a:p>
        </p:txBody>
      </p:sp>
    </p:spTree>
    <p:extLst>
      <p:ext uri="{BB962C8B-B14F-4D97-AF65-F5344CB8AC3E}">
        <p14:creationId xmlns:p14="http://schemas.microsoft.com/office/powerpoint/2010/main" val="2229571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10322D-5E30-1FD3-FDB7-020725D99FF1}"/>
              </a:ext>
            </a:extLst>
          </p:cNvPr>
          <p:cNvSpPr>
            <a:spLocks noGrp="1"/>
          </p:cNvSpPr>
          <p:nvPr>
            <p:ph type="sldNum" sz="quarter" idx="12"/>
            <p:custDataLst>
              <p:tags r:id="rId1"/>
            </p:custDataLst>
          </p:nvPr>
        </p:nvSpPr>
        <p:spPr/>
        <p:txBody>
          <a:bodyPr/>
          <a:lstStyle/>
          <a:p>
            <a:fld id="{CB4B3EF7-0E3E-C746-BEA3-A898439CAD76}" type="slidenum">
              <a:rPr lang="fr-FR" smtClean="0"/>
              <a:pPr/>
              <a:t>22</a:t>
            </a:fld>
            <a:endParaRPr lang="fr-FR"/>
          </a:p>
        </p:txBody>
      </p:sp>
      <p:sp>
        <p:nvSpPr>
          <p:cNvPr id="3" name="Titre 2">
            <a:extLst>
              <a:ext uri="{FF2B5EF4-FFF2-40B4-BE49-F238E27FC236}">
                <a16:creationId xmlns:a16="http://schemas.microsoft.com/office/drawing/2014/main" id="{682D641F-8C58-29C1-4203-F472BF5F6533}"/>
              </a:ext>
            </a:extLst>
          </p:cNvPr>
          <p:cNvSpPr>
            <a:spLocks noGrp="1"/>
          </p:cNvSpPr>
          <p:nvPr>
            <p:ph type="title"/>
            <p:custDataLst>
              <p:tags r:id="rId2"/>
            </p:custDataLst>
          </p:nvPr>
        </p:nvSpPr>
        <p:spPr/>
        <p:txBody>
          <a:bodyPr/>
          <a:lstStyle/>
          <a:p>
            <a:r>
              <a:rPr lang="fr-FR" sz="5050">
                <a:latin typeface="Thunder SemBd"/>
              </a:rPr>
              <a:t>Disparités régionales</a:t>
            </a:r>
            <a:endParaRPr lang="fr-FR"/>
          </a:p>
        </p:txBody>
      </p:sp>
      <p:sp>
        <p:nvSpPr>
          <p:cNvPr id="5" name="Espace réservé du contenu 4">
            <a:extLst>
              <a:ext uri="{FF2B5EF4-FFF2-40B4-BE49-F238E27FC236}">
                <a16:creationId xmlns:a16="http://schemas.microsoft.com/office/drawing/2014/main" id="{0B48374B-B3F5-EDC4-BB95-2B69801A9660}"/>
              </a:ext>
            </a:extLst>
          </p:cNvPr>
          <p:cNvSpPr>
            <a:spLocks noGrp="1"/>
          </p:cNvSpPr>
          <p:nvPr>
            <p:ph idx="1"/>
            <p:custDataLst>
              <p:tags r:id="rId3"/>
            </p:custDataLst>
          </p:nvPr>
        </p:nvSpPr>
        <p:spPr/>
        <p:txBody>
          <a:bodyPr vert="horz" lIns="91440" tIns="45720" rIns="91440" bIns="45720" rtlCol="0" anchor="t">
            <a:normAutofit/>
          </a:bodyPr>
          <a:lstStyle/>
          <a:p>
            <a:pPr marL="0" indent="0">
              <a:buNone/>
            </a:pPr>
            <a:r>
              <a:rPr lang="fr-CA" sz="2200" dirty="0">
                <a:latin typeface="Epilogue"/>
              </a:rPr>
              <a:t>Le gouvernement ne propose rien en lien avec cette matière et refuse de discuter de nos demandes :</a:t>
            </a:r>
            <a:endParaRPr lang="fr-CA" sz="2000" b="0" i="0" u="none" strike="noStrike" dirty="0">
              <a:effectLst/>
              <a:latin typeface="Epilogue"/>
            </a:endParaRPr>
          </a:p>
          <a:p>
            <a:pPr marL="650875" indent="-342900" fontAlgn="t">
              <a:spcBef>
                <a:spcPts val="2400"/>
              </a:spcBef>
              <a:buFont typeface="Epilogue" pitchFamily="2" charset="0"/>
              <a:buChar char="—"/>
            </a:pPr>
            <a:r>
              <a:rPr lang="fr-FR" sz="1900" dirty="0">
                <a:solidFill>
                  <a:srgbClr val="000000"/>
                </a:solidFill>
                <a:latin typeface="Epilogue"/>
              </a:rPr>
              <a:t>Inclure Fermont</a:t>
            </a:r>
            <a:r>
              <a:rPr lang="fr-FR" sz="1900" b="0" i="0" u="none" strike="noStrike" kern="1200" dirty="0">
                <a:solidFill>
                  <a:srgbClr val="000000"/>
                </a:solidFill>
                <a:effectLst/>
                <a:latin typeface="Epilogue"/>
              </a:rPr>
              <a:t> et les </a:t>
            </a:r>
            <a:r>
              <a:rPr lang="fr-FR" sz="1900" dirty="0">
                <a:solidFill>
                  <a:srgbClr val="000000"/>
                </a:solidFill>
                <a:latin typeface="Epilogue"/>
              </a:rPr>
              <a:t>Îles-de-la-Madeleine </a:t>
            </a:r>
            <a:r>
              <a:rPr lang="fr-FR" sz="1900" b="0" i="0" u="none" strike="noStrike" kern="1200" dirty="0">
                <a:solidFill>
                  <a:srgbClr val="000000"/>
                </a:solidFill>
                <a:effectLst/>
                <a:latin typeface="Epilogue"/>
              </a:rPr>
              <a:t>au secteur </a:t>
            </a:r>
            <a:r>
              <a:rPr lang="fr-FR" sz="1900" dirty="0">
                <a:solidFill>
                  <a:srgbClr val="000000"/>
                </a:solidFill>
                <a:latin typeface="Epilogue"/>
              </a:rPr>
              <a:t>III (actuellement</a:t>
            </a:r>
            <a:r>
              <a:rPr lang="fr-FR" sz="1900" b="0" i="0" u="none" strike="noStrike" kern="1200" dirty="0">
                <a:solidFill>
                  <a:srgbClr val="000000"/>
                </a:solidFill>
                <a:effectLst/>
                <a:latin typeface="Epilogue"/>
              </a:rPr>
              <a:t> </a:t>
            </a:r>
            <a:r>
              <a:rPr lang="fr-FR" sz="1900" dirty="0">
                <a:solidFill>
                  <a:srgbClr val="000000"/>
                </a:solidFill>
                <a:latin typeface="Epilogue"/>
              </a:rPr>
              <a:t>au secteur II)</a:t>
            </a:r>
            <a:endParaRPr lang="fr-CA" sz="1900" b="0" i="0" u="none" strike="noStrike" dirty="0">
              <a:effectLst/>
              <a:latin typeface="Epilogue"/>
              <a:cs typeface="Arial" panose="020B0604020202020204" pitchFamily="34" charset="0"/>
            </a:endParaRPr>
          </a:p>
          <a:p>
            <a:pPr marL="650875" indent="-342900" fontAlgn="t">
              <a:spcBef>
                <a:spcPts val="1200"/>
              </a:spcBef>
              <a:buFont typeface="Epilogue" pitchFamily="2" charset="0"/>
              <a:buChar char="—"/>
              <a:tabLst>
                <a:tab pos="534988" algn="l"/>
              </a:tabLst>
            </a:pPr>
            <a:r>
              <a:rPr lang="fr-FR" sz="1900" dirty="0">
                <a:solidFill>
                  <a:srgbClr val="000000"/>
                </a:solidFill>
                <a:latin typeface="Epilogue"/>
              </a:rPr>
              <a:t>Inclure Chisasibi</a:t>
            </a:r>
            <a:r>
              <a:rPr lang="fr-FR" sz="1900" b="0" i="0" u="none" strike="noStrike" kern="1200" dirty="0">
                <a:solidFill>
                  <a:srgbClr val="000000"/>
                </a:solidFill>
                <a:effectLst/>
                <a:latin typeface="Epilogue"/>
              </a:rPr>
              <a:t> et Radisson au secteur </a:t>
            </a:r>
            <a:r>
              <a:rPr lang="fr-FR" sz="1900" dirty="0">
                <a:solidFill>
                  <a:srgbClr val="000000"/>
                </a:solidFill>
                <a:latin typeface="Epilogue"/>
              </a:rPr>
              <a:t>IV (actuellement au secteur III)</a:t>
            </a:r>
            <a:endParaRPr lang="fr-CA" sz="1900" b="0" i="0" u="none" strike="noStrike" dirty="0">
              <a:effectLst/>
              <a:latin typeface="Epilogue"/>
              <a:cs typeface="Arial" panose="020B0604020202020204" pitchFamily="34" charset="0"/>
            </a:endParaRPr>
          </a:p>
          <a:p>
            <a:pPr marL="650875" indent="-342900" algn="l" rtl="0" eaLnBrk="1" fontAlgn="t" latinLnBrk="0" hangingPunct="1">
              <a:spcBef>
                <a:spcPts val="1200"/>
              </a:spcBef>
              <a:spcAft>
                <a:spcPts val="0"/>
              </a:spcAft>
              <a:buFont typeface="Epilogue" pitchFamily="2" charset="0"/>
              <a:buChar char="—"/>
              <a:tabLst>
                <a:tab pos="534988" algn="l"/>
              </a:tabLst>
            </a:pPr>
            <a:r>
              <a:rPr lang="fr-FR" sz="1900" b="0" i="0" u="none" strike="noStrike" kern="1200" dirty="0">
                <a:solidFill>
                  <a:srgbClr val="000000"/>
                </a:solidFill>
                <a:effectLst/>
                <a:latin typeface="Epilogue"/>
              </a:rPr>
              <a:t>Élargir le paiement du transport de nourriture à certaines localités du secteur III</a:t>
            </a:r>
            <a:endParaRPr lang="fr-CA" sz="1900" b="0" i="0" u="none" strike="noStrike" dirty="0">
              <a:effectLst/>
              <a:latin typeface="Epilogue"/>
              <a:cs typeface="Arial"/>
            </a:endParaRPr>
          </a:p>
          <a:p>
            <a:pPr marL="650875" indent="-342900" algn="l" rtl="0" eaLnBrk="1" fontAlgn="t" latinLnBrk="0" hangingPunct="1">
              <a:spcBef>
                <a:spcPts val="1200"/>
              </a:spcBef>
              <a:spcAft>
                <a:spcPts val="0"/>
              </a:spcAft>
              <a:buFont typeface="Epilogue" pitchFamily="2" charset="0"/>
              <a:buChar char="—"/>
              <a:tabLst>
                <a:tab pos="534988" algn="l"/>
              </a:tabLst>
            </a:pPr>
            <a:r>
              <a:rPr lang="fr-FR" sz="1900" b="0" i="0" u="none" strike="noStrike" kern="1200" dirty="0">
                <a:solidFill>
                  <a:srgbClr val="000000"/>
                </a:solidFill>
                <a:effectLst/>
                <a:latin typeface="Epilogue"/>
              </a:rPr>
              <a:t>Améliorer les dispositions relatives aux sorties, notamment en permettant aux personnes embauchées localement d'en obtenir</a:t>
            </a:r>
            <a:endParaRPr lang="fr-CA" sz="1900" b="0" i="0" u="none" strike="noStrike" dirty="0">
              <a:effectLst/>
              <a:latin typeface="Epilogue"/>
              <a:cs typeface="Arial"/>
            </a:endParaRPr>
          </a:p>
          <a:p>
            <a:pPr marL="650875" indent="-342900" algn="l" rtl="0" eaLnBrk="1" fontAlgn="t" latinLnBrk="0" hangingPunct="1">
              <a:spcBef>
                <a:spcPts val="1200"/>
              </a:spcBef>
              <a:spcAft>
                <a:spcPts val="0"/>
              </a:spcAft>
              <a:buFont typeface="Epilogue" pitchFamily="2" charset="0"/>
              <a:buChar char="—"/>
              <a:tabLst>
                <a:tab pos="534988" algn="l"/>
              </a:tabLst>
            </a:pPr>
            <a:r>
              <a:rPr lang="fr-FR" sz="1900" dirty="0">
                <a:solidFill>
                  <a:srgbClr val="000000"/>
                </a:solidFill>
                <a:latin typeface="Epilogue"/>
              </a:rPr>
              <a:t>Ajouter</a:t>
            </a:r>
            <a:r>
              <a:rPr lang="fr-FR" sz="1900" b="0" i="0" u="none" strike="noStrike" kern="1200" baseline="0" dirty="0">
                <a:solidFill>
                  <a:srgbClr val="000000"/>
                </a:solidFill>
                <a:effectLst/>
                <a:latin typeface="Epilogue"/>
              </a:rPr>
              <a:t> </a:t>
            </a:r>
            <a:r>
              <a:rPr lang="fr-FR" sz="1900" dirty="0">
                <a:solidFill>
                  <a:srgbClr val="000000"/>
                </a:solidFill>
                <a:latin typeface="Epilogue"/>
              </a:rPr>
              <a:t>une</a:t>
            </a:r>
            <a:r>
              <a:rPr lang="fr-FR" sz="1900" b="0" i="0" u="none" strike="noStrike" kern="1200" baseline="0" dirty="0">
                <a:solidFill>
                  <a:srgbClr val="000000"/>
                </a:solidFill>
                <a:effectLst/>
                <a:latin typeface="Epilogue"/>
              </a:rPr>
              <a:t> prime ou </a:t>
            </a:r>
            <a:r>
              <a:rPr lang="fr-FR" sz="1900" dirty="0">
                <a:solidFill>
                  <a:srgbClr val="000000"/>
                </a:solidFill>
                <a:latin typeface="Epilogue"/>
              </a:rPr>
              <a:t>intégrer</a:t>
            </a:r>
            <a:r>
              <a:rPr lang="fr-FR" sz="1900" b="0" i="0" u="none" strike="noStrike" kern="1200" baseline="0" dirty="0">
                <a:solidFill>
                  <a:srgbClr val="000000"/>
                </a:solidFill>
                <a:effectLst/>
                <a:latin typeface="Epilogue"/>
              </a:rPr>
              <a:t> à un secteur certaines régions ou localités aux prises avec des problèmes aigus d’attraction et de rétention</a:t>
            </a:r>
            <a:endParaRPr lang="fr-CA" sz="1900" b="0" i="0" u="none" strike="noStrike" dirty="0">
              <a:effectLst/>
              <a:latin typeface="Epilogue"/>
              <a:cs typeface="Arial" panose="020B0604020202020204" pitchFamily="34" charset="0"/>
            </a:endParaRPr>
          </a:p>
        </p:txBody>
      </p:sp>
    </p:spTree>
    <p:extLst>
      <p:ext uri="{BB962C8B-B14F-4D97-AF65-F5344CB8AC3E}">
        <p14:creationId xmlns:p14="http://schemas.microsoft.com/office/powerpoint/2010/main" val="2928466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57A748E-045C-83FE-266D-B52D8DA52CB7}"/>
              </a:ext>
            </a:extLst>
          </p:cNvPr>
          <p:cNvSpPr>
            <a:spLocks noGrp="1"/>
          </p:cNvSpPr>
          <p:nvPr>
            <p:ph type="ctrTitle"/>
            <p:custDataLst>
              <p:tags r:id="rId1"/>
            </p:custDataLst>
          </p:nvPr>
        </p:nvSpPr>
        <p:spPr>
          <a:xfrm>
            <a:off x="4519153" y="1663331"/>
            <a:ext cx="6226262" cy="1585801"/>
          </a:xfrm>
        </p:spPr>
        <p:txBody>
          <a:bodyPr/>
          <a:lstStyle/>
          <a:p>
            <a:r>
              <a:rPr lang="fr-CA" sz="5200"/>
              <a:t>6. </a:t>
            </a:r>
            <a:r>
              <a:rPr lang="fr-CA" sz="5200" dirty="0"/>
              <a:t>Nos revendications ignorées</a:t>
            </a:r>
          </a:p>
        </p:txBody>
      </p:sp>
      <p:sp>
        <p:nvSpPr>
          <p:cNvPr id="5" name="Sous-titre 4">
            <a:extLst>
              <a:ext uri="{FF2B5EF4-FFF2-40B4-BE49-F238E27FC236}">
                <a16:creationId xmlns:a16="http://schemas.microsoft.com/office/drawing/2014/main" id="{8002BB4E-4392-BA7A-B96D-C9F00F68FBF9}"/>
              </a:ext>
            </a:extLst>
          </p:cNvPr>
          <p:cNvSpPr>
            <a:spLocks noGrp="1"/>
          </p:cNvSpPr>
          <p:nvPr>
            <p:ph type="subTitle" idx="1"/>
            <p:custDataLst>
              <p:tags r:id="rId2"/>
            </p:custDataLst>
          </p:nvPr>
        </p:nvSpPr>
        <p:spPr/>
        <p:txBody>
          <a:bodyPr>
            <a:normAutofit/>
          </a:bodyPr>
          <a:lstStyle/>
          <a:p>
            <a:r>
              <a:rPr lang="fr-CA" sz="2100"/>
              <a:t>Un gouvernement qui n’en a que pour ses seules priorités</a:t>
            </a:r>
          </a:p>
        </p:txBody>
      </p:sp>
    </p:spTree>
    <p:extLst>
      <p:ext uri="{BB962C8B-B14F-4D97-AF65-F5344CB8AC3E}">
        <p14:creationId xmlns:p14="http://schemas.microsoft.com/office/powerpoint/2010/main" val="110875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10322D-5E30-1FD3-FDB7-020725D99FF1}"/>
              </a:ext>
            </a:extLst>
          </p:cNvPr>
          <p:cNvSpPr>
            <a:spLocks noGrp="1"/>
          </p:cNvSpPr>
          <p:nvPr>
            <p:ph type="sldNum" sz="quarter" idx="12"/>
            <p:custDataLst>
              <p:tags r:id="rId1"/>
            </p:custDataLst>
          </p:nvPr>
        </p:nvSpPr>
        <p:spPr/>
        <p:txBody>
          <a:bodyPr/>
          <a:lstStyle/>
          <a:p>
            <a:fld id="{CB4B3EF7-0E3E-C746-BEA3-A898439CAD76}" type="slidenum">
              <a:rPr lang="fr-FR" smtClean="0"/>
              <a:pPr/>
              <a:t>24</a:t>
            </a:fld>
            <a:endParaRPr lang="fr-FR"/>
          </a:p>
        </p:txBody>
      </p:sp>
      <p:sp>
        <p:nvSpPr>
          <p:cNvPr id="3" name="Titre 2">
            <a:extLst>
              <a:ext uri="{FF2B5EF4-FFF2-40B4-BE49-F238E27FC236}">
                <a16:creationId xmlns:a16="http://schemas.microsoft.com/office/drawing/2014/main" id="{682D641F-8C58-29C1-4203-F472BF5F6533}"/>
              </a:ext>
            </a:extLst>
          </p:cNvPr>
          <p:cNvSpPr>
            <a:spLocks noGrp="1"/>
          </p:cNvSpPr>
          <p:nvPr>
            <p:ph type="title"/>
            <p:custDataLst>
              <p:tags r:id="rId2"/>
            </p:custDataLst>
          </p:nvPr>
        </p:nvSpPr>
        <p:spPr/>
        <p:txBody>
          <a:bodyPr/>
          <a:lstStyle/>
          <a:p>
            <a:r>
              <a:rPr lang="fr-FR" sz="5100">
                <a:latin typeface="Thunder SemBd"/>
              </a:rPr>
              <a:t>Nos revendications ignorées</a:t>
            </a:r>
            <a:endParaRPr lang="fr-FR"/>
          </a:p>
        </p:txBody>
      </p:sp>
      <p:sp>
        <p:nvSpPr>
          <p:cNvPr id="7" name="Espace réservé du contenu 6">
            <a:extLst>
              <a:ext uri="{FF2B5EF4-FFF2-40B4-BE49-F238E27FC236}">
                <a16:creationId xmlns:a16="http://schemas.microsoft.com/office/drawing/2014/main" id="{09BFB359-EAA0-3419-CBCB-F5D6A589E33A}"/>
              </a:ext>
            </a:extLst>
          </p:cNvPr>
          <p:cNvSpPr>
            <a:spLocks noGrp="1"/>
          </p:cNvSpPr>
          <p:nvPr>
            <p:ph idx="1"/>
            <p:custDataLst>
              <p:tags r:id="rId3"/>
            </p:custDataLst>
          </p:nvPr>
        </p:nvSpPr>
        <p:spPr>
          <a:xfrm>
            <a:off x="578722" y="1632154"/>
            <a:ext cx="11128381" cy="4919173"/>
          </a:xfrm>
        </p:spPr>
        <p:txBody>
          <a:bodyPr vert="horz" lIns="91440" tIns="45720" rIns="91440" bIns="45720" rtlCol="0" anchor="t">
            <a:normAutofit/>
          </a:bodyPr>
          <a:lstStyle/>
          <a:p>
            <a:pPr marL="227965" indent="-227965"/>
            <a:r>
              <a:rPr lang="fr-FR" sz="1900" b="1" dirty="0">
                <a:latin typeface="Epilogue"/>
              </a:rPr>
              <a:t>Les ouvriers spécialisés :</a:t>
            </a:r>
            <a:r>
              <a:rPr lang="fr-FR" sz="1900" dirty="0">
                <a:latin typeface="Epilogue"/>
              </a:rPr>
              <a:t> malgré plusieurs constats communs entre les parties, le gouvernement refuse de discuter de ce sujet, ne commente pas nos demandes et menace toujours de mettre fin à la prime le 30 septembre 2023</a:t>
            </a:r>
            <a:endParaRPr lang="fr-FR" sz="1900" dirty="0"/>
          </a:p>
          <a:p>
            <a:pPr marL="227965" indent="-227965"/>
            <a:r>
              <a:rPr lang="fr-FR" sz="1900" b="1" dirty="0">
                <a:latin typeface="Epilogue"/>
              </a:rPr>
              <a:t>Les assurances collectives :</a:t>
            </a:r>
            <a:r>
              <a:rPr lang="fr-FR" sz="1900" dirty="0">
                <a:latin typeface="Epilogue"/>
              </a:rPr>
              <a:t> alors que le coût des primes liées aux régimes collectifs d’assurance maladie est en hausse importante chaque année, le gouvernement refuse de bonifier la contribution de l'employeur, d'accorder celle-ci aux catégories de personnel qui n'en bénéficient pas et d'octroyer la pleine contribution au grand nombre de travailleuses et de travailleurs à temps partiel - qui n’ont droit à seulement 50 % de celle-ci - comme nous le revendiquons</a:t>
            </a:r>
          </a:p>
          <a:p>
            <a:pPr marL="227965" indent="-227965"/>
            <a:r>
              <a:rPr lang="fr-FR" sz="1900" b="1" dirty="0">
                <a:latin typeface="Epilogue"/>
              </a:rPr>
              <a:t>Les lanceurs d'alerte</a:t>
            </a:r>
            <a:r>
              <a:rPr lang="fr-FR" sz="1900" b="1" strike="sngStrike" dirty="0">
                <a:latin typeface="Epilogue"/>
              </a:rPr>
              <a:t>s</a:t>
            </a:r>
            <a:r>
              <a:rPr lang="fr-FR" sz="1900" b="1" dirty="0">
                <a:latin typeface="Epilogue"/>
              </a:rPr>
              <a:t> :</a:t>
            </a:r>
            <a:r>
              <a:rPr lang="fr-FR" sz="1900" dirty="0">
                <a:latin typeface="Epilogue"/>
              </a:rPr>
              <a:t> tandis que différents ministres ont affirmé vouloir mettre fin à l'omerta dans les milieux de travail, le gouvernement affirme maintenant que la loi offre tout l'encadrement nécessaire pour protéger celles et ceux qui veulent dénoncer des actes répréhensibles</a:t>
            </a:r>
            <a:endParaRPr lang="fr-FR" sz="1900" dirty="0"/>
          </a:p>
        </p:txBody>
      </p:sp>
    </p:spTree>
    <p:extLst>
      <p:ext uri="{BB962C8B-B14F-4D97-AF65-F5344CB8AC3E}">
        <p14:creationId xmlns:p14="http://schemas.microsoft.com/office/powerpoint/2010/main" val="2821912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10322D-5E30-1FD3-FDB7-020725D99FF1}"/>
              </a:ext>
            </a:extLst>
          </p:cNvPr>
          <p:cNvSpPr>
            <a:spLocks noGrp="1"/>
          </p:cNvSpPr>
          <p:nvPr>
            <p:ph type="sldNum" sz="quarter" idx="12"/>
            <p:custDataLst>
              <p:tags r:id="rId1"/>
            </p:custDataLst>
          </p:nvPr>
        </p:nvSpPr>
        <p:spPr/>
        <p:txBody>
          <a:bodyPr/>
          <a:lstStyle/>
          <a:p>
            <a:fld id="{CB4B3EF7-0E3E-C746-BEA3-A898439CAD76}" type="slidenum">
              <a:rPr lang="fr-FR" smtClean="0"/>
              <a:pPr/>
              <a:t>25</a:t>
            </a:fld>
            <a:endParaRPr lang="fr-FR"/>
          </a:p>
        </p:txBody>
      </p:sp>
      <p:sp>
        <p:nvSpPr>
          <p:cNvPr id="3" name="Titre 2">
            <a:extLst>
              <a:ext uri="{FF2B5EF4-FFF2-40B4-BE49-F238E27FC236}">
                <a16:creationId xmlns:a16="http://schemas.microsoft.com/office/drawing/2014/main" id="{682D641F-8C58-29C1-4203-F472BF5F6533}"/>
              </a:ext>
            </a:extLst>
          </p:cNvPr>
          <p:cNvSpPr>
            <a:spLocks noGrp="1"/>
          </p:cNvSpPr>
          <p:nvPr>
            <p:ph type="title"/>
            <p:custDataLst>
              <p:tags r:id="rId2"/>
            </p:custDataLst>
          </p:nvPr>
        </p:nvSpPr>
        <p:spPr/>
        <p:txBody>
          <a:bodyPr/>
          <a:lstStyle/>
          <a:p>
            <a:r>
              <a:rPr lang="fr-FR" sz="5100">
                <a:latin typeface="Thunder SemBd"/>
              </a:rPr>
              <a:t>Nos revendications ignorées</a:t>
            </a:r>
            <a:endParaRPr lang="fr-FR"/>
          </a:p>
        </p:txBody>
      </p:sp>
      <p:sp>
        <p:nvSpPr>
          <p:cNvPr id="7" name="Espace réservé du contenu 6">
            <a:extLst>
              <a:ext uri="{FF2B5EF4-FFF2-40B4-BE49-F238E27FC236}">
                <a16:creationId xmlns:a16="http://schemas.microsoft.com/office/drawing/2014/main" id="{09BFB359-EAA0-3419-CBCB-F5D6A589E33A}"/>
              </a:ext>
            </a:extLst>
          </p:cNvPr>
          <p:cNvSpPr>
            <a:spLocks noGrp="1"/>
          </p:cNvSpPr>
          <p:nvPr>
            <p:ph idx="1"/>
            <p:custDataLst>
              <p:tags r:id="rId3"/>
            </p:custDataLst>
          </p:nvPr>
        </p:nvSpPr>
        <p:spPr>
          <a:xfrm>
            <a:off x="578722" y="1722387"/>
            <a:ext cx="11138026" cy="5005158"/>
          </a:xfrm>
        </p:spPr>
        <p:txBody>
          <a:bodyPr vert="horz" lIns="91440" tIns="45720" rIns="91440" bIns="45720" rtlCol="0" anchor="t">
            <a:normAutofit/>
          </a:bodyPr>
          <a:lstStyle/>
          <a:p>
            <a:pPr marL="227965" indent="-227965"/>
            <a:r>
              <a:rPr lang="fr-FR" sz="2000" b="1" dirty="0">
                <a:latin typeface="Epilogue"/>
              </a:rPr>
              <a:t>Les titres d’emploi mixtes non rangés :</a:t>
            </a:r>
            <a:r>
              <a:rPr lang="fr-FR" sz="2000" dirty="0">
                <a:latin typeface="Epilogue"/>
              </a:rPr>
              <a:t> le gouvernement ne souhaite pas convenir du rangement dans la structure salariale pour les trois seules catégories d'emplois mixtes</a:t>
            </a:r>
            <a:r>
              <a:rPr lang="fr-FR" sz="2000" b="1" dirty="0">
                <a:latin typeface="Epilogue"/>
              </a:rPr>
              <a:t> </a:t>
            </a:r>
            <a:r>
              <a:rPr lang="fr-FR" sz="2000" dirty="0">
                <a:latin typeface="Epilogue"/>
              </a:rPr>
              <a:t>(conseillers aux établissements, spécialistes en procédés administratifs et conseillers pédagogiques du réseau scolaire) pour lesquelles aucune entente n'est intervenue à cet effet. Le statu quo lui convient</a:t>
            </a:r>
            <a:endParaRPr lang="fr-FR" sz="2000" strike="sngStrike" dirty="0"/>
          </a:p>
          <a:p>
            <a:pPr marL="227965" indent="-227965"/>
            <a:r>
              <a:rPr lang="fr-FR" sz="2000" b="1" dirty="0">
                <a:latin typeface="Epilogue"/>
              </a:rPr>
              <a:t>Recommandations syndicales issues du Comité de travail relatif aux enseignantes et aux enseignants de la formation continue des collèges :</a:t>
            </a:r>
            <a:r>
              <a:rPr lang="fr-FR" sz="2000" dirty="0">
                <a:latin typeface="Epilogue"/>
              </a:rPr>
              <a:t> rien n'est proposé par le gouvernement pour y donner suite</a:t>
            </a:r>
            <a:endParaRPr lang="fr-FR" sz="2000" strike="sngStrike" dirty="0"/>
          </a:p>
          <a:p>
            <a:pPr marL="227965" indent="-227965"/>
            <a:r>
              <a:rPr lang="fr-FR" sz="2000" b="1" dirty="0">
                <a:latin typeface="Epilogue"/>
              </a:rPr>
              <a:t>Comité de travail concernant l'évaluation de l'état de la main-d'œuvre psychologue dans les collèges : </a:t>
            </a:r>
            <a:r>
              <a:rPr lang="fr-FR" sz="2000" dirty="0">
                <a:latin typeface="Epilogue"/>
              </a:rPr>
              <a:t>en ce qui concerne notre revendication d’assurer aux psychologues du réseau collégial des conditions de rémunération équivalentes à celles des autres réseaux publics, le gouvernement nous renvoie à sa priorité gouvernementale sur l’équipe santé mentale, qui propose notamment d’augmenter la semaine de travail</a:t>
            </a:r>
            <a:endParaRPr lang="fr-FR" sz="2000" strike="sngStrike" dirty="0"/>
          </a:p>
        </p:txBody>
      </p:sp>
    </p:spTree>
    <p:extLst>
      <p:ext uri="{BB962C8B-B14F-4D97-AF65-F5344CB8AC3E}">
        <p14:creationId xmlns:p14="http://schemas.microsoft.com/office/powerpoint/2010/main" val="354206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4760-5843-7A47-AD8C-2B0DDC6272A7}"/>
              </a:ext>
            </a:extLst>
          </p:cNvPr>
          <p:cNvSpPr>
            <a:spLocks noGrp="1"/>
          </p:cNvSpPr>
          <p:nvPr>
            <p:ph type="title"/>
          </p:nvPr>
        </p:nvSpPr>
        <p:spPr>
          <a:xfrm>
            <a:off x="838200" y="4432852"/>
            <a:ext cx="8865637" cy="1183171"/>
          </a:xfrm>
        </p:spPr>
        <p:txBody>
          <a:bodyPr>
            <a:normAutofit fontScale="90000"/>
          </a:bodyPr>
          <a:lstStyle/>
          <a:p>
            <a:r>
              <a:rPr lang="en-US" dirty="0"/>
              <a:t>Principales </a:t>
            </a:r>
            <a:r>
              <a:rPr lang="en-US" dirty="0" err="1"/>
              <a:t>demandes</a:t>
            </a:r>
            <a:r>
              <a:rPr lang="en-US" dirty="0"/>
              <a:t> </a:t>
            </a:r>
            <a:r>
              <a:rPr lang="en-US" dirty="0" err="1"/>
              <a:t>patronales</a:t>
            </a:r>
            <a:r>
              <a:rPr lang="en-US" dirty="0"/>
              <a:t> </a:t>
            </a:r>
          </a:p>
        </p:txBody>
      </p:sp>
      <p:pic>
        <p:nvPicPr>
          <p:cNvPr id="8" name="Image 7">
            <a:extLst>
              <a:ext uri="{FF2B5EF4-FFF2-40B4-BE49-F238E27FC236}">
                <a16:creationId xmlns:a16="http://schemas.microsoft.com/office/drawing/2014/main" id="{2888C4BA-F382-3F8E-2C45-8C50CEA77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128588"/>
            <a:ext cx="2296560" cy="2296560"/>
          </a:xfrm>
          <a:prstGeom prst="rect">
            <a:avLst/>
          </a:prstGeom>
        </p:spPr>
      </p:pic>
    </p:spTree>
    <p:extLst>
      <p:ext uri="{BB962C8B-B14F-4D97-AF65-F5344CB8AC3E}">
        <p14:creationId xmlns:p14="http://schemas.microsoft.com/office/powerpoint/2010/main" val="3952300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912E-C818-CB4B-AC0A-79DB316552FD}"/>
              </a:ext>
            </a:extLst>
          </p:cNvPr>
          <p:cNvSpPr>
            <a:spLocks noGrp="1"/>
          </p:cNvSpPr>
          <p:nvPr>
            <p:ph type="title"/>
          </p:nvPr>
        </p:nvSpPr>
        <p:spPr/>
        <p:txBody>
          <a:bodyPr>
            <a:normAutofit fontScale="90000"/>
          </a:bodyPr>
          <a:lstStyle/>
          <a:p>
            <a:r>
              <a:rPr lang="fr-CA" dirty="0"/>
              <a:t>Principales demandes patronales</a:t>
            </a:r>
          </a:p>
        </p:txBody>
      </p:sp>
      <p:sp>
        <p:nvSpPr>
          <p:cNvPr id="3" name="Content Placeholder 2">
            <a:extLst>
              <a:ext uri="{FF2B5EF4-FFF2-40B4-BE49-F238E27FC236}">
                <a16:creationId xmlns:a16="http://schemas.microsoft.com/office/drawing/2014/main" id="{D0351BCF-60AF-3640-9EF3-BDE4D74892E6}"/>
              </a:ext>
            </a:extLst>
          </p:cNvPr>
          <p:cNvSpPr>
            <a:spLocks noGrp="1"/>
          </p:cNvSpPr>
          <p:nvPr>
            <p:ph idx="1"/>
          </p:nvPr>
        </p:nvSpPr>
        <p:spPr>
          <a:xfrm>
            <a:off x="1212574" y="1825625"/>
            <a:ext cx="10141225" cy="4146550"/>
          </a:xfrm>
        </p:spPr>
        <p:txBody>
          <a:bodyPr>
            <a:normAutofit fontScale="92500"/>
          </a:bodyPr>
          <a:lstStyle/>
          <a:p>
            <a:pPr marL="742950" lvl="1" indent="-285750">
              <a:lnSpc>
                <a:spcPct val="200000"/>
              </a:lnSpc>
              <a:spcBef>
                <a:spcPts val="0"/>
              </a:spcBef>
              <a:buFont typeface="Courier New" panose="02070309020205020404" pitchFamily="49" charset="0"/>
              <a:buChar char="o"/>
            </a:pPr>
            <a:r>
              <a:rPr lang="fr-CA" kern="100" dirty="0">
                <a:effectLst/>
                <a:latin typeface="Calibri" panose="020F0502020204030204" pitchFamily="34" charset="0"/>
                <a:ea typeface="Calibri" panose="020F0502020204030204" pitchFamily="34" charset="0"/>
                <a:cs typeface="Times New Roman" panose="02020603050405020304" pitchFamily="18" charset="0"/>
              </a:rPr>
              <a:t>Limiter les mouvements de personnel (Réviser les motifs de non-abolition de poste) </a:t>
            </a:r>
          </a:p>
          <a:p>
            <a:pPr marL="742950" lvl="1" indent="-285750">
              <a:lnSpc>
                <a:spcPct val="200000"/>
              </a:lnSpc>
              <a:spcBef>
                <a:spcPts val="0"/>
              </a:spcBef>
              <a:buFont typeface="Courier New" panose="02070309020205020404" pitchFamily="49" charset="0"/>
              <a:buChar char="o"/>
            </a:pPr>
            <a:r>
              <a:rPr lang="fr-CA" kern="100" dirty="0">
                <a:effectLst/>
                <a:latin typeface="Calibri" panose="020F0502020204030204" pitchFamily="34" charset="0"/>
                <a:ea typeface="Calibri" panose="020F0502020204030204" pitchFamily="34" charset="0"/>
                <a:cs typeface="Times New Roman" panose="02020603050405020304" pitchFamily="18" charset="0"/>
              </a:rPr>
              <a:t>Limiter les mouvements de personnel (Prioriser le choix d’un poste vacant)</a:t>
            </a:r>
          </a:p>
          <a:p>
            <a:pPr marL="742950" lvl="1" indent="-285750">
              <a:lnSpc>
                <a:spcPct val="200000"/>
              </a:lnSpc>
              <a:spcBef>
                <a:spcPts val="0"/>
              </a:spcBef>
              <a:buFont typeface="Courier New" panose="02070309020205020404" pitchFamily="49" charset="0"/>
              <a:buChar char="o"/>
            </a:pPr>
            <a:r>
              <a:rPr lang="fr-CA" kern="100" dirty="0">
                <a:effectLst/>
                <a:latin typeface="Calibri" panose="020F0502020204030204" pitchFamily="34" charset="0"/>
                <a:ea typeface="Calibri" panose="020F0502020204030204" pitchFamily="34" charset="0"/>
                <a:cs typeface="Times New Roman" panose="02020603050405020304" pitchFamily="18" charset="0"/>
              </a:rPr>
              <a:t>Retirer le concept d’abolition de poste lorsqu’il y a maintien de l’ajout d’heures pour l’année scolaire suivante</a:t>
            </a:r>
          </a:p>
        </p:txBody>
      </p:sp>
      <p:sp>
        <p:nvSpPr>
          <p:cNvPr id="4" name="Espace réservé du pied de page 3">
            <a:extLst>
              <a:ext uri="{FF2B5EF4-FFF2-40B4-BE49-F238E27FC236}">
                <a16:creationId xmlns:a16="http://schemas.microsoft.com/office/drawing/2014/main" id="{2D120EBB-92C0-D753-EE0E-5F7A26A86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BBA003D3-393F-3AFD-18E4-C19DCF389170}"/>
              </a:ext>
            </a:extLst>
          </p:cNvPr>
          <p:cNvSpPr>
            <a:spLocks noGrp="1"/>
          </p:cNvSpPr>
          <p:nvPr>
            <p:ph type="sldNum" sz="quarter" idx="12"/>
          </p:nvPr>
        </p:nvSpPr>
        <p:spPr>
          <a:xfrm>
            <a:off x="9991537" y="652430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E5759-D9A3-418A-B4E2-DBB82AEC45F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000" b="1"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606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912E-C818-CB4B-AC0A-79DB316552FD}"/>
              </a:ext>
            </a:extLst>
          </p:cNvPr>
          <p:cNvSpPr>
            <a:spLocks noGrp="1"/>
          </p:cNvSpPr>
          <p:nvPr>
            <p:ph type="title"/>
          </p:nvPr>
        </p:nvSpPr>
        <p:spPr/>
        <p:txBody>
          <a:bodyPr>
            <a:normAutofit fontScale="90000"/>
          </a:bodyPr>
          <a:lstStyle/>
          <a:p>
            <a:r>
              <a:rPr lang="fr-CA" dirty="0"/>
              <a:t>Principales demandes patronales</a:t>
            </a:r>
          </a:p>
        </p:txBody>
      </p:sp>
      <p:sp>
        <p:nvSpPr>
          <p:cNvPr id="3" name="Content Placeholder 2">
            <a:extLst>
              <a:ext uri="{FF2B5EF4-FFF2-40B4-BE49-F238E27FC236}">
                <a16:creationId xmlns:a16="http://schemas.microsoft.com/office/drawing/2014/main" id="{D0351BCF-60AF-3640-9EF3-BDE4D74892E6}"/>
              </a:ext>
            </a:extLst>
          </p:cNvPr>
          <p:cNvSpPr>
            <a:spLocks noGrp="1"/>
          </p:cNvSpPr>
          <p:nvPr>
            <p:ph idx="1"/>
          </p:nvPr>
        </p:nvSpPr>
        <p:spPr>
          <a:xfrm>
            <a:off x="1212575" y="1642834"/>
            <a:ext cx="10141225" cy="4530725"/>
          </a:xfrm>
        </p:spPr>
        <p:txBody>
          <a:bodyPr>
            <a:noAutofit/>
          </a:bodyPr>
          <a:lstStyle/>
          <a:p>
            <a:pPr marL="742950" marR="0" lvl="1" indent="-285750">
              <a:lnSpc>
                <a:spcPct val="200000"/>
              </a:lnSpc>
              <a:spcBef>
                <a:spcPts val="0"/>
              </a:spcBef>
              <a:spcAft>
                <a:spcPts val="0"/>
              </a:spcAft>
              <a:buFont typeface="Courier New" panose="02070309020205020404" pitchFamily="49" charset="0"/>
              <a:buChar char="o"/>
            </a:pP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Protection salariale régressive </a:t>
            </a:r>
          </a:p>
          <a:p>
            <a:pPr marL="742950" marR="0" lvl="1" indent="-285750">
              <a:lnSpc>
                <a:spcPct val="200000"/>
              </a:lnSpc>
              <a:spcBef>
                <a:spcPts val="0"/>
              </a:spcBef>
              <a:spcAft>
                <a:spcPts val="0"/>
              </a:spcAft>
              <a:buFont typeface="Courier New" panose="02070309020205020404" pitchFamily="49" charset="0"/>
              <a:buChar char="o"/>
            </a:pP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Augmentation du nombre d’heures par semaine pour avoir droit aux avantages sociaux et aux congés (De 15 à 20 heures par semaine)</a:t>
            </a:r>
          </a:p>
          <a:p>
            <a:pPr marL="742950" marR="0" lvl="1" indent="-285750">
              <a:lnSpc>
                <a:spcPct val="200000"/>
              </a:lnSpc>
              <a:spcBef>
                <a:spcPts val="0"/>
              </a:spcBef>
              <a:spcAft>
                <a:spcPts val="0"/>
              </a:spcAft>
              <a:buFont typeface="Courier New" panose="02070309020205020404" pitchFamily="49" charset="0"/>
              <a:buChar char="o"/>
            </a:pPr>
            <a:r>
              <a:rPr lang="fr-CA" sz="2200" kern="100" dirty="0">
                <a:latin typeface="Calibri" panose="020F0502020204030204" pitchFamily="34" charset="0"/>
                <a:ea typeface="Calibri" panose="020F0502020204030204" pitchFamily="34" charset="0"/>
                <a:cs typeface="Times New Roman" panose="02020603050405020304" pitchFamily="18" charset="0"/>
              </a:rPr>
              <a:t>Permettre à l’employeur d’ajuster</a:t>
            </a: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 l’horaire de la salariée si cet ajustement se situe à l’intérieur d’une amplitude de 75 minutes au lieu de 60 minutes (…) </a:t>
            </a:r>
          </a:p>
          <a:p>
            <a:pPr marL="742950" marR="0" lvl="1" indent="-285750">
              <a:lnSpc>
                <a:spcPct val="200000"/>
              </a:lnSpc>
              <a:spcBef>
                <a:spcPts val="0"/>
              </a:spcBef>
              <a:spcAft>
                <a:spcPts val="0"/>
              </a:spcAft>
              <a:buFont typeface="Courier New" panose="02070309020205020404" pitchFamily="49" charset="0"/>
              <a:buChar char="o"/>
            </a:pPr>
            <a:r>
              <a:rPr lang="fr-CA" sz="2200" kern="100" dirty="0">
                <a:latin typeface="Calibri" panose="020F0502020204030204" pitchFamily="34" charset="0"/>
                <a:ea typeface="Calibri" panose="020F0502020204030204" pitchFamily="34" charset="0"/>
                <a:cs typeface="Times New Roman" panose="02020603050405020304" pitchFamily="18" charset="0"/>
              </a:rPr>
              <a:t>Augmentation du nombre de fois que l’employeur peut ajuster l’horaire (de 2 à 3)</a:t>
            </a:r>
            <a:endParaRPr lang="fr-C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id="{2D120EBB-92C0-D753-EE0E-5F7A26A86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BBA003D3-393F-3AFD-18E4-C19DCF389170}"/>
              </a:ext>
            </a:extLst>
          </p:cNvPr>
          <p:cNvSpPr>
            <a:spLocks noGrp="1"/>
          </p:cNvSpPr>
          <p:nvPr>
            <p:ph type="sldNum" sz="quarter" idx="12"/>
          </p:nvPr>
        </p:nvSpPr>
        <p:spPr>
          <a:xfrm>
            <a:off x="9991537" y="652430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E5759-D9A3-418A-B4E2-DBB82AEC45F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000" b="1"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7865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912E-C818-CB4B-AC0A-79DB316552FD}"/>
              </a:ext>
            </a:extLst>
          </p:cNvPr>
          <p:cNvSpPr>
            <a:spLocks noGrp="1"/>
          </p:cNvSpPr>
          <p:nvPr>
            <p:ph type="title"/>
          </p:nvPr>
        </p:nvSpPr>
        <p:spPr/>
        <p:txBody>
          <a:bodyPr>
            <a:normAutofit fontScale="90000"/>
          </a:bodyPr>
          <a:lstStyle/>
          <a:p>
            <a:r>
              <a:rPr lang="fr-CA" dirty="0"/>
              <a:t>Principales demandes patronales</a:t>
            </a:r>
          </a:p>
        </p:txBody>
      </p:sp>
      <p:sp>
        <p:nvSpPr>
          <p:cNvPr id="3" name="Content Placeholder 2">
            <a:extLst>
              <a:ext uri="{FF2B5EF4-FFF2-40B4-BE49-F238E27FC236}">
                <a16:creationId xmlns:a16="http://schemas.microsoft.com/office/drawing/2014/main" id="{D0351BCF-60AF-3640-9EF3-BDE4D74892E6}"/>
              </a:ext>
            </a:extLst>
          </p:cNvPr>
          <p:cNvSpPr>
            <a:spLocks noGrp="1"/>
          </p:cNvSpPr>
          <p:nvPr>
            <p:ph idx="1"/>
          </p:nvPr>
        </p:nvSpPr>
        <p:spPr/>
        <p:txBody>
          <a:bodyPr>
            <a:normAutofit/>
          </a:bodyPr>
          <a:lstStyle/>
          <a:p>
            <a:pPr marL="742950" marR="0" lvl="1" indent="-285750">
              <a:lnSpc>
                <a:spcPct val="200000"/>
              </a:lnSpc>
              <a:spcBef>
                <a:spcPts val="0"/>
              </a:spcBef>
              <a:spcAft>
                <a:spcPts val="0"/>
              </a:spcAft>
              <a:buFont typeface="Courier New" panose="02070309020205020404" pitchFamily="49" charset="0"/>
              <a:buChar char="o"/>
            </a:pPr>
            <a:r>
              <a:rPr lang="fr-CA" sz="2200" kern="100" dirty="0">
                <a:latin typeface="Calibri" panose="020F0502020204030204" pitchFamily="34" charset="0"/>
                <a:ea typeface="Calibri" panose="020F0502020204030204" pitchFamily="34" charset="0"/>
                <a:cs typeface="Times New Roman" panose="02020603050405020304" pitchFamily="18" charset="0"/>
              </a:rPr>
              <a:t>Assouplissement afin permettre à l’employeur de changer les horaires plus facilement (</a:t>
            </a: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 souhaitable » au lieu de « nécessaire ») </a:t>
            </a:r>
          </a:p>
          <a:p>
            <a:pPr marL="742950" marR="0" lvl="1" indent="-285750">
              <a:lnSpc>
                <a:spcPct val="200000"/>
              </a:lnSpc>
              <a:spcBef>
                <a:spcPts val="0"/>
              </a:spcBef>
              <a:spcAft>
                <a:spcPts val="0"/>
              </a:spcAft>
              <a:buFont typeface="Courier New" panose="02070309020205020404" pitchFamily="49" charset="0"/>
              <a:buChar char="o"/>
            </a:pP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Prévoir que les heures supplémentaires s’appliquent uniquement lorsque le nombre d’heures de la semaine régulière de travail est dépassé </a:t>
            </a:r>
          </a:p>
          <a:p>
            <a:pPr marL="742950" marR="0" lvl="1" indent="-285750">
              <a:lnSpc>
                <a:spcPct val="200000"/>
              </a:lnSpc>
              <a:spcBef>
                <a:spcPts val="0"/>
              </a:spcBef>
              <a:spcAft>
                <a:spcPts val="0"/>
              </a:spcAft>
              <a:buFont typeface="Courier New" panose="02070309020205020404" pitchFamily="49" charset="0"/>
              <a:buChar char="o"/>
            </a:pPr>
            <a:r>
              <a:rPr lang="fr-CA" sz="2200" kern="100" dirty="0">
                <a:effectLst/>
                <a:latin typeface="Calibri" panose="020F0502020204030204" pitchFamily="34" charset="0"/>
                <a:ea typeface="Calibri" panose="020F0502020204030204" pitchFamily="34" charset="0"/>
                <a:cs typeface="Times New Roman" panose="02020603050405020304" pitchFamily="18" charset="0"/>
              </a:rPr>
              <a:t>Prévoir la possibilité de refuser un congé pour affaires personnelles avec un motif valable</a:t>
            </a:r>
          </a:p>
          <a:p>
            <a:pPr marL="742950" marR="0" lvl="1" indent="-285750">
              <a:lnSpc>
                <a:spcPct val="200000"/>
              </a:lnSpc>
              <a:spcBef>
                <a:spcPts val="0"/>
              </a:spcBef>
              <a:spcAft>
                <a:spcPts val="0"/>
              </a:spcAft>
              <a:buFont typeface="Courier New" panose="02070309020205020404" pitchFamily="49" charset="0"/>
              <a:buChar char="o"/>
            </a:pPr>
            <a:endParaRPr lang="fr-C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200000"/>
              </a:lnSpc>
              <a:spcBef>
                <a:spcPts val="0"/>
              </a:spcBef>
              <a:spcAft>
                <a:spcPts val="0"/>
              </a:spcAft>
              <a:buFont typeface="Courier New" panose="02070309020205020404" pitchFamily="49" charset="0"/>
              <a:buChar char="o"/>
            </a:pPr>
            <a:endParaRPr lang="en-US" sz="2200" dirty="0"/>
          </a:p>
        </p:txBody>
      </p:sp>
      <p:sp>
        <p:nvSpPr>
          <p:cNvPr id="4" name="Espace réservé du pied de page 3">
            <a:extLst>
              <a:ext uri="{FF2B5EF4-FFF2-40B4-BE49-F238E27FC236}">
                <a16:creationId xmlns:a16="http://schemas.microsoft.com/office/drawing/2014/main" id="{2D120EBB-92C0-D753-EE0E-5F7A26A86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BBA003D3-393F-3AFD-18E4-C19DCF389170}"/>
              </a:ext>
            </a:extLst>
          </p:cNvPr>
          <p:cNvSpPr>
            <a:spLocks noGrp="1"/>
          </p:cNvSpPr>
          <p:nvPr>
            <p:ph type="sldNum" sz="quarter" idx="12"/>
          </p:nvPr>
        </p:nvSpPr>
        <p:spPr>
          <a:xfrm>
            <a:off x="9991537" y="652430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E5759-D9A3-418A-B4E2-DBB82AEC45F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000" b="1"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3187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4863EAF3-A255-6758-D921-EE4D79A680B5}"/>
              </a:ext>
            </a:extLst>
          </p:cNvPr>
          <p:cNvSpPr>
            <a:spLocks noGrp="1"/>
          </p:cNvSpPr>
          <p:nvPr>
            <p:ph type="sldNum" sz="quarter" idx="12"/>
            <p:custDataLst>
              <p:tags r:id="rId1"/>
            </p:custDataLst>
          </p:nvPr>
        </p:nvSpPr>
        <p:spPr/>
        <p:txBody>
          <a:bodyPr/>
          <a:lstStyle/>
          <a:p>
            <a:fld id="{CB4B3EF7-0E3E-C746-BEA3-A898439CAD76}" type="slidenum">
              <a:rPr lang="fr-FR" smtClean="0"/>
              <a:pPr/>
              <a:t>3</a:t>
            </a:fld>
            <a:endParaRPr lang="fr-FR"/>
          </a:p>
        </p:txBody>
      </p:sp>
      <p:sp>
        <p:nvSpPr>
          <p:cNvPr id="2" name="Title 1">
            <a:extLst>
              <a:ext uri="{FF2B5EF4-FFF2-40B4-BE49-F238E27FC236}">
                <a16:creationId xmlns:a16="http://schemas.microsoft.com/office/drawing/2014/main" id="{0521997C-0257-536B-DEFF-B4E72F36260B}"/>
              </a:ext>
            </a:extLst>
          </p:cNvPr>
          <p:cNvSpPr>
            <a:spLocks noGrp="1"/>
          </p:cNvSpPr>
          <p:nvPr>
            <p:ph type="title"/>
            <p:custDataLst>
              <p:tags r:id="rId2"/>
            </p:custDataLst>
          </p:nvPr>
        </p:nvSpPr>
        <p:spPr/>
        <p:txBody>
          <a:bodyPr>
            <a:normAutofit/>
          </a:bodyPr>
          <a:lstStyle/>
          <a:p>
            <a:r>
              <a:rPr lang="en-US" sz="5100"/>
              <a:t>Le Québec a les </a:t>
            </a:r>
            <a:r>
              <a:rPr lang="fr-CA" sz="5100"/>
              <a:t>moyens</a:t>
            </a:r>
            <a:r>
              <a:rPr lang="en-US" sz="5100"/>
              <a:t> de </a:t>
            </a:r>
            <a:r>
              <a:rPr lang="fr-CA" sz="5100"/>
              <a:t>ses</a:t>
            </a:r>
            <a:r>
              <a:rPr lang="en-US" sz="5100"/>
              <a:t> ambitions</a:t>
            </a:r>
          </a:p>
        </p:txBody>
      </p:sp>
      <p:sp>
        <p:nvSpPr>
          <p:cNvPr id="3" name="Subtitle 2">
            <a:extLst>
              <a:ext uri="{FF2B5EF4-FFF2-40B4-BE49-F238E27FC236}">
                <a16:creationId xmlns:a16="http://schemas.microsoft.com/office/drawing/2014/main" id="{51AFD5B3-BD0B-E960-74F8-425913E2CBCF}"/>
              </a:ext>
            </a:extLst>
          </p:cNvPr>
          <p:cNvSpPr>
            <a:spLocks noGrp="1"/>
          </p:cNvSpPr>
          <p:nvPr>
            <p:ph idx="1"/>
            <p:custDataLst>
              <p:tags r:id="rId3"/>
            </p:custDataLst>
          </p:nvPr>
        </p:nvSpPr>
        <p:spPr>
          <a:xfrm>
            <a:off x="578722" y="1561782"/>
            <a:ext cx="11138026" cy="4780467"/>
          </a:xfrm>
        </p:spPr>
        <p:txBody>
          <a:bodyPr vert="horz" lIns="91440" tIns="45720" rIns="91440" bIns="45720" rtlCol="0" anchor="t">
            <a:normAutofit/>
          </a:bodyPr>
          <a:lstStyle/>
          <a:p>
            <a:pPr marL="227965" indent="-227965">
              <a:spcBef>
                <a:spcPts val="2000"/>
              </a:spcBef>
            </a:pPr>
            <a:r>
              <a:rPr lang="fr-CA" sz="2000">
                <a:latin typeface="Epilogue"/>
              </a:rPr>
              <a:t>Peu</a:t>
            </a:r>
            <a:r>
              <a:rPr lang="en-US" sz="2000">
                <a:latin typeface="Epilogue"/>
              </a:rPr>
              <a:t> </a:t>
            </a:r>
            <a:r>
              <a:rPr lang="fr-CA" sz="2000">
                <a:latin typeface="Epilogue"/>
              </a:rPr>
              <a:t>importe</a:t>
            </a:r>
            <a:r>
              <a:rPr lang="en-US" sz="2000">
                <a:latin typeface="Epilogue"/>
              </a:rPr>
              <a:t> que </a:t>
            </a:r>
            <a:r>
              <a:rPr lang="fr-CA" sz="2000">
                <a:latin typeface="Epilogue"/>
              </a:rPr>
              <a:t>l’on</a:t>
            </a:r>
            <a:r>
              <a:rPr lang="en-US" sz="2000">
                <a:latin typeface="Epilogue"/>
              </a:rPr>
              <a:t> </a:t>
            </a:r>
            <a:r>
              <a:rPr lang="fr-CA" sz="2000">
                <a:latin typeface="Epilogue"/>
              </a:rPr>
              <a:t>soit</a:t>
            </a:r>
            <a:r>
              <a:rPr lang="en-US" sz="2000">
                <a:latin typeface="Epilogue"/>
              </a:rPr>
              <a:t> </a:t>
            </a:r>
            <a:r>
              <a:rPr lang="fr-CA" sz="2000">
                <a:latin typeface="Epilogue"/>
              </a:rPr>
              <a:t>en</a:t>
            </a:r>
            <a:r>
              <a:rPr lang="en-US" sz="2000">
                <a:latin typeface="Epilogue"/>
              </a:rPr>
              <a:t> </a:t>
            </a:r>
            <a:r>
              <a:rPr lang="fr-CA" sz="2000">
                <a:latin typeface="Epilogue"/>
              </a:rPr>
              <a:t>croissance</a:t>
            </a:r>
            <a:r>
              <a:rPr lang="en-US" sz="2000">
                <a:latin typeface="Epilogue"/>
              </a:rPr>
              <a:t> </a:t>
            </a:r>
            <a:r>
              <a:rPr lang="fr-CA" sz="2000">
                <a:latin typeface="Epilogue"/>
              </a:rPr>
              <a:t>ou</a:t>
            </a:r>
            <a:r>
              <a:rPr lang="en-US" sz="2000">
                <a:latin typeface="Epilogue"/>
              </a:rPr>
              <a:t> </a:t>
            </a:r>
            <a:r>
              <a:rPr lang="fr-CA" sz="2000">
                <a:latin typeface="Epilogue"/>
              </a:rPr>
              <a:t>en</a:t>
            </a:r>
            <a:r>
              <a:rPr lang="en-US" sz="2000">
                <a:latin typeface="Epilogue"/>
              </a:rPr>
              <a:t> </a:t>
            </a:r>
            <a:r>
              <a:rPr lang="fr-CA" sz="2000">
                <a:latin typeface="Epilogue"/>
              </a:rPr>
              <a:t>ralentissement</a:t>
            </a:r>
            <a:r>
              <a:rPr lang="en-US" sz="2000">
                <a:latin typeface="Epilogue"/>
              </a:rPr>
              <a:t> </a:t>
            </a:r>
            <a:r>
              <a:rPr lang="fr-CA" sz="2000">
                <a:latin typeface="Epilogue"/>
              </a:rPr>
              <a:t>économique</a:t>
            </a:r>
            <a:r>
              <a:rPr lang="en-US" sz="2000">
                <a:latin typeface="Epilogue"/>
              </a:rPr>
              <a:t>, </a:t>
            </a:r>
            <a:r>
              <a:rPr lang="fr-CA" sz="2000">
                <a:latin typeface="Epilogue"/>
              </a:rPr>
              <a:t>en</a:t>
            </a:r>
            <a:r>
              <a:rPr lang="en-US" sz="2000">
                <a:latin typeface="Epilogue"/>
              </a:rPr>
              <a:t> surplus </a:t>
            </a:r>
            <a:r>
              <a:rPr lang="fr-CA" sz="2000">
                <a:latin typeface="Epilogue"/>
              </a:rPr>
              <a:t>budgétaire</a:t>
            </a:r>
            <a:r>
              <a:rPr lang="en-US" sz="2000">
                <a:latin typeface="Epilogue"/>
              </a:rPr>
              <a:t> </a:t>
            </a:r>
            <a:r>
              <a:rPr lang="fr-CA" sz="2000">
                <a:latin typeface="Epilogue"/>
              </a:rPr>
              <a:t>ou</a:t>
            </a:r>
            <a:r>
              <a:rPr lang="en-US" sz="2000">
                <a:latin typeface="Epilogue"/>
              </a:rPr>
              <a:t> </a:t>
            </a:r>
            <a:r>
              <a:rPr lang="fr-CA" sz="2000">
                <a:latin typeface="Epilogue"/>
              </a:rPr>
              <a:t>en</a:t>
            </a:r>
            <a:r>
              <a:rPr lang="en-US" sz="2000">
                <a:latin typeface="Epilogue"/>
              </a:rPr>
              <a:t> </a:t>
            </a:r>
            <a:r>
              <a:rPr lang="fr-CA" sz="2000">
                <a:latin typeface="Epilogue"/>
              </a:rPr>
              <a:t>déficit</a:t>
            </a:r>
            <a:r>
              <a:rPr lang="en-US" sz="2000">
                <a:latin typeface="Epilogue"/>
              </a:rPr>
              <a:t>, le </a:t>
            </a:r>
            <a:r>
              <a:rPr lang="fr-CA" sz="2000">
                <a:latin typeface="Epilogue"/>
              </a:rPr>
              <a:t>gouvernement</a:t>
            </a:r>
            <a:r>
              <a:rPr lang="en-US" sz="2000">
                <a:latin typeface="Epilogue"/>
              </a:rPr>
              <a:t> a </a:t>
            </a:r>
            <a:r>
              <a:rPr lang="fr-CA" sz="2000">
                <a:latin typeface="Epilogue"/>
              </a:rPr>
              <a:t>toujours</a:t>
            </a:r>
            <a:r>
              <a:rPr lang="en-US" sz="2000">
                <a:latin typeface="Epilogue"/>
              </a:rPr>
              <a:t> un </a:t>
            </a:r>
            <a:r>
              <a:rPr lang="fr-CA" sz="2000">
                <a:latin typeface="Epilogue"/>
              </a:rPr>
              <a:t>prétexte</a:t>
            </a:r>
            <a:r>
              <a:rPr lang="en-US" sz="2000">
                <a:latin typeface="Epilogue"/>
              </a:rPr>
              <a:t> pour nous demander de nous </a:t>
            </a:r>
            <a:r>
              <a:rPr lang="fr-CA" sz="2000">
                <a:latin typeface="Epilogue"/>
              </a:rPr>
              <a:t>serrer</a:t>
            </a:r>
            <a:r>
              <a:rPr lang="en-US" sz="2000">
                <a:latin typeface="Epilogue"/>
              </a:rPr>
              <a:t> la ceinture </a:t>
            </a:r>
            <a:endParaRPr lang="fr-FR" sz="2000">
              <a:latin typeface="Epilogue"/>
            </a:endParaRPr>
          </a:p>
          <a:p>
            <a:pPr marL="227965" indent="-227965">
              <a:spcBef>
                <a:spcPts val="2000"/>
              </a:spcBef>
            </a:pPr>
            <a:r>
              <a:rPr lang="en-US" sz="2000">
                <a:latin typeface="Epilogue"/>
              </a:rPr>
              <a:t>Malgré la crise sanitaire passée, </a:t>
            </a:r>
            <a:r>
              <a:rPr lang="fr-CA" sz="2000">
                <a:latin typeface="Epilogue"/>
              </a:rPr>
              <a:t>l'explosion</a:t>
            </a:r>
            <a:r>
              <a:rPr lang="en-US" sz="2000">
                <a:latin typeface="Epilogue"/>
              </a:rPr>
              <a:t> de </a:t>
            </a:r>
            <a:r>
              <a:rPr lang="fr-CA" sz="2000">
                <a:latin typeface="Epilogue"/>
              </a:rPr>
              <a:t>l'inflation</a:t>
            </a:r>
            <a:r>
              <a:rPr lang="en-US" sz="2000">
                <a:latin typeface="Epilogue"/>
              </a:rPr>
              <a:t> et les </a:t>
            </a:r>
            <a:r>
              <a:rPr lang="fr-CA" sz="2000">
                <a:latin typeface="Epilogue"/>
              </a:rPr>
              <a:t>conséquences</a:t>
            </a:r>
            <a:r>
              <a:rPr lang="en-US" sz="2000">
                <a:latin typeface="Epilogue"/>
              </a:rPr>
              <a:t> de la </a:t>
            </a:r>
            <a:r>
              <a:rPr lang="fr-CA" sz="2000">
                <a:latin typeface="Epilogue"/>
              </a:rPr>
              <a:t>hausse</a:t>
            </a:r>
            <a:r>
              <a:rPr lang="en-US" sz="2000">
                <a:latin typeface="Epilogue"/>
              </a:rPr>
              <a:t> des </a:t>
            </a:r>
            <a:r>
              <a:rPr lang="fr-CA" sz="2000">
                <a:latin typeface="Epilogue"/>
              </a:rPr>
              <a:t>taux</a:t>
            </a:r>
            <a:r>
              <a:rPr lang="en-US" sz="2000">
                <a:latin typeface="Epilogue"/>
              </a:rPr>
              <a:t> </a:t>
            </a:r>
            <a:r>
              <a:rPr lang="fr-CA" sz="2000">
                <a:latin typeface="Epilogue"/>
              </a:rPr>
              <a:t>d'intérêt</a:t>
            </a:r>
            <a:r>
              <a:rPr lang="en-US" sz="2000">
                <a:latin typeface="Epilogue"/>
              </a:rPr>
              <a:t>, les finances</a:t>
            </a:r>
            <a:r>
              <a:rPr lang="en-US" sz="2000">
                <a:solidFill>
                  <a:schemeClr val="bg1"/>
                </a:solidFill>
                <a:latin typeface="Epilogue"/>
              </a:rPr>
              <a:t> </a:t>
            </a:r>
            <a:r>
              <a:rPr lang="en-US" sz="2000">
                <a:latin typeface="Epilogue"/>
              </a:rPr>
              <a:t>du </a:t>
            </a:r>
            <a:r>
              <a:rPr lang="fr-CA" sz="2000">
                <a:latin typeface="Epilogue"/>
              </a:rPr>
              <a:t>gouvernement</a:t>
            </a:r>
            <a:r>
              <a:rPr lang="en-US" sz="2000">
                <a:latin typeface="Epilogue"/>
              </a:rPr>
              <a:t> </a:t>
            </a:r>
            <a:r>
              <a:rPr lang="fr-CA" sz="2000">
                <a:latin typeface="Epilogue"/>
              </a:rPr>
              <a:t>offrent</a:t>
            </a:r>
            <a:r>
              <a:rPr lang="en-US" sz="2000">
                <a:latin typeface="Epilogue"/>
              </a:rPr>
              <a:t> la </a:t>
            </a:r>
            <a:r>
              <a:rPr lang="fr-CA" sz="2000">
                <a:latin typeface="Epilogue"/>
              </a:rPr>
              <a:t>possibilité</a:t>
            </a:r>
            <a:r>
              <a:rPr lang="en-US" sz="2000">
                <a:latin typeface="Epilogue"/>
              </a:rPr>
              <a:t> de </a:t>
            </a:r>
            <a:r>
              <a:rPr lang="fr-CA" sz="2000">
                <a:latin typeface="Epilogue"/>
              </a:rPr>
              <a:t>prioriser</a:t>
            </a:r>
            <a:r>
              <a:rPr lang="en-US" sz="2000">
                <a:latin typeface="Epilogue"/>
              </a:rPr>
              <a:t> le </a:t>
            </a:r>
            <a:r>
              <a:rPr lang="fr-CA" sz="2000">
                <a:latin typeface="Epilogue"/>
              </a:rPr>
              <a:t>développement</a:t>
            </a:r>
            <a:r>
              <a:rPr lang="en-US" sz="2000">
                <a:latin typeface="Epilogue"/>
              </a:rPr>
              <a:t> des services publics et la reconnaissance de </a:t>
            </a:r>
            <a:r>
              <a:rPr lang="fr-CA" sz="2000">
                <a:latin typeface="Epilogue"/>
              </a:rPr>
              <a:t>celles</a:t>
            </a:r>
            <a:r>
              <a:rPr lang="en-US" sz="2000">
                <a:latin typeface="Epilogue"/>
              </a:rPr>
              <a:t> et de </a:t>
            </a:r>
            <a:r>
              <a:rPr lang="fr-CA" sz="2000">
                <a:latin typeface="Epilogue"/>
              </a:rPr>
              <a:t>ceux</a:t>
            </a:r>
            <a:r>
              <a:rPr lang="en-US" sz="2000">
                <a:latin typeface="Epilogue"/>
              </a:rPr>
              <a:t> qui les </a:t>
            </a:r>
            <a:r>
              <a:rPr lang="fr-CA" sz="2000">
                <a:latin typeface="Epilogue"/>
              </a:rPr>
              <a:t>offrent</a:t>
            </a:r>
          </a:p>
          <a:p>
            <a:pPr marL="227965" indent="-227965">
              <a:spcBef>
                <a:spcPts val="2000"/>
              </a:spcBef>
            </a:pPr>
            <a:r>
              <a:rPr lang="en-US" sz="2000">
                <a:latin typeface="Epilogue"/>
              </a:rPr>
              <a:t>Les finances </a:t>
            </a:r>
            <a:r>
              <a:rPr lang="fr-CA" sz="2000">
                <a:latin typeface="Epilogue"/>
              </a:rPr>
              <a:t>publiques</a:t>
            </a:r>
            <a:r>
              <a:rPr lang="en-US" sz="2000">
                <a:latin typeface="Epilogue"/>
              </a:rPr>
              <a:t> </a:t>
            </a:r>
            <a:r>
              <a:rPr lang="fr-CA" sz="2000">
                <a:latin typeface="Epilogue"/>
              </a:rPr>
              <a:t>s'améliorent</a:t>
            </a:r>
            <a:r>
              <a:rPr lang="en-US" sz="2000">
                <a:latin typeface="Epilogue"/>
              </a:rPr>
              <a:t> plus </a:t>
            </a:r>
            <a:r>
              <a:rPr lang="fr-CA" sz="2000">
                <a:latin typeface="Epilogue"/>
              </a:rPr>
              <a:t>vite</a:t>
            </a:r>
            <a:r>
              <a:rPr lang="en-US" sz="2000">
                <a:latin typeface="Epilogue"/>
              </a:rPr>
              <a:t> que </a:t>
            </a:r>
            <a:r>
              <a:rPr lang="fr-CA" sz="2000">
                <a:latin typeface="Epilogue"/>
              </a:rPr>
              <a:t>prévu</a:t>
            </a:r>
            <a:r>
              <a:rPr lang="en-US" sz="2000">
                <a:latin typeface="Epilogue"/>
              </a:rPr>
              <a:t>. De plus, les </a:t>
            </a:r>
            <a:r>
              <a:rPr lang="fr-CA" sz="2000">
                <a:latin typeface="Epilogue"/>
              </a:rPr>
              <a:t>objectifs</a:t>
            </a:r>
            <a:r>
              <a:rPr lang="en-US" sz="2000">
                <a:latin typeface="Epilogue"/>
              </a:rPr>
              <a:t> du </a:t>
            </a:r>
            <a:r>
              <a:rPr lang="fr-CA" sz="2000">
                <a:latin typeface="Epilogue"/>
              </a:rPr>
              <a:t>gouvernement</a:t>
            </a:r>
            <a:r>
              <a:rPr lang="en-US" sz="2000">
                <a:latin typeface="Epilogue"/>
              </a:rPr>
              <a:t> de </a:t>
            </a:r>
            <a:r>
              <a:rPr lang="fr-CA" sz="2000">
                <a:latin typeface="Epilogue"/>
              </a:rPr>
              <a:t>réduction</a:t>
            </a:r>
            <a:r>
              <a:rPr lang="en-US" sz="2000">
                <a:latin typeface="Epilogue"/>
              </a:rPr>
              <a:t> de la </a:t>
            </a:r>
            <a:r>
              <a:rPr lang="fr-CA" sz="2000">
                <a:latin typeface="Epilogue"/>
              </a:rPr>
              <a:t>dette</a:t>
            </a:r>
            <a:r>
              <a:rPr lang="en-US" sz="2000">
                <a:latin typeface="Epilogue"/>
              </a:rPr>
              <a:t> pour 2025-2026 </a:t>
            </a:r>
            <a:r>
              <a:rPr lang="fr-CA" sz="2000">
                <a:latin typeface="Epilogue"/>
              </a:rPr>
              <a:t>ont</a:t>
            </a:r>
            <a:r>
              <a:rPr lang="en-US" sz="2000">
                <a:latin typeface="Epilogue"/>
              </a:rPr>
              <a:t> </a:t>
            </a:r>
            <a:r>
              <a:rPr lang="fr-CA" sz="2000">
                <a:latin typeface="Epilogue"/>
              </a:rPr>
              <a:t>été</a:t>
            </a:r>
            <a:r>
              <a:rPr lang="en-US" sz="2000">
                <a:latin typeface="Epilogue"/>
              </a:rPr>
              <a:t> </a:t>
            </a:r>
            <a:r>
              <a:rPr lang="fr-CA" sz="2000">
                <a:latin typeface="Epilogue"/>
              </a:rPr>
              <a:t>atteints</a:t>
            </a:r>
            <a:r>
              <a:rPr lang="en-US" sz="2000">
                <a:latin typeface="Epilogue"/>
              </a:rPr>
              <a:t> trois </a:t>
            </a:r>
            <a:r>
              <a:rPr lang="fr-CA" sz="2000">
                <a:latin typeface="Epilogue"/>
              </a:rPr>
              <a:t>ans</a:t>
            </a:r>
            <a:r>
              <a:rPr lang="en-US" sz="2000">
                <a:latin typeface="Epilogue"/>
              </a:rPr>
              <a:t> plus </a:t>
            </a:r>
            <a:r>
              <a:rPr lang="fr-CA" sz="2000">
                <a:latin typeface="Epilogue"/>
              </a:rPr>
              <a:t>tôt</a:t>
            </a:r>
            <a:r>
              <a:rPr lang="en-US" sz="2000">
                <a:latin typeface="Epilogue"/>
              </a:rPr>
              <a:t> que </a:t>
            </a:r>
            <a:r>
              <a:rPr lang="fr-CA" sz="2000">
                <a:latin typeface="Epilogue"/>
              </a:rPr>
              <a:t>prévu</a:t>
            </a:r>
            <a:endParaRPr lang="fr-CA" sz="2000" strike="sngStrike">
              <a:latin typeface="Epilogue"/>
            </a:endParaRPr>
          </a:p>
          <a:p>
            <a:pPr marL="227965" indent="-227965">
              <a:spcBef>
                <a:spcPts val="2000"/>
              </a:spcBef>
            </a:pPr>
            <a:r>
              <a:rPr lang="en-US" sz="2000">
                <a:latin typeface="Epilogue"/>
              </a:rPr>
              <a:t>Le </a:t>
            </a:r>
            <a:r>
              <a:rPr lang="fr-CA" sz="2000">
                <a:latin typeface="Epilogue"/>
              </a:rPr>
              <a:t>gouvernement</a:t>
            </a:r>
            <a:r>
              <a:rPr lang="en-US" sz="2000">
                <a:latin typeface="Epilogue"/>
              </a:rPr>
              <a:t> a </a:t>
            </a:r>
            <a:r>
              <a:rPr lang="fr-CA" sz="2000">
                <a:latin typeface="Epilogue"/>
              </a:rPr>
              <a:t>tous</a:t>
            </a:r>
            <a:r>
              <a:rPr lang="en-US" sz="2000">
                <a:latin typeface="Epilogue"/>
              </a:rPr>
              <a:t> les </a:t>
            </a:r>
            <a:r>
              <a:rPr lang="fr-CA" sz="2000">
                <a:latin typeface="Epilogue"/>
              </a:rPr>
              <a:t>moyens</a:t>
            </a:r>
            <a:r>
              <a:rPr lang="en-US" sz="2000">
                <a:latin typeface="Epilogue"/>
              </a:rPr>
              <a:t> pour </a:t>
            </a:r>
            <a:r>
              <a:rPr lang="fr-CA" sz="2000">
                <a:latin typeface="Epilogue"/>
              </a:rPr>
              <a:t>investir,</a:t>
            </a:r>
            <a:r>
              <a:rPr lang="en-US" sz="2000">
                <a:latin typeface="Epilogue"/>
              </a:rPr>
              <a:t> tant dans </a:t>
            </a:r>
            <a:r>
              <a:rPr lang="fr-CA" sz="2000">
                <a:latin typeface="Epilogue"/>
              </a:rPr>
              <a:t>l'amélioration</a:t>
            </a:r>
            <a:r>
              <a:rPr lang="en-US" sz="2000">
                <a:latin typeface="Epilogue"/>
              </a:rPr>
              <a:t> des conditions de travail et de pratique que dans </a:t>
            </a:r>
            <a:r>
              <a:rPr lang="fr-CA" sz="2000">
                <a:latin typeface="Epilogue"/>
              </a:rPr>
              <a:t>l’amélioration</a:t>
            </a:r>
            <a:r>
              <a:rPr lang="en-US" sz="2000">
                <a:latin typeface="Epilogue"/>
              </a:rPr>
              <a:t> des conditions </a:t>
            </a:r>
            <a:r>
              <a:rPr lang="fr-CA" sz="2000">
                <a:latin typeface="Epilogue"/>
              </a:rPr>
              <a:t>salariales</a:t>
            </a:r>
          </a:p>
        </p:txBody>
      </p:sp>
    </p:spTree>
    <p:extLst>
      <p:ext uri="{BB962C8B-B14F-4D97-AF65-F5344CB8AC3E}">
        <p14:creationId xmlns:p14="http://schemas.microsoft.com/office/powerpoint/2010/main" val="1167038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912E-C818-CB4B-AC0A-79DB316552FD}"/>
              </a:ext>
            </a:extLst>
          </p:cNvPr>
          <p:cNvSpPr>
            <a:spLocks noGrp="1"/>
          </p:cNvSpPr>
          <p:nvPr>
            <p:ph type="title"/>
          </p:nvPr>
        </p:nvSpPr>
        <p:spPr/>
        <p:txBody>
          <a:bodyPr>
            <a:normAutofit fontScale="90000"/>
          </a:bodyPr>
          <a:lstStyle/>
          <a:p>
            <a:r>
              <a:rPr lang="fr-CA" dirty="0"/>
              <a:t>Principales demandes patronales</a:t>
            </a:r>
          </a:p>
        </p:txBody>
      </p:sp>
      <p:sp>
        <p:nvSpPr>
          <p:cNvPr id="3" name="Content Placeholder 2">
            <a:extLst>
              <a:ext uri="{FF2B5EF4-FFF2-40B4-BE49-F238E27FC236}">
                <a16:creationId xmlns:a16="http://schemas.microsoft.com/office/drawing/2014/main" id="{D0351BCF-60AF-3640-9EF3-BDE4D74892E6}"/>
              </a:ext>
            </a:extLst>
          </p:cNvPr>
          <p:cNvSpPr>
            <a:spLocks noGrp="1"/>
          </p:cNvSpPr>
          <p:nvPr>
            <p:ph idx="1"/>
          </p:nvPr>
        </p:nvSpPr>
        <p:spPr/>
        <p:txBody>
          <a:bodyPr>
            <a:normAutofit/>
          </a:bodyPr>
          <a:lstStyle/>
          <a:p>
            <a:pPr marL="742950" marR="0" lvl="1" indent="-285750">
              <a:lnSpc>
                <a:spcPct val="200000"/>
              </a:lnSpc>
              <a:spcBef>
                <a:spcPts val="0"/>
              </a:spcBef>
              <a:spcAft>
                <a:spcPts val="0"/>
              </a:spcAft>
              <a:buFont typeface="Courier New" panose="02070309020205020404" pitchFamily="49" charset="0"/>
              <a:buChar char="o"/>
            </a:pPr>
            <a:r>
              <a:rPr lang="fr-CA" sz="2200" dirty="0">
                <a:latin typeface="+mn-lt"/>
              </a:rPr>
              <a:t>Augmenter le préavis à 10 jours pour les demandes de libérations syndicales occasionnelles; </a:t>
            </a:r>
          </a:p>
          <a:p>
            <a:pPr marL="742950" marR="0" lvl="1" indent="-285750">
              <a:lnSpc>
                <a:spcPct val="200000"/>
              </a:lnSpc>
              <a:spcBef>
                <a:spcPts val="0"/>
              </a:spcBef>
              <a:spcAft>
                <a:spcPts val="0"/>
              </a:spcAft>
              <a:buFont typeface="Courier New" panose="02070309020205020404" pitchFamily="49" charset="0"/>
              <a:buChar char="o"/>
            </a:pPr>
            <a:r>
              <a:rPr lang="fr-CA" sz="2200" dirty="0">
                <a:latin typeface="+mn-lt"/>
              </a:rPr>
              <a:t>Permettre à l’employeur d’avoir le droit de refus pour les demandes de libérations syndicales occasionnelles, afin de maintenir l’offre et la qualité des services.</a:t>
            </a:r>
          </a:p>
          <a:p>
            <a:pPr marL="742950" marR="0" lvl="1" indent="-285750">
              <a:lnSpc>
                <a:spcPct val="200000"/>
              </a:lnSpc>
              <a:spcBef>
                <a:spcPts val="0"/>
              </a:spcBef>
              <a:spcAft>
                <a:spcPts val="0"/>
              </a:spcAft>
              <a:buFont typeface="Courier New" panose="02070309020205020404" pitchFamily="49" charset="0"/>
              <a:buChar char="o"/>
            </a:pPr>
            <a:r>
              <a:rPr lang="fr-CA" sz="2200" dirty="0">
                <a:latin typeface="+mn-lt"/>
              </a:rPr>
              <a:t>Etc.</a:t>
            </a:r>
            <a:endParaRPr lang="en-US" sz="2200" dirty="0">
              <a:latin typeface="+mn-lt"/>
            </a:endParaRPr>
          </a:p>
        </p:txBody>
      </p:sp>
      <p:sp>
        <p:nvSpPr>
          <p:cNvPr id="4" name="Espace réservé du pied de page 3">
            <a:extLst>
              <a:ext uri="{FF2B5EF4-FFF2-40B4-BE49-F238E27FC236}">
                <a16:creationId xmlns:a16="http://schemas.microsoft.com/office/drawing/2014/main" id="{2D120EBB-92C0-D753-EE0E-5F7A26A86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BBA003D3-393F-3AFD-18E4-C19DCF389170}"/>
              </a:ext>
            </a:extLst>
          </p:cNvPr>
          <p:cNvSpPr>
            <a:spLocks noGrp="1"/>
          </p:cNvSpPr>
          <p:nvPr>
            <p:ph type="sldNum" sz="quarter" idx="12"/>
          </p:nvPr>
        </p:nvSpPr>
        <p:spPr>
          <a:xfrm>
            <a:off x="9991537" y="652430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E5759-D9A3-418A-B4E2-DBB82AEC45F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000" b="1" i="0" u="none" strike="noStrike" kern="1200" cap="none" spc="0" normalizeH="0" baseline="0" noProof="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3583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FEC4-B63D-F0D8-5D80-EC3827B331BE}"/>
              </a:ext>
            </a:extLst>
          </p:cNvPr>
          <p:cNvSpPr>
            <a:spLocks noGrp="1"/>
          </p:cNvSpPr>
          <p:nvPr>
            <p:ph type="title"/>
          </p:nvPr>
        </p:nvSpPr>
        <p:spPr>
          <a:xfrm>
            <a:off x="3096491" y="2907434"/>
            <a:ext cx="10515600" cy="1325563"/>
          </a:xfrm>
        </p:spPr>
        <p:txBody>
          <a:bodyPr/>
          <a:lstStyle/>
          <a:p>
            <a:r>
              <a:rPr lang="fr-CA" dirty="0"/>
              <a:t>Période de questions</a:t>
            </a:r>
            <a:endParaRPr lang="en-CA" dirty="0"/>
          </a:p>
        </p:txBody>
      </p:sp>
      <p:sp>
        <p:nvSpPr>
          <p:cNvPr id="3" name="Footer Placeholder 2">
            <a:extLst>
              <a:ext uri="{FF2B5EF4-FFF2-40B4-BE49-F238E27FC236}">
                <a16:creationId xmlns:a16="http://schemas.microsoft.com/office/drawing/2014/main" id="{5C24D505-354D-933E-1269-4B9D78F0285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7DBC6260-C410-A06B-F8B0-B101DD108815}"/>
              </a:ext>
            </a:extLst>
          </p:cNvPr>
          <p:cNvSpPr>
            <a:spLocks noGrp="1"/>
          </p:cNvSpPr>
          <p:nvPr>
            <p:ph type="sldNum" sz="quarter" idx="12"/>
          </p:nvPr>
        </p:nvSpPr>
        <p:spPr/>
        <p:txBody>
          <a:bodyPr/>
          <a:lstStyle/>
          <a:p>
            <a:fld id="{13022EF3-9C74-7546-8A73-FF32FB2654C5}" type="slidenum">
              <a:rPr lang="fr-FR" smtClean="0"/>
              <a:t>31</a:t>
            </a:fld>
            <a:endParaRPr lang="fr-FR"/>
          </a:p>
        </p:txBody>
      </p:sp>
    </p:spTree>
    <p:extLst>
      <p:ext uri="{BB962C8B-B14F-4D97-AF65-F5344CB8AC3E}">
        <p14:creationId xmlns:p14="http://schemas.microsoft.com/office/powerpoint/2010/main" val="1425533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A5C3-DB64-D5C7-D026-B69E15699A4F}"/>
              </a:ext>
            </a:extLst>
          </p:cNvPr>
          <p:cNvSpPr>
            <a:spLocks noGrp="1"/>
          </p:cNvSpPr>
          <p:nvPr>
            <p:ph type="ctrTitle"/>
          </p:nvPr>
        </p:nvSpPr>
        <p:spPr>
          <a:xfrm>
            <a:off x="4519153" y="202757"/>
            <a:ext cx="6226262" cy="2519902"/>
          </a:xfrm>
        </p:spPr>
        <p:txBody>
          <a:bodyPr/>
          <a:lstStyle/>
          <a:p>
            <a:r>
              <a:rPr lang="fr-CA" dirty="0"/>
              <a:t>Manifestation historique</a:t>
            </a:r>
            <a:br>
              <a:rPr lang="fr-CA" dirty="0"/>
            </a:br>
            <a:r>
              <a:rPr lang="fr-CA" dirty="0"/>
              <a:t>23 septembre 2023</a:t>
            </a:r>
            <a:endParaRPr lang="en-CA" dirty="0"/>
          </a:p>
        </p:txBody>
      </p:sp>
      <p:pic>
        <p:nvPicPr>
          <p:cNvPr id="19" name="Picture 18">
            <a:extLst>
              <a:ext uri="{FF2B5EF4-FFF2-40B4-BE49-F238E27FC236}">
                <a16:creationId xmlns:a16="http://schemas.microsoft.com/office/drawing/2014/main" id="{373653F8-0908-744F-D8EF-26C46F0B3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3010">
            <a:off x="10147538" y="4172924"/>
            <a:ext cx="1827846" cy="2437127"/>
          </a:xfrm>
          <a:prstGeom prst="rect">
            <a:avLst/>
          </a:prstGeom>
        </p:spPr>
      </p:pic>
      <p:pic>
        <p:nvPicPr>
          <p:cNvPr id="21" name="Picture 20">
            <a:extLst>
              <a:ext uri="{FF2B5EF4-FFF2-40B4-BE49-F238E27FC236}">
                <a16:creationId xmlns:a16="http://schemas.microsoft.com/office/drawing/2014/main" id="{03C529C6-0F9B-015A-E254-2D46C7490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153" y="2795702"/>
            <a:ext cx="2675035" cy="1780309"/>
          </a:xfrm>
          <a:prstGeom prst="rect">
            <a:avLst/>
          </a:prstGeom>
        </p:spPr>
      </p:pic>
      <p:pic>
        <p:nvPicPr>
          <p:cNvPr id="23" name="Picture 22">
            <a:extLst>
              <a:ext uri="{FF2B5EF4-FFF2-40B4-BE49-F238E27FC236}">
                <a16:creationId xmlns:a16="http://schemas.microsoft.com/office/drawing/2014/main" id="{04128DC7-86FB-1DA8-7B14-2860F9B6D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3933">
            <a:off x="7762722" y="3057932"/>
            <a:ext cx="2508496" cy="1669473"/>
          </a:xfrm>
          <a:prstGeom prst="rect">
            <a:avLst/>
          </a:prstGeom>
        </p:spPr>
      </p:pic>
      <p:pic>
        <p:nvPicPr>
          <p:cNvPr id="25" name="Picture 24">
            <a:extLst>
              <a:ext uri="{FF2B5EF4-FFF2-40B4-BE49-F238E27FC236}">
                <a16:creationId xmlns:a16="http://schemas.microsoft.com/office/drawing/2014/main" id="{910AA0D8-1C19-90D4-03A0-3EB93C1AC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66916">
            <a:off x="6575778" y="4601476"/>
            <a:ext cx="1429201" cy="1905601"/>
          </a:xfrm>
          <a:prstGeom prst="rect">
            <a:avLst/>
          </a:prstGeom>
        </p:spPr>
      </p:pic>
      <p:pic>
        <p:nvPicPr>
          <p:cNvPr id="27" name="Picture 26">
            <a:extLst>
              <a:ext uri="{FF2B5EF4-FFF2-40B4-BE49-F238E27FC236}">
                <a16:creationId xmlns:a16="http://schemas.microsoft.com/office/drawing/2014/main" id="{019F96CD-5F97-729E-097C-88B4D1A58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46229">
            <a:off x="3212719" y="4451440"/>
            <a:ext cx="2102427" cy="1401618"/>
          </a:xfrm>
          <a:prstGeom prst="rect">
            <a:avLst/>
          </a:prstGeom>
        </p:spPr>
      </p:pic>
    </p:spTree>
    <p:extLst>
      <p:ext uri="{BB962C8B-B14F-4D97-AF65-F5344CB8AC3E}">
        <p14:creationId xmlns:p14="http://schemas.microsoft.com/office/powerpoint/2010/main" val="32190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EDA9D-1816-3484-CE7B-EFE54144F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763" y="1053313"/>
            <a:ext cx="7409974" cy="4938777"/>
          </a:xfrm>
          <a:prstGeom prst="rect">
            <a:avLst/>
          </a:prstGeom>
        </p:spPr>
      </p:pic>
    </p:spTree>
    <p:extLst>
      <p:ext uri="{BB962C8B-B14F-4D97-AF65-F5344CB8AC3E}">
        <p14:creationId xmlns:p14="http://schemas.microsoft.com/office/powerpoint/2010/main" val="411676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F7ED39-8785-90CB-7C09-FD6DB2856A8E}"/>
              </a:ext>
            </a:extLst>
          </p:cNvPr>
          <p:cNvSpPr>
            <a:spLocks noGrp="1"/>
          </p:cNvSpPr>
          <p:nvPr>
            <p:ph type="subTitle" idx="1"/>
          </p:nvPr>
        </p:nvSpPr>
        <p:spPr/>
        <p:txBody>
          <a:bodyPr/>
          <a:lstStyle/>
          <a:p>
            <a:endParaRPr lang="en-CA"/>
          </a:p>
        </p:txBody>
      </p:sp>
      <p:pic>
        <p:nvPicPr>
          <p:cNvPr id="5" name="Picture 4">
            <a:extLst>
              <a:ext uri="{FF2B5EF4-FFF2-40B4-BE49-F238E27FC236}">
                <a16:creationId xmlns:a16="http://schemas.microsoft.com/office/drawing/2014/main" id="{E8131404-8A2B-EFF3-6B18-3C8752F1F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940" y="1008101"/>
            <a:ext cx="7351495" cy="4135216"/>
          </a:xfrm>
          <a:prstGeom prst="rect">
            <a:avLst/>
          </a:prstGeom>
        </p:spPr>
      </p:pic>
    </p:spTree>
    <p:extLst>
      <p:ext uri="{BB962C8B-B14F-4D97-AF65-F5344CB8AC3E}">
        <p14:creationId xmlns:p14="http://schemas.microsoft.com/office/powerpoint/2010/main" val="1338929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4760-5843-7A47-AD8C-2B0DDC6272A7}"/>
              </a:ext>
            </a:extLst>
          </p:cNvPr>
          <p:cNvSpPr>
            <a:spLocks noGrp="1"/>
          </p:cNvSpPr>
          <p:nvPr>
            <p:ph type="title"/>
          </p:nvPr>
        </p:nvSpPr>
        <p:spPr>
          <a:xfrm>
            <a:off x="838200" y="4432852"/>
            <a:ext cx="8865637" cy="1183171"/>
          </a:xfrm>
        </p:spPr>
        <p:txBody>
          <a:bodyPr>
            <a:normAutofit fontScale="90000"/>
          </a:bodyPr>
          <a:lstStyle/>
          <a:p>
            <a:r>
              <a:rPr lang="fr-FR" dirty="0"/>
              <a:t>La grève comme ultime moyen de pression : histoire et enjeux</a:t>
            </a:r>
            <a:endParaRPr lang="en-US" dirty="0"/>
          </a:p>
        </p:txBody>
      </p:sp>
    </p:spTree>
    <p:extLst>
      <p:ext uri="{BB962C8B-B14F-4D97-AF65-F5344CB8AC3E}">
        <p14:creationId xmlns:p14="http://schemas.microsoft.com/office/powerpoint/2010/main" val="4139648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912E-C818-CB4B-AC0A-79DB316552FD}"/>
              </a:ext>
            </a:extLst>
          </p:cNvPr>
          <p:cNvSpPr>
            <a:spLocks noGrp="1"/>
          </p:cNvSpPr>
          <p:nvPr>
            <p:ph type="title"/>
          </p:nvPr>
        </p:nvSpPr>
        <p:spPr/>
        <p:txBody>
          <a:bodyPr/>
          <a:lstStyle/>
          <a:p>
            <a:r>
              <a:rPr lang="fr-CA" dirty="0"/>
              <a:t>Pourquoi la grève?</a:t>
            </a:r>
          </a:p>
        </p:txBody>
      </p:sp>
      <p:sp>
        <p:nvSpPr>
          <p:cNvPr id="3" name="Content Placeholder 2">
            <a:extLst>
              <a:ext uri="{FF2B5EF4-FFF2-40B4-BE49-F238E27FC236}">
                <a16:creationId xmlns:a16="http://schemas.microsoft.com/office/drawing/2014/main" id="{D0351BCF-60AF-3640-9EF3-BDE4D74892E6}"/>
              </a:ext>
            </a:extLst>
          </p:cNvPr>
          <p:cNvSpPr>
            <a:spLocks noGrp="1"/>
          </p:cNvSpPr>
          <p:nvPr>
            <p:ph idx="1"/>
          </p:nvPr>
        </p:nvSpPr>
        <p:spPr>
          <a:xfrm>
            <a:off x="1212574" y="1825625"/>
            <a:ext cx="10141225" cy="1998230"/>
          </a:xfrm>
        </p:spPr>
        <p:txBody>
          <a:bodyPr>
            <a:normAutofit/>
          </a:bodyPr>
          <a:lstStyle/>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La grève est le moyen de pression ultime qui, tout au long de l’histoire du mouvement syndical, a permis de lutter contre l’arbitraire patronal et défendre les droits des travailleuses et travailleurs. </a:t>
            </a:r>
            <a:r>
              <a:rPr lang="fr-CA" sz="1800" b="1" kern="100" dirty="0">
                <a:effectLst/>
                <a:ea typeface="Calibri" panose="020F0502020204030204" pitchFamily="34" charset="0"/>
                <a:cs typeface="Times New Roman" panose="02020603050405020304" pitchFamily="18" charset="0"/>
              </a:rPr>
              <a:t>C’est l’un des piliers de la justice sociale et de la démocratie.</a:t>
            </a:r>
            <a:r>
              <a:rPr lang="fr-CA" sz="1800" kern="100" dirty="0">
                <a:effectLst/>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La grève, c’est la liberté de refuser de vendre son travail en deçà du prix qu’on demande. </a:t>
            </a:r>
          </a:p>
          <a:p>
            <a:endParaRPr lang="en-US" dirty="0"/>
          </a:p>
        </p:txBody>
      </p:sp>
      <p:sp>
        <p:nvSpPr>
          <p:cNvPr id="5" name="Espace réservé du numéro de diapositive 4">
            <a:extLst>
              <a:ext uri="{FF2B5EF4-FFF2-40B4-BE49-F238E27FC236}">
                <a16:creationId xmlns:a16="http://schemas.microsoft.com/office/drawing/2014/main" id="{BBA003D3-393F-3AFD-18E4-C19DCF389170}"/>
              </a:ext>
            </a:extLst>
          </p:cNvPr>
          <p:cNvSpPr>
            <a:spLocks noGrp="1"/>
          </p:cNvSpPr>
          <p:nvPr>
            <p:ph type="sldNum" sz="quarter" idx="12"/>
          </p:nvPr>
        </p:nvSpPr>
        <p:spPr>
          <a:xfrm>
            <a:off x="9991537" y="652430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E5759-D9A3-418A-B4E2-DBB82AEC45F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DA8FAC9-34AC-14F3-CB19-BE84E74E7D5D}"/>
              </a:ext>
            </a:extLst>
          </p:cNvPr>
          <p:cNvPicPr>
            <a:picLocks noChangeAspect="1"/>
          </p:cNvPicPr>
          <p:nvPr/>
        </p:nvPicPr>
        <p:blipFill>
          <a:blip r:embed="rId2"/>
          <a:stretch>
            <a:fillRect/>
          </a:stretch>
        </p:blipFill>
        <p:spPr>
          <a:xfrm rot="21202457">
            <a:off x="750893" y="3576452"/>
            <a:ext cx="3353130" cy="2946810"/>
          </a:xfrm>
          <a:prstGeom prst="rect">
            <a:avLst/>
          </a:prstGeom>
        </p:spPr>
      </p:pic>
      <p:pic>
        <p:nvPicPr>
          <p:cNvPr id="11" name="Picture 10">
            <a:extLst>
              <a:ext uri="{FF2B5EF4-FFF2-40B4-BE49-F238E27FC236}">
                <a16:creationId xmlns:a16="http://schemas.microsoft.com/office/drawing/2014/main" id="{EBD7BD7A-908E-1FA5-5824-E964065DE3DE}"/>
              </a:ext>
            </a:extLst>
          </p:cNvPr>
          <p:cNvPicPr>
            <a:picLocks noChangeAspect="1"/>
          </p:cNvPicPr>
          <p:nvPr/>
        </p:nvPicPr>
        <p:blipFill>
          <a:blip r:embed="rId3"/>
          <a:stretch>
            <a:fillRect/>
          </a:stretch>
        </p:blipFill>
        <p:spPr>
          <a:xfrm>
            <a:off x="5077816" y="3429000"/>
            <a:ext cx="5250747" cy="3370590"/>
          </a:xfrm>
          <a:prstGeom prst="rect">
            <a:avLst/>
          </a:prstGeom>
        </p:spPr>
      </p:pic>
    </p:spTree>
    <p:extLst>
      <p:ext uri="{BB962C8B-B14F-4D97-AF65-F5344CB8AC3E}">
        <p14:creationId xmlns:p14="http://schemas.microsoft.com/office/powerpoint/2010/main" val="3032699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A1F91-34C0-08D8-9088-9DE3B5C0F527}"/>
              </a:ext>
            </a:extLst>
          </p:cNvPr>
          <p:cNvSpPr>
            <a:spLocks noGrp="1"/>
          </p:cNvSpPr>
          <p:nvPr>
            <p:ph type="title"/>
          </p:nvPr>
        </p:nvSpPr>
        <p:spPr/>
        <p:txBody>
          <a:bodyPr/>
          <a:lstStyle/>
          <a:p>
            <a:r>
              <a:rPr lang="fr-CA" dirty="0"/>
              <a:t>Pourquoi la grève? </a:t>
            </a:r>
            <a:r>
              <a:rPr lang="fr-CA" sz="3000" dirty="0"/>
              <a:t>(suite)</a:t>
            </a:r>
          </a:p>
        </p:txBody>
      </p:sp>
      <p:sp>
        <p:nvSpPr>
          <p:cNvPr id="3" name="Espace réservé du contenu 2">
            <a:extLst>
              <a:ext uri="{FF2B5EF4-FFF2-40B4-BE49-F238E27FC236}">
                <a16:creationId xmlns:a16="http://schemas.microsoft.com/office/drawing/2014/main" id="{78701F14-D511-DB49-8872-3A6DF41C2138}"/>
              </a:ext>
            </a:extLst>
          </p:cNvPr>
          <p:cNvSpPr>
            <a:spLocks noGrp="1"/>
          </p:cNvSpPr>
          <p:nvPr>
            <p:ph idx="1"/>
          </p:nvPr>
        </p:nvSpPr>
        <p:spPr>
          <a:xfrm>
            <a:off x="1212574" y="1452193"/>
            <a:ext cx="10141225" cy="4248605"/>
          </a:xfrm>
        </p:spPr>
        <p:txBody>
          <a:bodyPr>
            <a:noAutofit/>
          </a:bodyPr>
          <a:lstStyle/>
          <a:p>
            <a:pPr marL="0" indent="0" algn="just">
              <a:lnSpc>
                <a:spcPct val="100000"/>
              </a:lnSpc>
              <a:spcAft>
                <a:spcPts val="800"/>
              </a:spcAft>
              <a:buNone/>
            </a:pPr>
            <a:r>
              <a:rPr lang="fr-CA" sz="1800" kern="0" dirty="0">
                <a:effectLst/>
                <a:ea typeface="Calibri" panose="020F0502020204030204" pitchFamily="34" charset="0"/>
                <a:cs typeface="Times New Roman" panose="02020603050405020304" pitchFamily="18" charset="0"/>
              </a:rPr>
              <a:t>Depuis plus de 150 ans, plusieurs batailles syndicales importantes ont été remportées par les grévistes québécois. La grève est l’outil le plus puissant que possède le mouvement syndical pour faire entendre sa voix en refusant d’offrir sa force de travail.</a:t>
            </a:r>
            <a:endParaRPr lang="fr-CA" sz="1800" kern="100" dirty="0">
              <a:effectLst/>
              <a:ea typeface="Calibri" panose="020F0502020204030204" pitchFamily="34" charset="0"/>
              <a:cs typeface="Times New Roman" panose="02020603050405020304" pitchFamily="18" charset="0"/>
            </a:endParaRPr>
          </a:p>
          <a:p>
            <a:pPr algn="just">
              <a:lnSpc>
                <a:spcPct val="107000"/>
              </a:lnSpc>
              <a:spcAft>
                <a:spcPts val="800"/>
              </a:spcAft>
              <a:buFont typeface="Century Gothic" panose="020B0502020202020204" pitchFamily="34" charset="0"/>
              <a:buChar char="-"/>
            </a:pPr>
            <a:endParaRPr lang="fr-CA" sz="1800" kern="0" dirty="0">
              <a:effectLst/>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FEF366AA-3D7B-FCEF-E3C0-104182D1485D}"/>
              </a:ext>
            </a:extLst>
          </p:cNvPr>
          <p:cNvSpPr>
            <a:spLocks noGrp="1"/>
          </p:cNvSpPr>
          <p:nvPr>
            <p:ph type="sldNum" sz="quarter" idx="12"/>
          </p:nvPr>
        </p:nvSpPr>
        <p:spPr>
          <a:xfrm>
            <a:off x="9991540" y="6486980"/>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20293-69E0-4D89-BA62-59F6B0144AA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3A10A622-2BA0-0DCE-3C94-67E2AE2C1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72" y="2713759"/>
            <a:ext cx="2902527" cy="2176895"/>
          </a:xfrm>
          <a:prstGeom prst="rect">
            <a:avLst/>
          </a:prstGeom>
        </p:spPr>
      </p:pic>
      <p:pic>
        <p:nvPicPr>
          <p:cNvPr id="9" name="Picture 8">
            <a:extLst>
              <a:ext uri="{FF2B5EF4-FFF2-40B4-BE49-F238E27FC236}">
                <a16:creationId xmlns:a16="http://schemas.microsoft.com/office/drawing/2014/main" id="{E1C5FFA9-18E8-68D4-D5C0-75F79316C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101" y="2570018"/>
            <a:ext cx="3546763" cy="2660072"/>
          </a:xfrm>
          <a:prstGeom prst="rect">
            <a:avLst/>
          </a:prstGeom>
        </p:spPr>
      </p:pic>
      <p:pic>
        <p:nvPicPr>
          <p:cNvPr id="11" name="Picture 10">
            <a:extLst>
              <a:ext uri="{FF2B5EF4-FFF2-40B4-BE49-F238E27FC236}">
                <a16:creationId xmlns:a16="http://schemas.microsoft.com/office/drawing/2014/main" id="{D2347A28-EF62-314E-A29A-8C4CA3219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093" y="2279660"/>
            <a:ext cx="3037979" cy="2278484"/>
          </a:xfrm>
          <a:prstGeom prst="rect">
            <a:avLst/>
          </a:prstGeom>
        </p:spPr>
      </p:pic>
      <p:pic>
        <p:nvPicPr>
          <p:cNvPr id="13" name="Picture 12">
            <a:extLst>
              <a:ext uri="{FF2B5EF4-FFF2-40B4-BE49-F238E27FC236}">
                <a16:creationId xmlns:a16="http://schemas.microsoft.com/office/drawing/2014/main" id="{61B740B2-4100-5635-440B-0063FBB5A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4565">
            <a:off x="1083301" y="4382965"/>
            <a:ext cx="1773079" cy="2364105"/>
          </a:xfrm>
          <a:prstGeom prst="rect">
            <a:avLst/>
          </a:prstGeom>
        </p:spPr>
      </p:pic>
      <p:pic>
        <p:nvPicPr>
          <p:cNvPr id="15" name="Picture 14">
            <a:extLst>
              <a:ext uri="{FF2B5EF4-FFF2-40B4-BE49-F238E27FC236}">
                <a16:creationId xmlns:a16="http://schemas.microsoft.com/office/drawing/2014/main" id="{2B8AF939-5C5F-5326-507F-41B8AFE20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0531">
            <a:off x="7800740" y="4639771"/>
            <a:ext cx="2559628" cy="1919721"/>
          </a:xfrm>
          <a:prstGeom prst="rect">
            <a:avLst/>
          </a:prstGeom>
        </p:spPr>
      </p:pic>
      <p:pic>
        <p:nvPicPr>
          <p:cNvPr id="17" name="Picture 16">
            <a:extLst>
              <a:ext uri="{FF2B5EF4-FFF2-40B4-BE49-F238E27FC236}">
                <a16:creationId xmlns:a16="http://schemas.microsoft.com/office/drawing/2014/main" id="{52597D53-92CD-4A4F-12C5-2A98B31207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9461">
            <a:off x="4765440" y="5038217"/>
            <a:ext cx="2147455" cy="1610591"/>
          </a:xfrm>
          <a:prstGeom prst="rect">
            <a:avLst/>
          </a:prstGeom>
        </p:spPr>
      </p:pic>
    </p:spTree>
    <p:extLst>
      <p:ext uri="{BB962C8B-B14F-4D97-AF65-F5344CB8AC3E}">
        <p14:creationId xmlns:p14="http://schemas.microsoft.com/office/powerpoint/2010/main" val="1611349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D4EFAC-87F2-57BB-718E-F1E0537C904A}"/>
              </a:ext>
            </a:extLst>
          </p:cNvPr>
          <p:cNvSpPr>
            <a:spLocks noGrp="1"/>
          </p:cNvSpPr>
          <p:nvPr>
            <p:ph idx="1"/>
          </p:nvPr>
        </p:nvSpPr>
        <p:spPr>
          <a:xfrm>
            <a:off x="1129004" y="1415073"/>
            <a:ext cx="10224795" cy="4351338"/>
          </a:xfrm>
        </p:spPr>
        <p:txBody>
          <a:bodyPr>
            <a:noAutofit/>
          </a:bodyPr>
          <a:lstStyle/>
          <a:p>
            <a:pPr marL="0" indent="0" algn="just">
              <a:lnSpc>
                <a:spcPct val="107000"/>
              </a:lnSpc>
              <a:spcAft>
                <a:spcPts val="800"/>
              </a:spcAft>
              <a:buNone/>
            </a:pPr>
            <a:r>
              <a:rPr lang="fr-CA" sz="1800" b="1" kern="0" dirty="0">
                <a:effectLst/>
                <a:ea typeface="Calibri" panose="020F0502020204030204" pitchFamily="34" charset="0"/>
                <a:cs typeface="Times New Roman" panose="02020603050405020304" pitchFamily="18" charset="0"/>
              </a:rPr>
              <a:t>Rappel de 2020-2021</a:t>
            </a:r>
            <a:endParaRPr lang="fr-CA" sz="18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altLang="fr-FR" sz="1800" kern="0" dirty="0">
                <a:cs typeface="Times New Roman" panose="02020603050405020304" pitchFamily="18" charset="0"/>
              </a:rPr>
              <a:t>20 mois de négociation dans un contexte de pandémie et de crise économique, mandat de 5 jours de grève adopté et exercice de différentes formules de courte durée :  </a:t>
            </a:r>
            <a:r>
              <a:rPr lang="fr-CA" sz="1800" kern="0" dirty="0">
                <a:cs typeface="Times New Roman" panose="02020603050405020304" pitchFamily="18" charset="0"/>
              </a:rPr>
              <a:t> </a:t>
            </a:r>
          </a:p>
          <a:p>
            <a:pPr marL="342900" lvl="0" indent="-342900" algn="just">
              <a:lnSpc>
                <a:spcPct val="107000"/>
              </a:lnSpc>
              <a:spcAft>
                <a:spcPts val="800"/>
              </a:spcAft>
              <a:buFont typeface="Symbol" panose="05050102010706020507" pitchFamily="18" charset="2"/>
              <a:buChar char=""/>
            </a:pPr>
            <a:r>
              <a:rPr lang="fr-CA" altLang="fr-FR" sz="1800" kern="100" dirty="0">
                <a:cs typeface="Times New Roman" panose="02020603050405020304" pitchFamily="18" charset="0"/>
              </a:rPr>
              <a:t>Ajustements salariaux pour les bas salariés, les salaires d'entrée et certains corps d'emplois </a:t>
            </a:r>
          </a:p>
          <a:p>
            <a:pPr marL="342900" lvl="0" indent="-342900" algn="just">
              <a:lnSpc>
                <a:spcPct val="107000"/>
              </a:lnSpc>
              <a:spcAft>
                <a:spcPts val="800"/>
              </a:spcAft>
              <a:buFont typeface="Symbol" panose="05050102010706020507" pitchFamily="18" charset="2"/>
              <a:buChar char=""/>
            </a:pPr>
            <a:r>
              <a:rPr lang="fr-CA" altLang="fr-FR" sz="1800" kern="100" dirty="0">
                <a:cs typeface="Times New Roman" panose="02020603050405020304" pitchFamily="18" charset="0"/>
              </a:rPr>
              <a:t>Contribution de l’employeur doublée au régime de base d’assurance médicaments </a:t>
            </a:r>
          </a:p>
          <a:p>
            <a:pPr marL="342900" lvl="0" indent="-342900" algn="just">
              <a:lnSpc>
                <a:spcPct val="107000"/>
              </a:lnSpc>
              <a:spcAft>
                <a:spcPts val="800"/>
              </a:spcAft>
              <a:buFont typeface="Symbol" panose="05050102010706020507" pitchFamily="18" charset="2"/>
              <a:buChar char=""/>
            </a:pPr>
            <a:r>
              <a:rPr lang="fr-CA" altLang="fr-FR" sz="1800" kern="100" dirty="0">
                <a:cs typeface="Times New Roman" panose="02020603050405020304" pitchFamily="18" charset="0"/>
              </a:rPr>
              <a:t>Gains sur les avantages en période d’invalidité et sur les disparités régionales </a:t>
            </a:r>
          </a:p>
          <a:p>
            <a:pPr marL="342900" lvl="0" indent="-342900" algn="just">
              <a:lnSpc>
                <a:spcPct val="107000"/>
              </a:lnSpc>
              <a:spcAft>
                <a:spcPts val="800"/>
              </a:spcAft>
              <a:buFont typeface="Symbol" panose="05050102010706020507" pitchFamily="18" charset="2"/>
              <a:buChar char=""/>
            </a:pPr>
            <a:r>
              <a:rPr lang="fr-CA" altLang="fr-FR" sz="1800" kern="100" dirty="0">
                <a:cs typeface="Times New Roman" panose="02020603050405020304" pitchFamily="18" charset="0"/>
              </a:rPr>
              <a:t>Enveloppes sectorielles dégagées par le Conseil du trésor </a:t>
            </a:r>
            <a:endParaRPr lang="fr-CA" sz="1800" kern="100" dirty="0">
              <a:cs typeface="Times New Roman" panose="02020603050405020304" pitchFamily="18" charset="0"/>
            </a:endParaRPr>
          </a:p>
        </p:txBody>
      </p:sp>
      <p:sp>
        <p:nvSpPr>
          <p:cNvPr id="7" name="Titre 1">
            <a:extLst>
              <a:ext uri="{FF2B5EF4-FFF2-40B4-BE49-F238E27FC236}">
                <a16:creationId xmlns:a16="http://schemas.microsoft.com/office/drawing/2014/main" id="{078E002D-B235-9268-C685-10585B2753B7}"/>
              </a:ext>
            </a:extLst>
          </p:cNvPr>
          <p:cNvSpPr>
            <a:spLocks noGrp="1"/>
          </p:cNvSpPr>
          <p:nvPr>
            <p:ph type="title"/>
          </p:nvPr>
        </p:nvSpPr>
        <p:spPr>
          <a:xfrm>
            <a:off x="3035556" y="144289"/>
            <a:ext cx="9097345" cy="926962"/>
          </a:xfrm>
        </p:spPr>
        <p:txBody>
          <a:bodyPr vert="horz" lIns="91440" tIns="45720" rIns="91440" bIns="45720" rtlCol="0" anchor="t">
            <a:normAutofit fontScale="90000"/>
          </a:bodyPr>
          <a:lstStyle/>
          <a:p>
            <a:r>
              <a:rPr lang="fr-CA" sz="4400" dirty="0"/>
              <a:t>Quelques exemples des grands gains syndicaux de la Centrale </a:t>
            </a:r>
            <a:endParaRPr lang="fr-CA" sz="3300" dirty="0"/>
          </a:p>
        </p:txBody>
      </p:sp>
      <p:sp>
        <p:nvSpPr>
          <p:cNvPr id="2" name="Espace réservé du pied de page 1">
            <a:extLst>
              <a:ext uri="{FF2B5EF4-FFF2-40B4-BE49-F238E27FC236}">
                <a16:creationId xmlns:a16="http://schemas.microsoft.com/office/drawing/2014/main" id="{93CD17C0-6E3A-1299-7748-37B740FEB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
        <p:nvSpPr>
          <p:cNvPr id="4" name="Espace réservé du numéro de diapositive 3">
            <a:extLst>
              <a:ext uri="{FF2B5EF4-FFF2-40B4-BE49-F238E27FC236}">
                <a16:creationId xmlns:a16="http://schemas.microsoft.com/office/drawing/2014/main" id="{99FCC618-3A1A-2413-14DB-96BD659630AB}"/>
              </a:ext>
            </a:extLst>
          </p:cNvPr>
          <p:cNvSpPr>
            <a:spLocks noGrp="1"/>
          </p:cNvSpPr>
          <p:nvPr>
            <p:ph type="sldNum" sz="quarter" idx="12"/>
          </p:nvPr>
        </p:nvSpPr>
        <p:spPr>
          <a:xfrm>
            <a:off x="10066176" y="6468319"/>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F89AC-E317-4840-9ECD-5FF53DFCFF13}"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763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36540-1B9D-DBE9-2945-F08E3AE52D32}"/>
              </a:ext>
            </a:extLst>
          </p:cNvPr>
          <p:cNvSpPr>
            <a:spLocks noGrp="1"/>
          </p:cNvSpPr>
          <p:nvPr>
            <p:ph type="title"/>
          </p:nvPr>
        </p:nvSpPr>
        <p:spPr/>
        <p:txBody>
          <a:bodyPr>
            <a:normAutofit/>
          </a:bodyPr>
          <a:lstStyle/>
          <a:p>
            <a:r>
              <a:rPr lang="fr-CA" kern="100" dirty="0">
                <a:effectLst/>
                <a:ea typeface="Calibri" panose="020F0502020204030204" pitchFamily="34" charset="0"/>
                <a:cs typeface="Times New Roman" panose="02020603050405020304" pitchFamily="18" charset="0"/>
              </a:rPr>
              <a:t>La « rentabilité » de la grève</a:t>
            </a:r>
            <a:endParaRPr lang="fr-CA" dirty="0"/>
          </a:p>
        </p:txBody>
      </p:sp>
      <p:sp>
        <p:nvSpPr>
          <p:cNvPr id="3" name="Espace réservé du contenu 2">
            <a:extLst>
              <a:ext uri="{FF2B5EF4-FFF2-40B4-BE49-F238E27FC236}">
                <a16:creationId xmlns:a16="http://schemas.microsoft.com/office/drawing/2014/main" id="{B3F88A24-E930-82DF-6F4B-B1F5FBA3063F}"/>
              </a:ext>
            </a:extLst>
          </p:cNvPr>
          <p:cNvSpPr>
            <a:spLocks noGrp="1"/>
          </p:cNvSpPr>
          <p:nvPr>
            <p:ph idx="1"/>
          </p:nvPr>
        </p:nvSpPr>
        <p:spPr/>
        <p:txBody>
          <a:bodyPr>
            <a:normAutofit/>
          </a:bodyPr>
          <a:lstStyle/>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Plusieurs croient à tort qu’en faisant la grève, on paie nos propres augmentations. C’est une vision réductrice de l’efficacité de la grève comme moyen d’améliorer nos conditions de travail. </a:t>
            </a:r>
            <a:r>
              <a:rPr lang="fr-CA" sz="1800" kern="0" dirty="0">
                <a:effectLst/>
                <a:ea typeface="Calibri" panose="020F0502020204030204" pitchFamily="34" charset="0"/>
                <a:cs typeface="Times New Roman" panose="02020603050405020304" pitchFamily="18" charset="0"/>
              </a:rPr>
              <a:t> </a:t>
            </a:r>
            <a:endParaRPr lang="fr-CA" sz="18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800" kern="0" dirty="0">
                <a:effectLst/>
                <a:ea typeface="Calibri" panose="020F0502020204030204" pitchFamily="34" charset="0"/>
                <a:cs typeface="Times New Roman" panose="02020603050405020304" pitchFamily="18" charset="0"/>
              </a:rPr>
              <a:t>Il faut plutôt voir la grève comme un investissement pour l’avenir.</a:t>
            </a:r>
            <a:endParaRPr lang="fr-CA" sz="18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Si le gouvernement économise sur nos salaires dans l’immédiat, nos gains, eux, sont durables. </a:t>
            </a:r>
            <a:endParaRPr lang="fr-CA" sz="1800" kern="100" dirty="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Chaque point de pourcentage d’augmentation supplémentaire vient bonifier :</a:t>
            </a:r>
          </a:p>
          <a:p>
            <a:pPr marL="342900" lvl="0" indent="-342900" algn="just">
              <a:lnSpc>
                <a:spcPct val="107000"/>
              </a:lnSpc>
              <a:spcAft>
                <a:spcPts val="800"/>
              </a:spcAft>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Notre salaire jusqu’à la fin de notre carrière</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Nos rentes de retraite jusqu’à la fin de nos jours</a:t>
            </a:r>
            <a:endParaRPr lang="fr-CA" sz="1800" kern="100" dirty="0">
              <a:effectLst/>
              <a:ea typeface="Calibri" panose="020F0502020204030204" pitchFamily="34" charset="0"/>
              <a:cs typeface="Times New Roman" panose="02020603050405020304" pitchFamily="18" charset="0"/>
            </a:endParaRPr>
          </a:p>
          <a:p>
            <a:endParaRPr lang="fr-CA" dirty="0"/>
          </a:p>
        </p:txBody>
      </p:sp>
      <p:sp>
        <p:nvSpPr>
          <p:cNvPr id="5" name="Espace réservé du numéro de diapositive 4">
            <a:extLst>
              <a:ext uri="{FF2B5EF4-FFF2-40B4-BE49-F238E27FC236}">
                <a16:creationId xmlns:a16="http://schemas.microsoft.com/office/drawing/2014/main" id="{AFD26661-831F-2CCA-1A57-D99CAAF37A45}"/>
              </a:ext>
            </a:extLst>
          </p:cNvPr>
          <p:cNvSpPr>
            <a:spLocks noGrp="1"/>
          </p:cNvSpPr>
          <p:nvPr>
            <p:ph type="sldNum" sz="quarter" idx="12"/>
          </p:nvPr>
        </p:nvSpPr>
        <p:spPr>
          <a:xfrm>
            <a:off x="10038189" y="6468322"/>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6AE42-50E3-4283-A432-C7DA6F3020F4}"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036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4498D3-F9F0-F078-28BA-C37C7145F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064" y="720437"/>
            <a:ext cx="7077135" cy="4909762"/>
          </a:xfrm>
          <a:prstGeom prst="rect">
            <a:avLst/>
          </a:prstGeom>
        </p:spPr>
      </p:pic>
    </p:spTree>
    <p:extLst>
      <p:ext uri="{BB962C8B-B14F-4D97-AF65-F5344CB8AC3E}">
        <p14:creationId xmlns:p14="http://schemas.microsoft.com/office/powerpoint/2010/main" val="2901022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5A977-222A-0ED9-9E10-478081E54123}"/>
              </a:ext>
            </a:extLst>
          </p:cNvPr>
          <p:cNvSpPr>
            <a:spLocks noGrp="1"/>
          </p:cNvSpPr>
          <p:nvPr>
            <p:ph type="title"/>
          </p:nvPr>
        </p:nvSpPr>
        <p:spPr>
          <a:xfrm>
            <a:off x="3520260" y="169181"/>
            <a:ext cx="8096352" cy="926962"/>
          </a:xfrm>
        </p:spPr>
        <p:txBody>
          <a:bodyPr>
            <a:noAutofit/>
          </a:bodyPr>
          <a:lstStyle/>
          <a:p>
            <a:r>
              <a:rPr lang="fr-CA" kern="0" dirty="0">
                <a:effectLst/>
                <a:ea typeface="Calibri" panose="020F0502020204030204" pitchFamily="34" charset="0"/>
                <a:cs typeface="Times New Roman" panose="02020603050405020304" pitchFamily="18" charset="0"/>
              </a:rPr>
              <a:t>Combien de jours de grève pour 1 % d’augmentation? </a:t>
            </a:r>
            <a:endParaRPr lang="fr-CA" sz="3000" dirty="0"/>
          </a:p>
        </p:txBody>
      </p:sp>
      <p:sp>
        <p:nvSpPr>
          <p:cNvPr id="4" name="Espace réservé du contenu 3">
            <a:extLst>
              <a:ext uri="{FF2B5EF4-FFF2-40B4-BE49-F238E27FC236}">
                <a16:creationId xmlns:a16="http://schemas.microsoft.com/office/drawing/2014/main" id="{3333C959-3524-2FC4-6DC4-7AD22AE18AF2}"/>
              </a:ext>
            </a:extLst>
          </p:cNvPr>
          <p:cNvSpPr>
            <a:spLocks noGrp="1"/>
          </p:cNvSpPr>
          <p:nvPr>
            <p:ph idx="1"/>
          </p:nvPr>
        </p:nvSpPr>
        <p:spPr>
          <a:xfrm>
            <a:off x="251927" y="1415067"/>
            <a:ext cx="11714331" cy="4351338"/>
          </a:xfrm>
        </p:spPr>
        <p:txBody>
          <a:bodyPr/>
          <a:lstStyle/>
          <a:p>
            <a:pPr marL="0" indent="0" algn="just">
              <a:lnSpc>
                <a:spcPct val="100000"/>
              </a:lnSpc>
              <a:spcAft>
                <a:spcPts val="800"/>
              </a:spcAft>
              <a:buNone/>
            </a:pPr>
            <a:r>
              <a:rPr lang="fr-CA" sz="1800" kern="0" dirty="0">
                <a:effectLst/>
                <a:ea typeface="Calibri" panose="020F0502020204030204" pitchFamily="34" charset="0"/>
                <a:cs typeface="Times New Roman" panose="02020603050405020304" pitchFamily="18" charset="0"/>
              </a:rPr>
              <a:t>Prenons un exemple concret :</a:t>
            </a:r>
            <a:endParaRPr lang="fr-CA" sz="1800" kern="100" dirty="0">
              <a:effectLst/>
              <a:ea typeface="Calibri" panose="020F0502020204030204" pitchFamily="34" charset="0"/>
              <a:cs typeface="Times New Roman" panose="02020603050405020304" pitchFamily="18" charset="0"/>
            </a:endParaRPr>
          </a:p>
          <a:p>
            <a:pPr marL="0" indent="0" algn="ctr">
              <a:buNone/>
            </a:pPr>
            <a:r>
              <a:rPr lang="fr-CA" sz="1800" b="1" kern="0" dirty="0">
                <a:effectLst/>
                <a:ea typeface="Calibri" panose="020F0502020204030204" pitchFamily="34" charset="0"/>
              </a:rPr>
              <a:t>Impact* d’un gain de 1 % supplémentaire* pour une </a:t>
            </a:r>
            <a:r>
              <a:rPr lang="fr-CA" sz="1600" b="1" kern="0" dirty="0">
                <a:effectLst/>
                <a:ea typeface="Times New Roman" panose="02020603050405020304" pitchFamily="18" charset="0"/>
              </a:rPr>
              <a:t>agente de bureau CL 1</a:t>
            </a:r>
            <a:r>
              <a:rPr lang="fr-CA" sz="1600" b="1" kern="0" dirty="0">
                <a:effectLst/>
                <a:ea typeface="Times New Roman" panose="02020603050405020304" pitchFamily="18" charset="0"/>
                <a:cs typeface="Calibri" panose="020F0502020204030204" pitchFamily="34" charset="0"/>
              </a:rPr>
              <a:t> </a:t>
            </a:r>
            <a:r>
              <a:rPr lang="fr-CA" sz="1800" b="1" kern="0" dirty="0">
                <a:effectLst/>
                <a:latin typeface="Century Gothic" panose="020B0502020202020204" pitchFamily="34" charset="0"/>
                <a:ea typeface="Times New Roman" panose="02020603050405020304" pitchFamily="18" charset="0"/>
                <a:cs typeface="Calibri" panose="020F0502020204030204" pitchFamily="34" charset="0"/>
              </a:rPr>
              <a:t>(35 heures semaine)</a:t>
            </a:r>
            <a:r>
              <a:rPr lang="fr-CA" sz="1800" kern="0" dirty="0">
                <a:effectLst/>
                <a:latin typeface="Century Gothic" panose="020B0502020202020204" pitchFamily="34" charset="0"/>
                <a:ea typeface="Times New Roman" panose="02020603050405020304" pitchFamily="18" charset="0"/>
                <a:cs typeface="Calibri" panose="020F0502020204030204" pitchFamily="34" charset="0"/>
              </a:rPr>
              <a:t> </a:t>
            </a:r>
            <a:r>
              <a:rPr lang="fr-CA" sz="1800" b="1" kern="0" dirty="0">
                <a:effectLst/>
                <a:ea typeface="Calibri" panose="020F0502020204030204" pitchFamily="34" charset="0"/>
              </a:rPr>
              <a:t>                 et coût de la grève</a:t>
            </a:r>
          </a:p>
          <a:p>
            <a:pPr marL="0" indent="0" algn="ctr">
              <a:buNone/>
            </a:pPr>
            <a:endParaRPr lang="fr-CA" dirty="0"/>
          </a:p>
        </p:txBody>
      </p:sp>
      <p:graphicFrame>
        <p:nvGraphicFramePr>
          <p:cNvPr id="6" name="Tableau 5">
            <a:extLst>
              <a:ext uri="{FF2B5EF4-FFF2-40B4-BE49-F238E27FC236}">
                <a16:creationId xmlns:a16="http://schemas.microsoft.com/office/drawing/2014/main" id="{181AF6A9-A736-A0CC-BEBA-10F5B01E5D90}"/>
              </a:ext>
            </a:extLst>
          </p:cNvPr>
          <p:cNvGraphicFramePr>
            <a:graphicFrameLocks noGrp="1"/>
          </p:cNvGraphicFramePr>
          <p:nvPr/>
        </p:nvGraphicFramePr>
        <p:xfrm>
          <a:off x="2584580" y="5359452"/>
          <a:ext cx="6034426" cy="1444288"/>
        </p:xfrm>
        <a:graphic>
          <a:graphicData uri="http://schemas.openxmlformats.org/drawingml/2006/table">
            <a:tbl>
              <a:tblPr firstRow="1" firstCol="1" bandRow="1"/>
              <a:tblGrid>
                <a:gridCol w="3633591">
                  <a:extLst>
                    <a:ext uri="{9D8B030D-6E8A-4147-A177-3AD203B41FA5}">
                      <a16:colId xmlns:a16="http://schemas.microsoft.com/office/drawing/2014/main" val="983756931"/>
                    </a:ext>
                  </a:extLst>
                </a:gridCol>
                <a:gridCol w="2400835">
                  <a:extLst>
                    <a:ext uri="{9D8B030D-6E8A-4147-A177-3AD203B41FA5}">
                      <a16:colId xmlns:a16="http://schemas.microsoft.com/office/drawing/2014/main" val="4065887764"/>
                    </a:ext>
                  </a:extLst>
                </a:gridCol>
              </a:tblGrid>
              <a:tr h="232166">
                <a:tc gridSpan="2">
                  <a:txBody>
                    <a:bodyPr/>
                    <a:lstStyle/>
                    <a:p>
                      <a:pPr algn="l">
                        <a:lnSpc>
                          <a:spcPct val="107000"/>
                        </a:lnSpc>
                        <a:spcAft>
                          <a:spcPts val="800"/>
                        </a:spcAft>
                      </a:pPr>
                      <a:r>
                        <a:rPr lang="fr-CA" sz="1600" b="1"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Coût d'un jour de grève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hMerge="1">
                  <a:txBody>
                    <a:bodyPr/>
                    <a:lstStyle/>
                    <a:p>
                      <a:endParaRPr lang="fr-CA"/>
                    </a:p>
                  </a:txBody>
                  <a:tcPr/>
                </a:tc>
                <a:extLst>
                  <a:ext uri="{0D108BD9-81ED-4DB2-BD59-A6C34878D82A}">
                    <a16:rowId xmlns:a16="http://schemas.microsoft.com/office/drawing/2014/main" val="1218938065"/>
                  </a:ext>
                </a:extLst>
              </a:tr>
              <a:tr h="21430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tc>
                  <a:txBody>
                    <a:bodyPr/>
                    <a:lstStyle/>
                    <a:p>
                      <a:pPr algn="l" fontAlgn="b"/>
                      <a:r>
                        <a:rPr lang="fr-CA" sz="1800" b="0" i="0" u="none" strike="noStrike" dirty="0">
                          <a:solidFill>
                            <a:schemeClr val="accent1">
                              <a:lumMod val="75000"/>
                            </a:schemeClr>
                          </a:solidFill>
                          <a:effectLst/>
                          <a:latin typeface="Century Gothic" panose="020B0502020202020204" pitchFamily="34" charset="0"/>
                        </a:rPr>
                        <a:t>       45 658  $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extLst>
                  <a:ext uri="{0D108BD9-81ED-4DB2-BD59-A6C34878D82A}">
                    <a16:rowId xmlns:a16="http://schemas.microsoft.com/office/drawing/2014/main" val="3834916417"/>
                  </a:ext>
                </a:extLst>
              </a:tr>
              <a:tr h="35203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Nombre de jours rémunérés</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a:txBody>
                    <a:bodyPr/>
                    <a:lstStyle/>
                    <a:p>
                      <a:pPr algn="r" fontAlgn="b"/>
                      <a:r>
                        <a:rPr lang="fr-CA" sz="1800" b="0" i="0" u="none" strike="noStrike" dirty="0">
                          <a:solidFill>
                            <a:schemeClr val="accent1">
                              <a:lumMod val="75000"/>
                            </a:schemeClr>
                          </a:solidFill>
                          <a:effectLst/>
                          <a:latin typeface="Century Gothic" panose="020B0502020202020204" pitchFamily="34" charset="0"/>
                        </a:rPr>
                        <a:t>260,9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extLst>
                  <a:ext uri="{0D108BD9-81ED-4DB2-BD59-A6C34878D82A}">
                    <a16:rowId xmlns:a16="http://schemas.microsoft.com/office/drawing/2014/main" val="1024952543"/>
                  </a:ext>
                </a:extLst>
              </a:tr>
              <a:tr h="21430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Coût de la journée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tc>
                  <a:txBody>
                    <a:bodyPr/>
                    <a:lstStyle/>
                    <a:p>
                      <a:pPr algn="l" fontAlgn="b"/>
                      <a:r>
                        <a:rPr lang="fr-CA" sz="1800" b="0" i="0" u="none" strike="noStrike" dirty="0">
                          <a:solidFill>
                            <a:schemeClr val="accent1">
                              <a:lumMod val="75000"/>
                            </a:schemeClr>
                          </a:solidFill>
                          <a:effectLst/>
                          <a:latin typeface="Century Gothic" panose="020B0502020202020204" pitchFamily="34" charset="0"/>
                        </a:rPr>
                        <a:t>            175  $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extLst>
                  <a:ext uri="{0D108BD9-81ED-4DB2-BD59-A6C34878D82A}">
                    <a16:rowId xmlns:a16="http://schemas.microsoft.com/office/drawing/2014/main" val="3324222734"/>
                  </a:ext>
                </a:extLst>
              </a:tr>
              <a:tr h="286436">
                <a:tc>
                  <a:txBody>
                    <a:bodyPr/>
                    <a:lstStyle/>
                    <a:p>
                      <a:pPr algn="l">
                        <a:lnSpc>
                          <a:spcPct val="107000"/>
                        </a:lnSpc>
                        <a:spcAft>
                          <a:spcPts val="800"/>
                        </a:spcAft>
                      </a:pPr>
                      <a:r>
                        <a:rPr lang="fr-CA" sz="1600" b="1"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Nombre de jours de grève pour 1 %</a:t>
                      </a:r>
                      <a:endParaRPr lang="fr-CA" sz="1600" b="1"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8,3</a:t>
                      </a:r>
                      <a:endParaRPr lang="fr-CA" sz="1600" b="1"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extLst>
                  <a:ext uri="{0D108BD9-81ED-4DB2-BD59-A6C34878D82A}">
                    <a16:rowId xmlns:a16="http://schemas.microsoft.com/office/drawing/2014/main" val="2378350124"/>
                  </a:ext>
                </a:extLst>
              </a:tr>
            </a:tbl>
          </a:graphicData>
        </a:graphic>
      </p:graphicFrame>
      <p:graphicFrame>
        <p:nvGraphicFramePr>
          <p:cNvPr id="7" name="Tableau 6">
            <a:extLst>
              <a:ext uri="{FF2B5EF4-FFF2-40B4-BE49-F238E27FC236}">
                <a16:creationId xmlns:a16="http://schemas.microsoft.com/office/drawing/2014/main" id="{970E7B9D-F368-EFA9-B229-8B40C109F4A7}"/>
              </a:ext>
            </a:extLst>
          </p:cNvPr>
          <p:cNvGraphicFramePr>
            <a:graphicFrameLocks noGrp="1"/>
          </p:cNvGraphicFramePr>
          <p:nvPr/>
        </p:nvGraphicFramePr>
        <p:xfrm>
          <a:off x="541176" y="2456894"/>
          <a:ext cx="11243386" cy="2743678"/>
        </p:xfrm>
        <a:graphic>
          <a:graphicData uri="http://schemas.openxmlformats.org/drawingml/2006/table">
            <a:tbl>
              <a:tblPr firstRow="1" firstCol="1" bandRow="1"/>
              <a:tblGrid>
                <a:gridCol w="976745">
                  <a:extLst>
                    <a:ext uri="{9D8B030D-6E8A-4147-A177-3AD203B41FA5}">
                      <a16:colId xmlns:a16="http://schemas.microsoft.com/office/drawing/2014/main" val="2957171813"/>
                    </a:ext>
                  </a:extLst>
                </a:gridCol>
                <a:gridCol w="1565043">
                  <a:extLst>
                    <a:ext uri="{9D8B030D-6E8A-4147-A177-3AD203B41FA5}">
                      <a16:colId xmlns:a16="http://schemas.microsoft.com/office/drawing/2014/main" val="569448622"/>
                    </a:ext>
                  </a:extLst>
                </a:gridCol>
                <a:gridCol w="1638326">
                  <a:extLst>
                    <a:ext uri="{9D8B030D-6E8A-4147-A177-3AD203B41FA5}">
                      <a16:colId xmlns:a16="http://schemas.microsoft.com/office/drawing/2014/main" val="1948146593"/>
                    </a:ext>
                  </a:extLst>
                </a:gridCol>
                <a:gridCol w="1586204">
                  <a:extLst>
                    <a:ext uri="{9D8B030D-6E8A-4147-A177-3AD203B41FA5}">
                      <a16:colId xmlns:a16="http://schemas.microsoft.com/office/drawing/2014/main" val="3963078753"/>
                    </a:ext>
                  </a:extLst>
                </a:gridCol>
                <a:gridCol w="1551054">
                  <a:extLst>
                    <a:ext uri="{9D8B030D-6E8A-4147-A177-3AD203B41FA5}">
                      <a16:colId xmlns:a16="http://schemas.microsoft.com/office/drawing/2014/main" val="1784950729"/>
                    </a:ext>
                  </a:extLst>
                </a:gridCol>
                <a:gridCol w="1406750">
                  <a:extLst>
                    <a:ext uri="{9D8B030D-6E8A-4147-A177-3AD203B41FA5}">
                      <a16:colId xmlns:a16="http://schemas.microsoft.com/office/drawing/2014/main" val="1620414746"/>
                    </a:ext>
                  </a:extLst>
                </a:gridCol>
                <a:gridCol w="1547708">
                  <a:extLst>
                    <a:ext uri="{9D8B030D-6E8A-4147-A177-3AD203B41FA5}">
                      <a16:colId xmlns:a16="http://schemas.microsoft.com/office/drawing/2014/main" val="3072183051"/>
                    </a:ext>
                  </a:extLst>
                </a:gridCol>
                <a:gridCol w="971556">
                  <a:extLst>
                    <a:ext uri="{9D8B030D-6E8A-4147-A177-3AD203B41FA5}">
                      <a16:colId xmlns:a16="http://schemas.microsoft.com/office/drawing/2014/main" val="4163624126"/>
                    </a:ext>
                  </a:extLst>
                </a:gridCol>
              </a:tblGrid>
              <a:tr h="287102">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gridSpan="3">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Offre gouvernementale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hMerge="1">
                  <a:txBody>
                    <a:bodyPr/>
                    <a:lstStyle/>
                    <a:p>
                      <a:endParaRPr lang="fr-CA"/>
                    </a:p>
                  </a:txBody>
                  <a:tcPr/>
                </a:tc>
                <a:tc hMerge="1">
                  <a:txBody>
                    <a:bodyPr/>
                    <a:lstStyle/>
                    <a:p>
                      <a:endParaRPr lang="fr-CA"/>
                    </a:p>
                  </a:txBody>
                  <a:tcPr/>
                </a:tc>
                <a:tc gridSpan="4">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Offre bonifiée de 1 %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914400897"/>
                  </a:ext>
                </a:extLst>
              </a:tr>
              <a:tr h="577702">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Augmentation</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Forfaitaire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Augmentation</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Forfaitaire</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Gain</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2964664621"/>
                  </a:ext>
                </a:extLst>
              </a:tr>
              <a:tr h="232416">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2022</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45 658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45 658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a:solidFill>
                            <a:schemeClr val="accent1">
                              <a:lumMod val="75000"/>
                            </a:schemeClr>
                          </a:solidFill>
                          <a:effectLst/>
                          <a:latin typeface="Century Gothic" panose="020B0502020202020204" pitchFamily="34" charset="0"/>
                        </a:rPr>
                        <a:t>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4049440957"/>
                  </a:ext>
                </a:extLst>
              </a:tr>
              <a:tr h="232416">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2023</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3,0 %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1 000 $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48 027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3,0 %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1 000 $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48 027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2254804715"/>
                  </a:ext>
                </a:extLst>
              </a:tr>
              <a:tr h="232416">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2024</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47 733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47 733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2372261279"/>
                  </a:ext>
                </a:extLst>
              </a:tr>
              <a:tr h="232416">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2025</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48 449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8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2,5 %</a:t>
                      </a:r>
                      <a:endParaRPr lang="fr-CA" sz="1800" b="1"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48 926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477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4239853714"/>
                  </a:ext>
                </a:extLst>
              </a:tr>
              <a:tr h="232416">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2026</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49 175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49 660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484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3256620860"/>
                  </a:ext>
                </a:extLst>
              </a:tr>
              <a:tr h="232416">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2027</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l" fontAlgn="b"/>
                      <a:r>
                        <a:rPr lang="fr-CA" sz="1600" b="0" i="0" u="none" strike="noStrike" dirty="0">
                          <a:solidFill>
                            <a:schemeClr val="accent1">
                              <a:lumMod val="75000"/>
                            </a:schemeClr>
                          </a:solidFill>
                          <a:effectLst/>
                          <a:latin typeface="Century Gothic" panose="020B0502020202020204" pitchFamily="34" charset="0"/>
                        </a:rPr>
                        <a:t>       49 913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50 405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fontAlgn="b"/>
                      <a:r>
                        <a:rPr lang="fr-CA" sz="1400" b="0" i="0" u="none" strike="noStrike" dirty="0">
                          <a:solidFill>
                            <a:schemeClr val="accent1">
                              <a:lumMod val="75000"/>
                            </a:schemeClr>
                          </a:solidFill>
                          <a:effectLst/>
                          <a:latin typeface="Century Gothic" panose="020B0502020202020204" pitchFamily="34" charset="0"/>
                        </a:rPr>
                        <a:t>        492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1020077610"/>
                  </a:ext>
                </a:extLst>
              </a:tr>
              <a:tr h="349413">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Total</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9,0 %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2000" kern="100" dirty="0">
                        <a:solidFill>
                          <a:schemeClr val="accent1">
                            <a:lumMod val="75000"/>
                          </a:schemeClr>
                        </a:solidFill>
                        <a:effectLst/>
                        <a:latin typeface="Century Gothic" panose="020B0502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l" fontAlgn="b"/>
                      <a:r>
                        <a:rPr lang="fr-CA" sz="1400" b="1" i="0" u="none" strike="noStrike" dirty="0">
                          <a:solidFill>
                            <a:schemeClr val="accent1">
                              <a:lumMod val="75000"/>
                            </a:schemeClr>
                          </a:solidFill>
                          <a:effectLst/>
                          <a:latin typeface="Century Gothic" panose="020B0502020202020204" pitchFamily="34" charset="0"/>
                        </a:rPr>
                        <a:t>1 454  $ </a:t>
                      </a:r>
                    </a:p>
                  </a:txBody>
                  <a:tcPr marL="7620" marR="7620" marT="762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528141010"/>
                  </a:ext>
                </a:extLst>
              </a:tr>
            </a:tbl>
          </a:graphicData>
        </a:graphic>
      </p:graphicFrame>
      <p:sp>
        <p:nvSpPr>
          <p:cNvPr id="5" name="Espace réservé du numéro de diapositive 4">
            <a:extLst>
              <a:ext uri="{FF2B5EF4-FFF2-40B4-BE49-F238E27FC236}">
                <a16:creationId xmlns:a16="http://schemas.microsoft.com/office/drawing/2014/main" id="{1DA62055-E102-0265-E6EE-70ACD593698F}"/>
              </a:ext>
            </a:extLst>
          </p:cNvPr>
          <p:cNvSpPr>
            <a:spLocks noGrp="1"/>
          </p:cNvSpPr>
          <p:nvPr>
            <p:ph type="sldNum" sz="quarter" idx="12"/>
          </p:nvPr>
        </p:nvSpPr>
        <p:spPr>
          <a:xfrm>
            <a:off x="10066174" y="6468322"/>
            <a:ext cx="1900084" cy="365125"/>
          </a:xfrm>
        </p:spPr>
        <p:txBody>
          <a:bodyPr/>
          <a:lstStyle/>
          <a:p>
            <a:fld id="{B47B5FE7-F1C4-46C7-9F14-A02F8B1ED9BC}" type="slidenum">
              <a:rPr lang="fr-FR" b="1" smtClean="0"/>
              <a:t>40</a:t>
            </a:fld>
            <a:endParaRPr lang="fr-FR" b="1" dirty="0"/>
          </a:p>
        </p:txBody>
      </p:sp>
      <p:sp>
        <p:nvSpPr>
          <p:cNvPr id="3" name="ZoneTexte 2">
            <a:extLst>
              <a:ext uri="{FF2B5EF4-FFF2-40B4-BE49-F238E27FC236}">
                <a16:creationId xmlns:a16="http://schemas.microsoft.com/office/drawing/2014/main" id="{A0DB6619-8923-1F94-30D9-7AD82EFE6A86}"/>
              </a:ext>
            </a:extLst>
          </p:cNvPr>
          <p:cNvSpPr txBox="1"/>
          <p:nvPr/>
        </p:nvSpPr>
        <p:spPr>
          <a:xfrm>
            <a:off x="157066" y="6142013"/>
            <a:ext cx="2323322"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400" dirty="0">
                <a:solidFill>
                  <a:srgbClr val="005395"/>
                </a:solidFill>
              </a:rPr>
              <a:t>*sur la durée de la convention uniquement. </a:t>
            </a:r>
          </a:p>
        </p:txBody>
      </p:sp>
    </p:spTree>
    <p:extLst>
      <p:ext uri="{BB962C8B-B14F-4D97-AF65-F5344CB8AC3E}">
        <p14:creationId xmlns:p14="http://schemas.microsoft.com/office/powerpoint/2010/main" val="944855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5A977-222A-0ED9-9E10-478081E54123}"/>
              </a:ext>
            </a:extLst>
          </p:cNvPr>
          <p:cNvSpPr>
            <a:spLocks noGrp="1"/>
          </p:cNvSpPr>
          <p:nvPr>
            <p:ph type="title"/>
          </p:nvPr>
        </p:nvSpPr>
        <p:spPr>
          <a:xfrm>
            <a:off x="3520260" y="169181"/>
            <a:ext cx="8096352" cy="926962"/>
          </a:xfrm>
        </p:spPr>
        <p:txBody>
          <a:bodyPr>
            <a:noAutofit/>
          </a:bodyPr>
          <a:lstStyle/>
          <a:p>
            <a:r>
              <a:rPr lang="fr-CA" kern="0" dirty="0">
                <a:effectLst/>
                <a:ea typeface="Calibri" panose="020F0502020204030204" pitchFamily="34" charset="0"/>
                <a:cs typeface="Times New Roman" panose="02020603050405020304" pitchFamily="18" charset="0"/>
              </a:rPr>
              <a:t>Combien de jours de grève pour 1 % d’augmentation? </a:t>
            </a:r>
            <a:r>
              <a:rPr lang="fr-CA" sz="3000" kern="0" dirty="0">
                <a:effectLst/>
                <a:ea typeface="Calibri" panose="020F0502020204030204" pitchFamily="34" charset="0"/>
                <a:cs typeface="Times New Roman" panose="02020603050405020304" pitchFamily="18" charset="0"/>
              </a:rPr>
              <a:t>(suite)</a:t>
            </a:r>
            <a:endParaRPr lang="fr-CA" sz="3000" dirty="0"/>
          </a:p>
        </p:txBody>
      </p:sp>
      <p:sp>
        <p:nvSpPr>
          <p:cNvPr id="4" name="Espace réservé du contenu 3">
            <a:extLst>
              <a:ext uri="{FF2B5EF4-FFF2-40B4-BE49-F238E27FC236}">
                <a16:creationId xmlns:a16="http://schemas.microsoft.com/office/drawing/2014/main" id="{3333C959-3524-2FC4-6DC4-7AD22AE18AF2}"/>
              </a:ext>
            </a:extLst>
          </p:cNvPr>
          <p:cNvSpPr>
            <a:spLocks noGrp="1"/>
          </p:cNvSpPr>
          <p:nvPr>
            <p:ph idx="1"/>
          </p:nvPr>
        </p:nvSpPr>
        <p:spPr>
          <a:xfrm>
            <a:off x="157065" y="1442034"/>
            <a:ext cx="11877869" cy="4351338"/>
          </a:xfrm>
        </p:spPr>
        <p:txBody>
          <a:bodyPr/>
          <a:lstStyle/>
          <a:p>
            <a:pPr marL="0" indent="0" algn="ctr">
              <a:buNone/>
            </a:pPr>
            <a:r>
              <a:rPr lang="fr-CA" sz="1800" b="1" kern="0" dirty="0">
                <a:effectLst/>
                <a:ea typeface="Calibri" panose="020F0502020204030204" pitchFamily="34" charset="0"/>
              </a:rPr>
              <a:t>Impact* d’un gain de 1 % supplémentaire* pour une </a:t>
            </a:r>
            <a:r>
              <a:rPr lang="fr-CA" sz="1800" b="1" kern="0" dirty="0">
                <a:effectLst/>
                <a:ea typeface="Times New Roman" panose="02020603050405020304" pitchFamily="18" charset="0"/>
              </a:rPr>
              <a:t>préposée aux élèves handicapés </a:t>
            </a:r>
            <a:r>
              <a:rPr lang="fr-CA" sz="1800" b="1" kern="0" dirty="0">
                <a:effectLst/>
                <a:ea typeface="Calibri" panose="020F0502020204030204" pitchFamily="34" charset="0"/>
              </a:rPr>
              <a:t>(3 jours/semaine)   et coût de la grève</a:t>
            </a:r>
          </a:p>
          <a:p>
            <a:pPr marL="0" indent="0" algn="ctr">
              <a:buNone/>
            </a:pPr>
            <a:r>
              <a:rPr kumimoji="0" lang="fr-CA" altLang="fr-FR" sz="1800" b="0" i="0" u="none" strike="noStrike" cap="none" normalizeH="0" baseline="0" dirty="0">
                <a:ln>
                  <a:noFill/>
                </a:ln>
                <a:effectLst/>
                <a:ea typeface="Calibri" panose="020F0502020204030204" pitchFamily="34" charset="0"/>
                <a:cs typeface="Arial" panose="020B0604020202020204" pitchFamily="34" charset="0"/>
              </a:rPr>
              <a:t>Exemple où l'ensemble des jours de grève tombent sur des journées à son horaire. </a:t>
            </a:r>
            <a:endParaRPr kumimoji="0" lang="fr-CA" altLang="fr-FR" sz="2800" b="0" i="0" u="none" strike="noStrike" cap="none" normalizeH="0" baseline="0" dirty="0">
              <a:ln>
                <a:noFill/>
              </a:ln>
              <a:effectLst/>
            </a:endParaRPr>
          </a:p>
          <a:p>
            <a:pPr marL="0" indent="0" algn="ctr">
              <a:buNone/>
            </a:pPr>
            <a:endParaRPr lang="fr-CA" sz="1800" b="1" kern="0" dirty="0">
              <a:effectLst/>
              <a:ea typeface="Calibri" panose="020F0502020204030204" pitchFamily="34" charset="0"/>
            </a:endParaRPr>
          </a:p>
          <a:p>
            <a:pPr marL="0" indent="0" algn="ctr">
              <a:buNone/>
            </a:pPr>
            <a:endParaRPr lang="fr-CA" sz="1800" b="1" kern="0" dirty="0">
              <a:effectLst/>
              <a:ea typeface="Calibri" panose="020F0502020204030204" pitchFamily="34" charset="0"/>
            </a:endParaRPr>
          </a:p>
          <a:p>
            <a:pPr marL="0" indent="0" algn="ctr">
              <a:buNone/>
            </a:pPr>
            <a:endParaRPr lang="fr-CA" dirty="0"/>
          </a:p>
        </p:txBody>
      </p:sp>
      <p:graphicFrame>
        <p:nvGraphicFramePr>
          <p:cNvPr id="5" name="Tableau 4">
            <a:extLst>
              <a:ext uri="{FF2B5EF4-FFF2-40B4-BE49-F238E27FC236}">
                <a16:creationId xmlns:a16="http://schemas.microsoft.com/office/drawing/2014/main" id="{460A60B8-DC34-E443-9367-924C23EB4C08}"/>
              </a:ext>
            </a:extLst>
          </p:cNvPr>
          <p:cNvGraphicFramePr>
            <a:graphicFrameLocks noGrp="1"/>
          </p:cNvGraphicFramePr>
          <p:nvPr/>
        </p:nvGraphicFramePr>
        <p:xfrm>
          <a:off x="643811" y="2373428"/>
          <a:ext cx="11140750" cy="2707673"/>
        </p:xfrm>
        <a:graphic>
          <a:graphicData uri="http://schemas.openxmlformats.org/drawingml/2006/table">
            <a:tbl>
              <a:tblPr firstRow="1" firstCol="1" bandRow="1"/>
              <a:tblGrid>
                <a:gridCol w="1073022">
                  <a:extLst>
                    <a:ext uri="{9D8B030D-6E8A-4147-A177-3AD203B41FA5}">
                      <a16:colId xmlns:a16="http://schemas.microsoft.com/office/drawing/2014/main" val="1076276432"/>
                    </a:ext>
                  </a:extLst>
                </a:gridCol>
                <a:gridCol w="1644116">
                  <a:extLst>
                    <a:ext uri="{9D8B030D-6E8A-4147-A177-3AD203B41FA5}">
                      <a16:colId xmlns:a16="http://schemas.microsoft.com/office/drawing/2014/main" val="2097427133"/>
                    </a:ext>
                  </a:extLst>
                </a:gridCol>
                <a:gridCol w="1658077">
                  <a:extLst>
                    <a:ext uri="{9D8B030D-6E8A-4147-A177-3AD203B41FA5}">
                      <a16:colId xmlns:a16="http://schemas.microsoft.com/office/drawing/2014/main" val="1707179014"/>
                    </a:ext>
                  </a:extLst>
                </a:gridCol>
                <a:gridCol w="1232484">
                  <a:extLst>
                    <a:ext uri="{9D8B030D-6E8A-4147-A177-3AD203B41FA5}">
                      <a16:colId xmlns:a16="http://schemas.microsoft.com/office/drawing/2014/main" val="2115130387"/>
                    </a:ext>
                  </a:extLst>
                </a:gridCol>
                <a:gridCol w="1637046">
                  <a:extLst>
                    <a:ext uri="{9D8B030D-6E8A-4147-A177-3AD203B41FA5}">
                      <a16:colId xmlns:a16="http://schemas.microsoft.com/office/drawing/2014/main" val="2483327864"/>
                    </a:ext>
                  </a:extLst>
                </a:gridCol>
                <a:gridCol w="1973901">
                  <a:extLst>
                    <a:ext uri="{9D8B030D-6E8A-4147-A177-3AD203B41FA5}">
                      <a16:colId xmlns:a16="http://schemas.microsoft.com/office/drawing/2014/main" val="2296966249"/>
                    </a:ext>
                  </a:extLst>
                </a:gridCol>
                <a:gridCol w="1007706">
                  <a:extLst>
                    <a:ext uri="{9D8B030D-6E8A-4147-A177-3AD203B41FA5}">
                      <a16:colId xmlns:a16="http://schemas.microsoft.com/office/drawing/2014/main" val="1321257125"/>
                    </a:ext>
                  </a:extLst>
                </a:gridCol>
                <a:gridCol w="914398">
                  <a:extLst>
                    <a:ext uri="{9D8B030D-6E8A-4147-A177-3AD203B41FA5}">
                      <a16:colId xmlns:a16="http://schemas.microsoft.com/office/drawing/2014/main" val="3183371276"/>
                    </a:ext>
                  </a:extLst>
                </a:gridCol>
              </a:tblGrid>
              <a:tr h="314541">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gridSpan="3">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Offre gouvernementale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hMerge="1">
                  <a:txBody>
                    <a:bodyPr/>
                    <a:lstStyle/>
                    <a:p>
                      <a:endParaRPr lang="fr-CA"/>
                    </a:p>
                  </a:txBody>
                  <a:tcPr/>
                </a:tc>
                <a:tc hMerge="1">
                  <a:txBody>
                    <a:bodyPr/>
                    <a:lstStyle/>
                    <a:p>
                      <a:endParaRPr lang="fr-CA"/>
                    </a:p>
                  </a:txBody>
                  <a:tcPr/>
                </a:tc>
                <a:tc gridSpan="4">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Offre bonifiée de 1 %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704050368"/>
                  </a:ext>
                </a:extLst>
              </a:tr>
              <a:tr h="531725">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Augmentation</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Forfaitaire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Augmentation</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Forfaitaire</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Gain</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1693334470"/>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2022</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19 614 $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19 614 $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solidFill>
                          <a:srgbClr val="005395"/>
                        </a:solidFill>
                        <a:effectLst/>
                        <a:latin typeface="Century Gothic" panose="020B0502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2037578706"/>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2023</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3,0 %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600 $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20 802 $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3,0 %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600 $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20 802 $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marL="457200"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solidFill>
                          <a:srgbClr val="005395"/>
                        </a:solidFill>
                        <a:effectLst/>
                        <a:latin typeface="Century Gothic" panose="020B0502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1451018591"/>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2024</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20 505 $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20 505 $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solidFill>
                          <a:srgbClr val="005395"/>
                        </a:solidFill>
                        <a:effectLst/>
                        <a:latin typeface="Century Gothic" panose="020B0502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1116293698"/>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2025</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20 813 $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2,5 %</a:t>
                      </a:r>
                      <a:endParaRPr lang="fr-CA" sz="1600" b="1"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CA" sz="1600" b="1"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21 018 $</a:t>
                      </a: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205 $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983936447"/>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2026</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just">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21 125 $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b="1"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21 333 $ </a:t>
                      </a:r>
                      <a:endParaRPr lang="fr-CA" sz="1600" b="1"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10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208 $ </a:t>
                      </a:r>
                      <a:endParaRPr lang="fr-CA" sz="1600" kern="10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1327128068"/>
                  </a:ext>
                </a:extLst>
              </a:tr>
              <a:tr h="254628">
                <a:tc>
                  <a:txBody>
                    <a:bodyPr/>
                    <a:lstStyle/>
                    <a:p>
                      <a:pPr algn="ctr">
                        <a:lnSpc>
                          <a:spcPct val="107000"/>
                        </a:lnSpc>
                        <a:spcAft>
                          <a:spcPts val="800"/>
                        </a:spcAft>
                      </a:pPr>
                      <a:r>
                        <a:rPr lang="fr-CA" sz="1600" b="1"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2027</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just">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21 442 $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1,5 %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b="1"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21 653 $ </a:t>
                      </a:r>
                      <a:endParaRPr lang="fr-CA" sz="1600" b="1"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tc>
                  <a:txBody>
                    <a:bodyPr/>
                    <a:lstStyle/>
                    <a:p>
                      <a:pPr algn="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     211 $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0A22E"/>
                    </a:solidFill>
                  </a:tcPr>
                </a:tc>
                <a:extLst>
                  <a:ext uri="{0D108BD9-81ED-4DB2-BD59-A6C34878D82A}">
                    <a16:rowId xmlns:a16="http://schemas.microsoft.com/office/drawing/2014/main" val="4163162609"/>
                  </a:ext>
                </a:extLst>
              </a:tr>
              <a:tr h="333639">
                <a:tc>
                  <a:txBody>
                    <a:bodyPr/>
                    <a:lstStyle/>
                    <a:p>
                      <a:pPr algn="ct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Total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9,0 %</a:t>
                      </a:r>
                      <a:endParaRPr lang="fr-CA" sz="1600" kern="1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10 %</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tc>
                  <a:txBody>
                    <a:bodyPr/>
                    <a:lstStyle/>
                    <a:p>
                      <a:pPr algn="r">
                        <a:lnSpc>
                          <a:spcPct val="107000"/>
                        </a:lnSpc>
                        <a:spcAft>
                          <a:spcPts val="800"/>
                        </a:spcAft>
                      </a:pPr>
                      <a:r>
                        <a:rPr lang="fr-CA" sz="1600" b="1" kern="0" dirty="0">
                          <a:solidFill>
                            <a:srgbClr val="005395"/>
                          </a:solidFill>
                          <a:effectLst/>
                          <a:latin typeface="Century Gothic" panose="020B0502020202020204" pitchFamily="34" charset="0"/>
                          <a:ea typeface="Trebuchet MS" panose="020B0603020202020204" pitchFamily="34" charset="0"/>
                          <a:cs typeface="Arial" panose="020B0604020202020204" pitchFamily="34" charset="0"/>
                        </a:rPr>
                        <a:t>624 $</a:t>
                      </a:r>
                      <a:endParaRPr lang="fr-CA" sz="1600" b="1"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005395"/>
                      </a:solidFill>
                      <a:prstDash val="solid"/>
                      <a:round/>
                      <a:headEnd type="none" w="med" len="med"/>
                      <a:tailEnd type="none" w="med" len="med"/>
                    </a:lnL>
                    <a:lnR w="12700" cap="flat" cmpd="sng" algn="ctr">
                      <a:solidFill>
                        <a:srgbClr val="005395"/>
                      </a:solidFill>
                      <a:prstDash val="solid"/>
                      <a:round/>
                      <a:headEnd type="none" w="med" len="med"/>
                      <a:tailEnd type="none" w="med" len="med"/>
                    </a:lnR>
                    <a:lnT w="12700" cap="flat" cmpd="sng" algn="ctr">
                      <a:solidFill>
                        <a:srgbClr val="005395"/>
                      </a:solidFill>
                      <a:prstDash val="solid"/>
                      <a:round/>
                      <a:headEnd type="none" w="med" len="med"/>
                      <a:tailEnd type="none" w="med" len="med"/>
                    </a:lnT>
                    <a:lnB w="12700" cap="flat" cmpd="sng" algn="ctr">
                      <a:solidFill>
                        <a:srgbClr val="005395"/>
                      </a:solidFill>
                      <a:prstDash val="solid"/>
                      <a:round/>
                      <a:headEnd type="none" w="med" len="med"/>
                      <a:tailEnd type="none" w="med" len="med"/>
                    </a:lnB>
                    <a:solidFill>
                      <a:srgbClr val="F8E09F"/>
                    </a:solidFill>
                  </a:tcPr>
                </a:tc>
                <a:extLst>
                  <a:ext uri="{0D108BD9-81ED-4DB2-BD59-A6C34878D82A}">
                    <a16:rowId xmlns:a16="http://schemas.microsoft.com/office/drawing/2014/main" val="3374565799"/>
                  </a:ext>
                </a:extLst>
              </a:tr>
            </a:tbl>
          </a:graphicData>
        </a:graphic>
      </p:graphicFrame>
      <p:graphicFrame>
        <p:nvGraphicFramePr>
          <p:cNvPr id="8" name="Tableau 7">
            <a:extLst>
              <a:ext uri="{FF2B5EF4-FFF2-40B4-BE49-F238E27FC236}">
                <a16:creationId xmlns:a16="http://schemas.microsoft.com/office/drawing/2014/main" id="{9936208B-2C41-9141-A109-30D0040275F0}"/>
              </a:ext>
            </a:extLst>
          </p:cNvPr>
          <p:cNvGraphicFramePr>
            <a:graphicFrameLocks noGrp="1"/>
          </p:cNvGraphicFramePr>
          <p:nvPr/>
        </p:nvGraphicFramePr>
        <p:xfrm>
          <a:off x="2724541" y="5196165"/>
          <a:ext cx="6034426" cy="1364532"/>
        </p:xfrm>
        <a:graphic>
          <a:graphicData uri="http://schemas.openxmlformats.org/drawingml/2006/table">
            <a:tbl>
              <a:tblPr firstRow="1" firstCol="1" bandRow="1"/>
              <a:tblGrid>
                <a:gridCol w="3633591">
                  <a:extLst>
                    <a:ext uri="{9D8B030D-6E8A-4147-A177-3AD203B41FA5}">
                      <a16:colId xmlns:a16="http://schemas.microsoft.com/office/drawing/2014/main" val="983756931"/>
                    </a:ext>
                  </a:extLst>
                </a:gridCol>
                <a:gridCol w="2400835">
                  <a:extLst>
                    <a:ext uri="{9D8B030D-6E8A-4147-A177-3AD203B41FA5}">
                      <a16:colId xmlns:a16="http://schemas.microsoft.com/office/drawing/2014/main" val="4065887764"/>
                    </a:ext>
                  </a:extLst>
                </a:gridCol>
              </a:tblGrid>
              <a:tr h="65022">
                <a:tc gridSpan="2">
                  <a:txBody>
                    <a:bodyPr/>
                    <a:lstStyle/>
                    <a:p>
                      <a:pPr algn="l">
                        <a:lnSpc>
                          <a:spcPct val="107000"/>
                        </a:lnSpc>
                        <a:spcAft>
                          <a:spcPts val="800"/>
                        </a:spcAft>
                      </a:pPr>
                      <a:r>
                        <a:rPr lang="fr-CA" sz="1600" b="1"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Coût d'un jour de grève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hMerge="1">
                  <a:txBody>
                    <a:bodyPr/>
                    <a:lstStyle/>
                    <a:p>
                      <a:endParaRPr lang="fr-CA"/>
                    </a:p>
                  </a:txBody>
                  <a:tcPr/>
                </a:tc>
                <a:extLst>
                  <a:ext uri="{0D108BD9-81ED-4DB2-BD59-A6C34878D82A}">
                    <a16:rowId xmlns:a16="http://schemas.microsoft.com/office/drawing/2014/main" val="1218938065"/>
                  </a:ext>
                </a:extLst>
              </a:tr>
              <a:tr h="21430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Salaire annuel</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tc>
                  <a:txBody>
                    <a:bodyPr/>
                    <a:lstStyle/>
                    <a:p>
                      <a:pPr algn="ct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19 614 $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extLst>
                  <a:ext uri="{0D108BD9-81ED-4DB2-BD59-A6C34878D82A}">
                    <a16:rowId xmlns:a16="http://schemas.microsoft.com/office/drawing/2014/main" val="3834916417"/>
                  </a:ext>
                </a:extLst>
              </a:tr>
              <a:tr h="35203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Nombre de jours rémunérés</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120</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extLst>
                  <a:ext uri="{0D108BD9-81ED-4DB2-BD59-A6C34878D82A}">
                    <a16:rowId xmlns:a16="http://schemas.microsoft.com/office/drawing/2014/main" val="1024952543"/>
                  </a:ext>
                </a:extLst>
              </a:tr>
              <a:tr h="214307">
                <a:tc>
                  <a:txBody>
                    <a:bodyPr/>
                    <a:lstStyle/>
                    <a:p>
                      <a:pPr algn="l">
                        <a:lnSpc>
                          <a:spcPct val="107000"/>
                        </a:lnSpc>
                        <a:spcAft>
                          <a:spcPts val="800"/>
                        </a:spcAft>
                      </a:pPr>
                      <a:r>
                        <a:rPr lang="fr-CA" sz="1600"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Coût de la journée</a:t>
                      </a:r>
                      <a:endParaRPr lang="fr-CA" sz="1600"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tc>
                  <a:txBody>
                    <a:bodyPr/>
                    <a:lstStyle/>
                    <a:p>
                      <a:pPr algn="ctr">
                        <a:lnSpc>
                          <a:spcPct val="107000"/>
                        </a:lnSpc>
                        <a:spcAft>
                          <a:spcPts val="800"/>
                        </a:spcAft>
                      </a:pPr>
                      <a:r>
                        <a:rPr lang="fr-CA" sz="1600"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163 $ </a:t>
                      </a:r>
                      <a:endParaRPr lang="fr-CA" sz="1600"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8E09F"/>
                    </a:solidFill>
                  </a:tcPr>
                </a:tc>
                <a:extLst>
                  <a:ext uri="{0D108BD9-81ED-4DB2-BD59-A6C34878D82A}">
                    <a16:rowId xmlns:a16="http://schemas.microsoft.com/office/drawing/2014/main" val="3324222734"/>
                  </a:ext>
                </a:extLst>
              </a:tr>
              <a:tr h="286436">
                <a:tc>
                  <a:txBody>
                    <a:bodyPr/>
                    <a:lstStyle/>
                    <a:p>
                      <a:pPr algn="l">
                        <a:lnSpc>
                          <a:spcPct val="107000"/>
                        </a:lnSpc>
                        <a:spcAft>
                          <a:spcPts val="800"/>
                        </a:spcAft>
                      </a:pPr>
                      <a:r>
                        <a:rPr lang="fr-CA" sz="1600" b="1" kern="0" dirty="0">
                          <a:solidFill>
                            <a:srgbClr val="005395"/>
                          </a:solidFill>
                          <a:effectLst/>
                          <a:latin typeface="Century Gothic" panose="020B0502020202020204" pitchFamily="34" charset="0"/>
                          <a:ea typeface="Times New Roman" panose="02020603050405020304" pitchFamily="18" charset="0"/>
                          <a:cs typeface="Calibri" panose="020F0502020204030204" pitchFamily="34" charset="0"/>
                        </a:rPr>
                        <a:t>Nombre de jours de grève pour 1 %</a:t>
                      </a:r>
                      <a:endParaRPr lang="fr-CA" sz="1600" b="1" kern="1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tc>
                  <a:txBody>
                    <a:bodyPr/>
                    <a:lstStyle/>
                    <a:p>
                      <a:pPr algn="ctr">
                        <a:lnSpc>
                          <a:spcPct val="107000"/>
                        </a:lnSpc>
                        <a:spcAft>
                          <a:spcPts val="800"/>
                        </a:spcAft>
                      </a:pPr>
                      <a:r>
                        <a:rPr lang="fr-CA" sz="1600" b="1" kern="100" dirty="0">
                          <a:solidFill>
                            <a:srgbClr val="005395"/>
                          </a:solidFill>
                          <a:effectLst/>
                          <a:latin typeface="Century Gothic" panose="020B0502020202020204" pitchFamily="34" charset="0"/>
                          <a:ea typeface="Times New Roman" panose="02020603050405020304" pitchFamily="18" charset="0"/>
                          <a:cs typeface="Times New Roman" panose="02020603050405020304" pitchFamily="18" charset="0"/>
                        </a:rPr>
                        <a:t>3,8</a:t>
                      </a:r>
                      <a:endParaRPr lang="fr-CA" sz="1600" b="1" kern="100" dirty="0">
                        <a:solidFill>
                          <a:srgbClr val="005395"/>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0A22E"/>
                    </a:solidFill>
                  </a:tcPr>
                </a:tc>
                <a:extLst>
                  <a:ext uri="{0D108BD9-81ED-4DB2-BD59-A6C34878D82A}">
                    <a16:rowId xmlns:a16="http://schemas.microsoft.com/office/drawing/2014/main" val="2378350124"/>
                  </a:ext>
                </a:extLst>
              </a:tr>
            </a:tbl>
          </a:graphicData>
        </a:graphic>
      </p:graphicFrame>
      <p:sp>
        <p:nvSpPr>
          <p:cNvPr id="6" name="Espace réservé du numéro de diapositive 5">
            <a:extLst>
              <a:ext uri="{FF2B5EF4-FFF2-40B4-BE49-F238E27FC236}">
                <a16:creationId xmlns:a16="http://schemas.microsoft.com/office/drawing/2014/main" id="{06B6B9CC-D900-33BE-02E2-548A07F0C8A1}"/>
              </a:ext>
            </a:extLst>
          </p:cNvPr>
          <p:cNvSpPr>
            <a:spLocks noGrp="1"/>
          </p:cNvSpPr>
          <p:nvPr>
            <p:ph type="sldNum" sz="quarter" idx="12"/>
          </p:nvPr>
        </p:nvSpPr>
        <p:spPr>
          <a:xfrm>
            <a:off x="10038196" y="6505642"/>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66E96-DB1D-473B-B0A9-932825265F9F}"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
        <p:nvSpPr>
          <p:cNvPr id="3" name="ZoneTexte 2">
            <a:extLst>
              <a:ext uri="{FF2B5EF4-FFF2-40B4-BE49-F238E27FC236}">
                <a16:creationId xmlns:a16="http://schemas.microsoft.com/office/drawing/2014/main" id="{DF2DFF9E-AAD5-EFB5-946F-824E12EAF512}"/>
              </a:ext>
            </a:extLst>
          </p:cNvPr>
          <p:cNvSpPr txBox="1"/>
          <p:nvPr/>
        </p:nvSpPr>
        <p:spPr>
          <a:xfrm>
            <a:off x="157066" y="6142013"/>
            <a:ext cx="2323322"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5395"/>
                </a:solidFill>
                <a:effectLst/>
                <a:uLnTx/>
                <a:uFillTx/>
                <a:latin typeface="Calibri" panose="020F0502020204030204"/>
                <a:ea typeface="+mn-ea"/>
                <a:cs typeface="+mn-cs"/>
              </a:rPr>
              <a:t>*sur la durée de la convention uniquement. </a:t>
            </a:r>
          </a:p>
        </p:txBody>
      </p:sp>
    </p:spTree>
    <p:extLst>
      <p:ext uri="{BB962C8B-B14F-4D97-AF65-F5344CB8AC3E}">
        <p14:creationId xmlns:p14="http://schemas.microsoft.com/office/powerpoint/2010/main" val="320477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CD7B-79D4-3317-FCC2-B23C88736A2F}"/>
              </a:ext>
            </a:extLst>
          </p:cNvPr>
          <p:cNvSpPr>
            <a:spLocks noGrp="1"/>
          </p:cNvSpPr>
          <p:nvPr>
            <p:ph type="title"/>
          </p:nvPr>
        </p:nvSpPr>
        <p:spPr>
          <a:xfrm>
            <a:off x="588818" y="365125"/>
            <a:ext cx="10764982" cy="1325563"/>
          </a:xfrm>
        </p:spPr>
        <p:txBody>
          <a:bodyPr>
            <a:normAutofit/>
          </a:bodyPr>
          <a:lstStyle/>
          <a:p>
            <a:r>
              <a:rPr lang="fr-CA" sz="4000" dirty="0">
                <a:solidFill>
                  <a:schemeClr val="accent1">
                    <a:lumMod val="75000"/>
                  </a:schemeClr>
                </a:solidFill>
                <a:latin typeface="Century" panose="02040604050505020304" pitchFamily="18" charset="0"/>
              </a:rPr>
              <a:t>Et un fond de grève?</a:t>
            </a:r>
            <a:endParaRPr lang="en-CA" sz="4000" dirty="0">
              <a:solidFill>
                <a:schemeClr val="accent1">
                  <a:lumMod val="75000"/>
                </a:schemeClr>
              </a:solidFill>
              <a:latin typeface="Century" panose="02040604050505020304" pitchFamily="18" charset="0"/>
            </a:endParaRPr>
          </a:p>
        </p:txBody>
      </p:sp>
      <p:sp>
        <p:nvSpPr>
          <p:cNvPr id="5" name="TextBox 4">
            <a:extLst>
              <a:ext uri="{FF2B5EF4-FFF2-40B4-BE49-F238E27FC236}">
                <a16:creationId xmlns:a16="http://schemas.microsoft.com/office/drawing/2014/main" id="{212AB040-20B6-F77F-7AE1-5AB335971CD2}"/>
              </a:ext>
            </a:extLst>
          </p:cNvPr>
          <p:cNvSpPr txBox="1"/>
          <p:nvPr/>
        </p:nvSpPr>
        <p:spPr>
          <a:xfrm>
            <a:off x="588818" y="1366163"/>
            <a:ext cx="8582891" cy="3416320"/>
          </a:xfrm>
          <a:prstGeom prst="rect">
            <a:avLst/>
          </a:prstGeom>
          <a:noFill/>
        </p:spPr>
        <p:txBody>
          <a:bodyPr wrap="square" rtlCol="0">
            <a:spAutoFit/>
          </a:bodyPr>
          <a:lstStyle/>
          <a:p>
            <a:r>
              <a:rPr lang="fr-CA" dirty="0">
                <a:latin typeface="Arial" panose="020B0604020202020204" pitchFamily="34" charset="0"/>
                <a:cs typeface="Arial" panose="020B0604020202020204" pitchFamily="34" charset="0"/>
              </a:rPr>
              <a:t>La question est légitime et elle revient à chaque négo… </a:t>
            </a:r>
          </a:p>
          <a:p>
            <a:pPr algn="l"/>
            <a:endParaRPr lang="en-CA" sz="1800" b="0" i="0" u="none" strike="noStrike" baseline="0" dirty="0">
              <a:solidFill>
                <a:srgbClr val="000000"/>
              </a:solidFill>
              <a:latin typeface="Arial" panose="020B0604020202020204" pitchFamily="34" charset="0"/>
            </a:endParaRPr>
          </a:p>
          <a:p>
            <a:r>
              <a:rPr lang="fr-FR" sz="1800" b="0" i="0" u="none" strike="noStrike" baseline="0" dirty="0">
                <a:solidFill>
                  <a:srgbClr val="000000"/>
                </a:solidFill>
                <a:latin typeface="Arial" panose="020B0604020202020204" pitchFamily="34" charset="0"/>
              </a:rPr>
              <a:t>La grève dans le secteur public est généralement plus courte que celle exercée dans le secteur privé. Habituellement, ce sont des travailleuses et des travailleurs syndiqué</a:t>
            </a:r>
            <a:r>
              <a:rPr lang="fr-FR" dirty="0">
                <a:solidFill>
                  <a:srgbClr val="000000"/>
                </a:solidFill>
                <a:latin typeface="Arial" panose="020B0604020202020204" pitchFamily="34" charset="0"/>
              </a:rPr>
              <a:t>(e)s du secteur privé qui ont un fond de grève car ils ne sont pas soumis à la Loi 37 (loi qui encadre la négociation collective du secteur public) et ne sont pas concernés par les règles des services essentiels. </a:t>
            </a:r>
          </a:p>
          <a:p>
            <a:endParaRPr lang="fr-FR" sz="1800" b="0" i="0" u="none" strike="noStrike" baseline="0" dirty="0">
              <a:solidFill>
                <a:srgbClr val="000000"/>
              </a:solidFill>
              <a:latin typeface="Arial" panose="020B0604020202020204" pitchFamily="34" charset="0"/>
            </a:endParaRPr>
          </a:p>
          <a:p>
            <a:r>
              <a:rPr lang="fr-FR" sz="1800" b="0" i="0" u="none" strike="noStrike" baseline="0" dirty="0">
                <a:solidFill>
                  <a:srgbClr val="000000"/>
                </a:solidFill>
                <a:latin typeface="Arial" panose="020B0604020202020204" pitchFamily="34" charset="0"/>
              </a:rPr>
              <a:t>Autrement dit, dans le secteur privé, ils ont un plus haut risque d’avoir une longue grève (plusieurs semaines, plusieurs mois…). Sans rien enlever aux travailleuses et travailleurs de ces secteurs, il ne faut pas comparer la grève d’une usine à celle en éducation!</a:t>
            </a:r>
          </a:p>
        </p:txBody>
      </p:sp>
      <p:pic>
        <p:nvPicPr>
          <p:cNvPr id="7" name="Picture 6">
            <a:extLst>
              <a:ext uri="{FF2B5EF4-FFF2-40B4-BE49-F238E27FC236}">
                <a16:creationId xmlns:a16="http://schemas.microsoft.com/office/drawing/2014/main" id="{2643D12C-A0BF-EBF7-20E2-77095A428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118" y="4724399"/>
            <a:ext cx="3423612" cy="1925782"/>
          </a:xfrm>
          <a:prstGeom prst="rect">
            <a:avLst/>
          </a:prstGeom>
        </p:spPr>
      </p:pic>
    </p:spTree>
    <p:extLst>
      <p:ext uri="{BB962C8B-B14F-4D97-AF65-F5344CB8AC3E}">
        <p14:creationId xmlns:p14="http://schemas.microsoft.com/office/powerpoint/2010/main" val="159880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CD7B-79D4-3317-FCC2-B23C88736A2F}"/>
              </a:ext>
            </a:extLst>
          </p:cNvPr>
          <p:cNvSpPr>
            <a:spLocks noGrp="1"/>
          </p:cNvSpPr>
          <p:nvPr>
            <p:ph type="title"/>
          </p:nvPr>
        </p:nvSpPr>
        <p:spPr/>
        <p:txBody>
          <a:bodyPr>
            <a:normAutofit/>
          </a:bodyPr>
          <a:lstStyle/>
          <a:p>
            <a:r>
              <a:rPr lang="fr-CA" sz="4000" dirty="0">
                <a:solidFill>
                  <a:schemeClr val="accent1">
                    <a:lumMod val="75000"/>
                  </a:schemeClr>
                </a:solidFill>
                <a:latin typeface="Century" panose="02040604050505020304" pitchFamily="18" charset="0"/>
              </a:rPr>
              <a:t>Et un fond de grève? Suite…</a:t>
            </a:r>
            <a:endParaRPr lang="en-CA" sz="4000" dirty="0">
              <a:solidFill>
                <a:schemeClr val="accent1">
                  <a:lumMod val="75000"/>
                </a:schemeClr>
              </a:solidFill>
              <a:latin typeface="Century" panose="02040604050505020304" pitchFamily="18" charset="0"/>
            </a:endParaRPr>
          </a:p>
        </p:txBody>
      </p:sp>
      <p:sp>
        <p:nvSpPr>
          <p:cNvPr id="4" name="Slide Number Placeholder 3">
            <a:extLst>
              <a:ext uri="{FF2B5EF4-FFF2-40B4-BE49-F238E27FC236}">
                <a16:creationId xmlns:a16="http://schemas.microsoft.com/office/drawing/2014/main" id="{C5B025DD-E9E7-50FD-8268-C24A2CFAD7D8}"/>
              </a:ext>
            </a:extLst>
          </p:cNvPr>
          <p:cNvSpPr>
            <a:spLocks noGrp="1"/>
          </p:cNvSpPr>
          <p:nvPr>
            <p:ph type="sldNum" sz="quarter" idx="12"/>
          </p:nvPr>
        </p:nvSpPr>
        <p:spPr/>
        <p:txBody>
          <a:bodyPr/>
          <a:lstStyle/>
          <a:p>
            <a:fld id="{13022EF3-9C74-7546-8A73-FF32FB2654C5}" type="slidenum">
              <a:rPr lang="fr-FR" smtClean="0"/>
              <a:t>43</a:t>
            </a:fld>
            <a:endParaRPr lang="fr-FR"/>
          </a:p>
        </p:txBody>
      </p:sp>
      <p:sp>
        <p:nvSpPr>
          <p:cNvPr id="5" name="TextBox 4">
            <a:extLst>
              <a:ext uri="{FF2B5EF4-FFF2-40B4-BE49-F238E27FC236}">
                <a16:creationId xmlns:a16="http://schemas.microsoft.com/office/drawing/2014/main" id="{212AB040-20B6-F77F-7AE1-5AB335971CD2}"/>
              </a:ext>
            </a:extLst>
          </p:cNvPr>
          <p:cNvSpPr txBox="1"/>
          <p:nvPr/>
        </p:nvSpPr>
        <p:spPr>
          <a:xfrm>
            <a:off x="678873" y="1433946"/>
            <a:ext cx="8582891" cy="4801314"/>
          </a:xfrm>
          <a:prstGeom prst="rect">
            <a:avLst/>
          </a:prstGeom>
          <a:noFill/>
        </p:spPr>
        <p:txBody>
          <a:bodyPr wrap="square" rtlCol="0">
            <a:spAutoFit/>
          </a:bodyPr>
          <a:lstStyle/>
          <a:p>
            <a:pPr algn="l"/>
            <a:r>
              <a:rPr lang="en-CA" sz="1800" b="0" i="0" u="none" strike="noStrike" baseline="0" dirty="0">
                <a:solidFill>
                  <a:srgbClr val="000000"/>
                </a:solidFill>
                <a:latin typeface="Arial" panose="020B0604020202020204" pitchFamily="34" charset="0"/>
              </a:rPr>
              <a:t>Quoi </a:t>
            </a:r>
            <a:r>
              <a:rPr lang="en-CA" sz="1800" b="0" i="0" u="none" strike="noStrike" baseline="0" dirty="0" err="1">
                <a:solidFill>
                  <a:srgbClr val="000000"/>
                </a:solidFill>
                <a:latin typeface="Arial" panose="020B0604020202020204" pitchFamily="34" charset="0"/>
              </a:rPr>
              <a:t>considérer</a:t>
            </a:r>
            <a:r>
              <a:rPr lang="en-CA" sz="1800" b="0" i="0" u="none" strike="noStrike" baseline="0" dirty="0">
                <a:solidFill>
                  <a:srgbClr val="000000"/>
                </a:solidFill>
                <a:latin typeface="Arial" panose="020B0604020202020204" pitchFamily="34" charset="0"/>
              </a:rPr>
              <a:t>?</a:t>
            </a:r>
          </a:p>
          <a:p>
            <a:pPr marL="285750" indent="-285750">
              <a:buFont typeface="Arial" panose="020B0604020202020204" pitchFamily="34" charset="0"/>
              <a:buChar char="•"/>
            </a:pPr>
            <a:r>
              <a:rPr lang="fr-FR" sz="1800" b="0" i="0" u="none" strike="noStrike" baseline="0" dirty="0">
                <a:solidFill>
                  <a:srgbClr val="000000"/>
                </a:solidFill>
                <a:latin typeface="Arial" panose="020B0604020202020204" pitchFamily="34" charset="0"/>
              </a:rPr>
              <a:t>la provenance des fonds (parce que ça ne se ramasse pas par magie) de combien faudrait-il augmenter les cotisations syndicales?</a:t>
            </a:r>
          </a:p>
          <a:p>
            <a:pPr marL="285750" indent="-285750">
              <a:buFont typeface="Arial" panose="020B0604020202020204" pitchFamily="34" charset="0"/>
              <a:buChar char="•"/>
            </a:pPr>
            <a:endParaRPr lang="fr-FR"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r-FR" sz="1800" b="0" i="0" u="none" strike="noStrike" baseline="0" dirty="0">
                <a:solidFill>
                  <a:srgbClr val="000000"/>
                </a:solidFill>
                <a:latin typeface="Arial" panose="020B0604020202020204" pitchFamily="34" charset="0"/>
              </a:rPr>
              <a:t>les conditions d’utilisation; publicité</a:t>
            </a:r>
            <a:r>
              <a:rPr lang="fr-FR" dirty="0">
                <a:solidFill>
                  <a:srgbClr val="000000"/>
                </a:solidFill>
                <a:latin typeface="Arial" panose="020B0604020202020204" pitchFamily="34" charset="0"/>
              </a:rPr>
              <a:t>,</a:t>
            </a:r>
            <a:r>
              <a:rPr lang="fr-FR" sz="1800" b="0" i="0" u="none" strike="noStrike" baseline="0" dirty="0">
                <a:solidFill>
                  <a:srgbClr val="000000"/>
                </a:solidFill>
                <a:latin typeface="Arial" panose="020B0604020202020204" pitchFamily="34" charset="0"/>
              </a:rPr>
              <a:t> </a:t>
            </a:r>
            <a:r>
              <a:rPr lang="fr-FR" dirty="0">
                <a:solidFill>
                  <a:srgbClr val="000000"/>
                </a:solidFill>
                <a:latin typeface="Arial" panose="020B0604020202020204" pitchFamily="34" charset="0"/>
              </a:rPr>
              <a:t>m</a:t>
            </a:r>
            <a:r>
              <a:rPr lang="fr-FR" sz="1800" b="0" i="0" u="none" strike="noStrike" baseline="0" dirty="0">
                <a:solidFill>
                  <a:srgbClr val="000000"/>
                </a:solidFill>
                <a:latin typeface="Arial" panose="020B0604020202020204" pitchFamily="34" charset="0"/>
              </a:rPr>
              <a:t>ontant forfaitaire aux grévistes </a:t>
            </a:r>
          </a:p>
          <a:p>
            <a:pPr marL="285750" indent="-285750">
              <a:buFont typeface="Arial" panose="020B0604020202020204" pitchFamily="34" charset="0"/>
              <a:buChar char="•"/>
            </a:pPr>
            <a:endParaRPr lang="fr-FR"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r-FR" sz="1800" b="0" i="0" u="none" strike="noStrike" baseline="0" dirty="0">
                <a:solidFill>
                  <a:srgbClr val="000000"/>
                </a:solidFill>
                <a:latin typeface="Arial" panose="020B0604020202020204" pitchFamily="34" charset="0"/>
              </a:rPr>
              <a:t>l’admissibilité aux prestations </a:t>
            </a:r>
            <a:r>
              <a:rPr lang="fr-FR" dirty="0">
                <a:solidFill>
                  <a:srgbClr val="000000"/>
                </a:solidFill>
                <a:latin typeface="Arial" panose="020B0604020202020204" pitchFamily="34" charset="0"/>
              </a:rPr>
              <a:t>: </a:t>
            </a:r>
            <a:r>
              <a:rPr lang="fr-FR" sz="1800" b="0" i="0" u="none" strike="noStrike" baseline="0" dirty="0">
                <a:solidFill>
                  <a:srgbClr val="000000"/>
                </a:solidFill>
                <a:latin typeface="Arial" panose="020B0604020202020204" pitchFamily="34" charset="0"/>
              </a:rPr>
              <a:t>qui prend les présences lors des journées de grève (personnes agentes de liaison), combien de temps doit-on être présent pour y avoir droit? Qui gère le « oui mais moi j’avais un rendez-vous médical qui n’a pris que 30 minutes! »</a:t>
            </a:r>
          </a:p>
          <a:p>
            <a:endParaRPr lang="fr-FR"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r-FR" sz="1800" b="0" i="0" u="none" strike="noStrike" baseline="0" dirty="0">
                <a:solidFill>
                  <a:srgbClr val="000000"/>
                </a:solidFill>
                <a:latin typeface="Arial" panose="020B0604020202020204" pitchFamily="34" charset="0"/>
              </a:rPr>
              <a:t>Les modalités de versement (quel montant et après combien de journées de grève?) Prévoir plusieurs mois avant d’avoir terminé l’ensemble des remboursements qui ne doivent pas être traités en t4, nous ne pouvons pas utiliser la paie de l’employeur, un formulaire préalable doit être rempli qui confirme que c’est un dédommagement et non un salaire… Bref, l’embauche d’une personne à plein temps et ce, pour plusieurs mois. </a:t>
            </a:r>
          </a:p>
        </p:txBody>
      </p:sp>
    </p:spTree>
    <p:extLst>
      <p:ext uri="{BB962C8B-B14F-4D97-AF65-F5344CB8AC3E}">
        <p14:creationId xmlns:p14="http://schemas.microsoft.com/office/powerpoint/2010/main" val="2499524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CD7B-79D4-3317-FCC2-B23C88736A2F}"/>
              </a:ext>
            </a:extLst>
          </p:cNvPr>
          <p:cNvSpPr>
            <a:spLocks noGrp="1"/>
          </p:cNvSpPr>
          <p:nvPr>
            <p:ph type="title"/>
          </p:nvPr>
        </p:nvSpPr>
        <p:spPr/>
        <p:txBody>
          <a:bodyPr>
            <a:normAutofit/>
          </a:bodyPr>
          <a:lstStyle/>
          <a:p>
            <a:r>
              <a:rPr lang="fr-CA" sz="4000" dirty="0">
                <a:solidFill>
                  <a:schemeClr val="accent1">
                    <a:lumMod val="75000"/>
                  </a:schemeClr>
                </a:solidFill>
                <a:latin typeface="Century" panose="02040604050505020304" pitchFamily="18" charset="0"/>
              </a:rPr>
              <a:t>Et un fond de grève? Suite et fin</a:t>
            </a:r>
            <a:endParaRPr lang="en-CA" sz="4000" dirty="0">
              <a:solidFill>
                <a:schemeClr val="accent1">
                  <a:lumMod val="75000"/>
                </a:schemeClr>
              </a:solidFill>
              <a:latin typeface="Century" panose="02040604050505020304" pitchFamily="18" charset="0"/>
            </a:endParaRPr>
          </a:p>
        </p:txBody>
      </p:sp>
      <p:sp>
        <p:nvSpPr>
          <p:cNvPr id="4" name="Slide Number Placeholder 3">
            <a:extLst>
              <a:ext uri="{FF2B5EF4-FFF2-40B4-BE49-F238E27FC236}">
                <a16:creationId xmlns:a16="http://schemas.microsoft.com/office/drawing/2014/main" id="{C5B025DD-E9E7-50FD-8268-C24A2CFAD7D8}"/>
              </a:ext>
            </a:extLst>
          </p:cNvPr>
          <p:cNvSpPr>
            <a:spLocks noGrp="1"/>
          </p:cNvSpPr>
          <p:nvPr>
            <p:ph type="sldNum" sz="quarter" idx="12"/>
          </p:nvPr>
        </p:nvSpPr>
        <p:spPr/>
        <p:txBody>
          <a:bodyPr/>
          <a:lstStyle/>
          <a:p>
            <a:fld id="{13022EF3-9C74-7546-8A73-FF32FB2654C5}" type="slidenum">
              <a:rPr lang="fr-FR" smtClean="0"/>
              <a:t>44</a:t>
            </a:fld>
            <a:endParaRPr lang="fr-FR"/>
          </a:p>
        </p:txBody>
      </p:sp>
      <p:sp>
        <p:nvSpPr>
          <p:cNvPr id="5" name="TextBox 4">
            <a:extLst>
              <a:ext uri="{FF2B5EF4-FFF2-40B4-BE49-F238E27FC236}">
                <a16:creationId xmlns:a16="http://schemas.microsoft.com/office/drawing/2014/main" id="{212AB040-20B6-F77F-7AE1-5AB335971CD2}"/>
              </a:ext>
            </a:extLst>
          </p:cNvPr>
          <p:cNvSpPr txBox="1"/>
          <p:nvPr/>
        </p:nvSpPr>
        <p:spPr>
          <a:xfrm>
            <a:off x="741218" y="1461654"/>
            <a:ext cx="8582891" cy="5632311"/>
          </a:xfrm>
          <a:prstGeom prst="rect">
            <a:avLst/>
          </a:prstGeom>
          <a:noFill/>
        </p:spPr>
        <p:txBody>
          <a:bodyPr wrap="square" rtlCol="0">
            <a:spAutoFit/>
          </a:bodyPr>
          <a:lstStyle/>
          <a:p>
            <a:pPr algn="just"/>
            <a:r>
              <a:rPr lang="fr-CA" sz="1800" b="0" i="0" u="none" strike="noStrike" baseline="0" dirty="0">
                <a:solidFill>
                  <a:srgbClr val="000000"/>
                </a:solidFill>
                <a:latin typeface="Arial" panose="020B0604020202020204" pitchFamily="34" charset="0"/>
              </a:rPr>
              <a:t>Au SSEPI-CSQ, nous avons un fond de résistance et de mobilisation de prévu dans nos finances (activités et organisation syndicale). Advenant le cas où nous vivons une journée de grève, ce fond sera analysé à nouveau, réexpliqué et utilisé. </a:t>
            </a:r>
          </a:p>
          <a:p>
            <a:pPr algn="just"/>
            <a:endParaRPr lang="fr-CA" dirty="0">
              <a:solidFill>
                <a:srgbClr val="000000"/>
              </a:solidFill>
              <a:latin typeface="Arial" panose="020B0604020202020204" pitchFamily="34" charset="0"/>
            </a:endParaRPr>
          </a:p>
          <a:p>
            <a:pPr algn="just"/>
            <a:r>
              <a:rPr lang="fr-CA" dirty="0">
                <a:solidFill>
                  <a:srgbClr val="000000"/>
                </a:solidFill>
                <a:latin typeface="Arial" panose="020B0604020202020204" pitchFamily="34" charset="0"/>
              </a:rPr>
              <a:t>Nous avons aussi voté pour une baisse temporaire des cotisations syndicales, baisse qui devrait durer dans le temps si la tendance se maintient. Cette baisse représente un montant appréciable donné de façon « automatique » à chaque personne membre du syndicat et ce, sans démarche supplémentaire, sans frais de gestion, sans embauche supplémentaire de ressources humaines pour la gestion etc. </a:t>
            </a:r>
          </a:p>
          <a:p>
            <a:pPr algn="just"/>
            <a:endParaRPr lang="fr-CA" dirty="0">
              <a:solidFill>
                <a:srgbClr val="000000"/>
              </a:solidFill>
              <a:latin typeface="Arial" panose="020B0604020202020204" pitchFamily="34" charset="0"/>
            </a:endParaRPr>
          </a:p>
          <a:p>
            <a:pPr algn="just"/>
            <a:r>
              <a:rPr lang="fr-CA" dirty="0">
                <a:solidFill>
                  <a:srgbClr val="000000"/>
                </a:solidFill>
                <a:latin typeface="Arial" panose="020B0604020202020204" pitchFamily="34" charset="0"/>
              </a:rPr>
              <a:t>Cette baisse temporaire des cotisations syndicales est juste et équitable, elle est ajustée pour chacun selon le salaire gagné (en ce moment elle est à 1.65%). Elle évite de vivre des situations où quelqu’un qui vient d’être embauché recevrait le même montant lors d’une journée de grève que les autres qui le ramassent depuis 3,4 ou 5 ans. Elle évite aussi le côté délicat où certaines personnes syndiquées pourraient voter en faveur de la grève pour d’autres raisons (exemple: si le montant donné en journée de grève dépasse celui gagné normalement). </a:t>
            </a:r>
          </a:p>
          <a:p>
            <a:endParaRPr lang="fr-FR" dirty="0">
              <a:solidFill>
                <a:srgbClr val="000000"/>
              </a:solidFill>
              <a:latin typeface="Arial" panose="020B0604020202020204" pitchFamily="34" charset="0"/>
            </a:endParaRPr>
          </a:p>
          <a:p>
            <a:r>
              <a:rPr lang="fr-FR" sz="1800" b="0" i="0" u="none" strike="noStrike" baseline="0" dirty="0">
                <a:solidFill>
                  <a:srgbClr val="000000"/>
                </a:solidFill>
                <a:latin typeface="Arial" panose="020B0604020202020204" pitchFamily="34" charset="0"/>
              </a:rPr>
              <a:t> </a:t>
            </a:r>
            <a:endParaRPr lang="fr-CA" dirty="0"/>
          </a:p>
        </p:txBody>
      </p:sp>
    </p:spTree>
    <p:extLst>
      <p:ext uri="{BB962C8B-B14F-4D97-AF65-F5344CB8AC3E}">
        <p14:creationId xmlns:p14="http://schemas.microsoft.com/office/powerpoint/2010/main" val="148859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CC4F2-8BC4-087A-3A21-B9AAE822AA3C}"/>
              </a:ext>
            </a:extLst>
          </p:cNvPr>
          <p:cNvSpPr>
            <a:spLocks noGrp="1"/>
          </p:cNvSpPr>
          <p:nvPr>
            <p:ph type="title"/>
          </p:nvPr>
        </p:nvSpPr>
        <p:spPr/>
        <p:txBody>
          <a:bodyPr>
            <a:normAutofit/>
          </a:bodyPr>
          <a:lstStyle/>
          <a:p>
            <a:r>
              <a:rPr lang="fr-CA" kern="0" dirty="0">
                <a:effectLst/>
                <a:ea typeface="Calibri" panose="020F0502020204030204" pitchFamily="34" charset="0"/>
                <a:cs typeface="Times New Roman" panose="02020603050405020304" pitchFamily="18" charset="0"/>
              </a:rPr>
              <a:t>Oui, mais les lois spéciales?</a:t>
            </a:r>
            <a:endParaRPr lang="fr-CA" dirty="0"/>
          </a:p>
        </p:txBody>
      </p:sp>
      <p:sp>
        <p:nvSpPr>
          <p:cNvPr id="3" name="Espace réservé du contenu 2">
            <a:extLst>
              <a:ext uri="{FF2B5EF4-FFF2-40B4-BE49-F238E27FC236}">
                <a16:creationId xmlns:a16="http://schemas.microsoft.com/office/drawing/2014/main" id="{26A1AC55-D7FE-C0CB-DCD0-26F7678EF1C3}"/>
              </a:ext>
            </a:extLst>
          </p:cNvPr>
          <p:cNvSpPr>
            <a:spLocks noGrp="1"/>
          </p:cNvSpPr>
          <p:nvPr>
            <p:ph idx="1"/>
          </p:nvPr>
        </p:nvSpPr>
        <p:spPr>
          <a:xfrm>
            <a:off x="1212574" y="1825625"/>
            <a:ext cx="10141225" cy="1901248"/>
          </a:xfrm>
        </p:spPr>
        <p:txBody>
          <a:bodyPr>
            <a:normAutofit/>
          </a:bodyPr>
          <a:lstStyle/>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En 2015, la Cour suprême a rendu 3 décisions sur la liberté d’association, toutes en faveur d’une plus grande protection du droit d’association prévu à la Charte canadienne des droits et libertés. </a:t>
            </a:r>
          </a:p>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Depuis 2015, les 3 jugements font jurisprudence au Québec comme dans les autres provinces.</a:t>
            </a:r>
          </a:p>
          <a:p>
            <a:endParaRPr lang="fr-CA" dirty="0"/>
          </a:p>
        </p:txBody>
      </p:sp>
      <p:sp>
        <p:nvSpPr>
          <p:cNvPr id="5" name="Espace réservé du numéro de diapositive 4">
            <a:extLst>
              <a:ext uri="{FF2B5EF4-FFF2-40B4-BE49-F238E27FC236}">
                <a16:creationId xmlns:a16="http://schemas.microsoft.com/office/drawing/2014/main" id="{D2192294-AAAF-A701-F628-63095FA4E00C}"/>
              </a:ext>
            </a:extLst>
          </p:cNvPr>
          <p:cNvSpPr>
            <a:spLocks noGrp="1"/>
          </p:cNvSpPr>
          <p:nvPr>
            <p:ph type="sldNum" sz="quarter" idx="12"/>
          </p:nvPr>
        </p:nvSpPr>
        <p:spPr>
          <a:xfrm>
            <a:off x="10066184" y="6458991"/>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85042-C8C8-416A-AC31-47E55E4DDE86}"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pic>
        <p:nvPicPr>
          <p:cNvPr id="1028" name="Picture 4" descr="françois legault caricature – Caricaturiste Phaneuf">
            <a:extLst>
              <a:ext uri="{FF2B5EF4-FFF2-40B4-BE49-F238E27FC236}">
                <a16:creationId xmlns:a16="http://schemas.microsoft.com/office/drawing/2014/main" id="{AEF44190-62E7-5FEC-0598-026EF8749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889" y="3658031"/>
            <a:ext cx="4814455" cy="270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92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87BC2-124E-C0AD-ED11-70445D58F4AF}"/>
              </a:ext>
            </a:extLst>
          </p:cNvPr>
          <p:cNvSpPr>
            <a:spLocks noGrp="1"/>
          </p:cNvSpPr>
          <p:nvPr>
            <p:ph type="title"/>
          </p:nvPr>
        </p:nvSpPr>
        <p:spPr/>
        <p:txBody>
          <a:bodyPr>
            <a:normAutofit/>
          </a:bodyPr>
          <a:lstStyle/>
          <a:p>
            <a:r>
              <a:rPr lang="fr-CA" kern="100" dirty="0">
                <a:effectLst/>
                <a:ea typeface="Calibri" panose="020F0502020204030204" pitchFamily="34" charset="0"/>
                <a:cs typeface="Times New Roman" panose="02020603050405020304" pitchFamily="18" charset="0"/>
              </a:rPr>
              <a:t>L’arrêt </a:t>
            </a:r>
            <a:r>
              <a:rPr lang="fr-CA" i="1" kern="100" dirty="0">
                <a:effectLst/>
                <a:ea typeface="Calibri" panose="020F0502020204030204" pitchFamily="34" charset="0"/>
                <a:cs typeface="Times New Roman" panose="02020603050405020304" pitchFamily="18" charset="0"/>
              </a:rPr>
              <a:t>Saskatchewan</a:t>
            </a:r>
            <a:endParaRPr lang="fr-CA" dirty="0"/>
          </a:p>
        </p:txBody>
      </p:sp>
      <p:sp>
        <p:nvSpPr>
          <p:cNvPr id="3" name="Espace réservé du contenu 2">
            <a:extLst>
              <a:ext uri="{FF2B5EF4-FFF2-40B4-BE49-F238E27FC236}">
                <a16:creationId xmlns:a16="http://schemas.microsoft.com/office/drawing/2014/main" id="{42B325C6-B8AC-144A-2536-1068EE0F1722}"/>
              </a:ext>
            </a:extLst>
          </p:cNvPr>
          <p:cNvSpPr>
            <a:spLocks noGrp="1"/>
          </p:cNvSpPr>
          <p:nvPr>
            <p:ph idx="1"/>
          </p:nvPr>
        </p:nvSpPr>
        <p:spPr/>
        <p:txBody>
          <a:bodyPr>
            <a:noAutofit/>
          </a:bodyPr>
          <a:lstStyle/>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La plus marquante des 3 décisions : </a:t>
            </a:r>
            <a:r>
              <a:rPr lang="fr-CA" sz="1800" kern="100" dirty="0">
                <a:ea typeface="Calibri" panose="020F0502020204030204" pitchFamily="34" charset="0"/>
                <a:cs typeface="Times New Roman" panose="02020603050405020304" pitchFamily="18" charset="0"/>
              </a:rPr>
              <a:t>L</a:t>
            </a:r>
            <a:r>
              <a:rPr lang="fr-CA" sz="1800" kern="100" dirty="0">
                <a:effectLst/>
                <a:ea typeface="Calibri" panose="020F0502020204030204" pitchFamily="34" charset="0"/>
                <a:cs typeface="Times New Roman" panose="02020603050405020304" pitchFamily="18" charset="0"/>
              </a:rPr>
              <a:t>’arrêt </a:t>
            </a:r>
            <a:r>
              <a:rPr lang="fr-CA" sz="1800" i="1" kern="100" dirty="0">
                <a:effectLst/>
                <a:ea typeface="Calibri" panose="020F0502020204030204" pitchFamily="34" charset="0"/>
                <a:cs typeface="Times New Roman" panose="02020603050405020304" pitchFamily="18" charset="0"/>
              </a:rPr>
              <a:t>Saskatchewan</a:t>
            </a:r>
            <a:r>
              <a:rPr lang="fr-CA" sz="1800" kern="100" dirty="0">
                <a:effectLst/>
                <a:ea typeface="Calibri" panose="020F0502020204030204" pitchFamily="34" charset="0"/>
                <a:cs typeface="Times New Roman" panose="02020603050405020304" pitchFamily="18" charset="0"/>
              </a:rPr>
              <a:t>. </a:t>
            </a:r>
          </a:p>
          <a:p>
            <a:pPr marL="0" lvl="0" indent="0" algn="just">
              <a:lnSpc>
                <a:spcPct val="107000"/>
              </a:lnSpc>
              <a:spcAft>
                <a:spcPts val="800"/>
              </a:spcAft>
              <a:buNone/>
            </a:pPr>
            <a:r>
              <a:rPr lang="fr-CA" sz="1800" kern="0" dirty="0">
                <a:effectLst/>
                <a:ea typeface="Calibri" panose="020F0502020204030204" pitchFamily="34" charset="0"/>
                <a:cs typeface="Times New Roman" panose="02020603050405020304" pitchFamily="18" charset="0"/>
              </a:rPr>
              <a:t>La Cour suprême a conclu que : </a:t>
            </a:r>
          </a:p>
          <a:p>
            <a:pPr marL="342900" lvl="0" indent="-342900" algn="just">
              <a:lnSpc>
                <a:spcPct val="107000"/>
              </a:lnSpc>
              <a:spcAft>
                <a:spcPts val="800"/>
              </a:spcAft>
              <a:buFont typeface="Symbol" panose="05050102010706020507" pitchFamily="18" charset="2"/>
              <a:buChar char=""/>
            </a:pPr>
            <a:r>
              <a:rPr lang="fr-CA" sz="1800" b="1" kern="0" dirty="0">
                <a:effectLst/>
                <a:ea typeface="Calibri" panose="020F0502020204030204" pitchFamily="34" charset="0"/>
                <a:cs typeface="Times New Roman" panose="02020603050405020304" pitchFamily="18" charset="0"/>
              </a:rPr>
              <a:t>La loi spéciale est une entrave substantielle à la liberté d’association</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0000"/>
              </a:lnSpc>
              <a:spcAft>
                <a:spcPts val="800"/>
              </a:spcAft>
              <a:buFont typeface="Symbol" panose="05050102010706020507" pitchFamily="18" charset="2"/>
              <a:buChar char=""/>
            </a:pPr>
            <a:r>
              <a:rPr lang="fr-CA" sz="1800" b="1" kern="100" dirty="0">
                <a:effectLst/>
                <a:ea typeface="Calibri" panose="020F0502020204030204" pitchFamily="34" charset="0"/>
                <a:cs typeface="Times New Roman" panose="02020603050405020304" pitchFamily="18" charset="0"/>
              </a:rPr>
              <a:t>Le droit de grève est protégé par la Constitution</a:t>
            </a:r>
            <a:endParaRPr lang="fr-CA" sz="18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L’arrêt </a:t>
            </a:r>
            <a:r>
              <a:rPr lang="fr-CA" sz="1800" i="1" kern="100" dirty="0">
                <a:effectLst/>
                <a:ea typeface="Calibri" panose="020F0502020204030204" pitchFamily="34" charset="0"/>
                <a:cs typeface="Times New Roman" panose="02020603050405020304" pitchFamily="18" charset="0"/>
              </a:rPr>
              <a:t>Saskatchewan</a:t>
            </a:r>
            <a:r>
              <a:rPr lang="fr-CA" sz="1800" kern="100" dirty="0">
                <a:effectLst/>
                <a:ea typeface="Calibri" panose="020F0502020204030204" pitchFamily="34" charset="0"/>
                <a:cs typeface="Times New Roman" panose="02020603050405020304" pitchFamily="18" charset="0"/>
              </a:rPr>
              <a:t> confirme que le droit de grève jouit de la protection constitutionnelle en raison de sa fonction cruciale dans le cadre d’un processus véritable de négociation collective. </a:t>
            </a:r>
          </a:p>
        </p:txBody>
      </p:sp>
      <p:sp>
        <p:nvSpPr>
          <p:cNvPr id="5" name="Espace réservé du numéro de diapositive 4">
            <a:extLst>
              <a:ext uri="{FF2B5EF4-FFF2-40B4-BE49-F238E27FC236}">
                <a16:creationId xmlns:a16="http://schemas.microsoft.com/office/drawing/2014/main" id="{5456BAF6-BAE5-C958-0C2A-27F5B1A2B10E}"/>
              </a:ext>
            </a:extLst>
          </p:cNvPr>
          <p:cNvSpPr>
            <a:spLocks noGrp="1"/>
          </p:cNvSpPr>
          <p:nvPr>
            <p:ph type="sldNum" sz="quarter" idx="12"/>
          </p:nvPr>
        </p:nvSpPr>
        <p:spPr>
          <a:xfrm>
            <a:off x="10028859" y="6477653"/>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35D25-0EA5-4550-81FA-599E4FC28993}"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pic>
        <p:nvPicPr>
          <p:cNvPr id="2050" name="Picture 2" descr="Francois Legault sticks to position that systemic racism doesn't exist in  Quebec - Ponoka News">
            <a:extLst>
              <a:ext uri="{FF2B5EF4-FFF2-40B4-BE49-F238E27FC236}">
                <a16:creationId xmlns:a16="http://schemas.microsoft.com/office/drawing/2014/main" id="{49AB1AE9-5C25-C4A1-F3F3-57497B7A6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683">
            <a:off x="7550218" y="4625428"/>
            <a:ext cx="2911950" cy="215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86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87BC2-124E-C0AD-ED11-70445D58F4AF}"/>
              </a:ext>
            </a:extLst>
          </p:cNvPr>
          <p:cNvSpPr>
            <a:spLocks noGrp="1"/>
          </p:cNvSpPr>
          <p:nvPr>
            <p:ph type="title"/>
          </p:nvPr>
        </p:nvSpPr>
        <p:spPr/>
        <p:txBody>
          <a:bodyPr>
            <a:normAutofit/>
          </a:bodyPr>
          <a:lstStyle/>
          <a:p>
            <a:r>
              <a:rPr lang="fr-CA" kern="100" dirty="0">
                <a:effectLst/>
                <a:ea typeface="Calibri" panose="020F0502020204030204" pitchFamily="34" charset="0"/>
                <a:cs typeface="Times New Roman" panose="02020603050405020304" pitchFamily="18" charset="0"/>
              </a:rPr>
              <a:t>L’arrêt </a:t>
            </a:r>
            <a:r>
              <a:rPr lang="fr-CA" i="1" kern="100" dirty="0">
                <a:effectLst/>
                <a:ea typeface="Calibri" panose="020F0502020204030204" pitchFamily="34" charset="0"/>
                <a:cs typeface="Times New Roman" panose="02020603050405020304" pitchFamily="18" charset="0"/>
              </a:rPr>
              <a:t>Saskatchewan </a:t>
            </a:r>
            <a:r>
              <a:rPr lang="fr-CA" sz="3000" kern="100" dirty="0">
                <a:effectLst/>
                <a:ea typeface="Calibri" panose="020F0502020204030204" pitchFamily="34" charset="0"/>
                <a:cs typeface="Times New Roman" panose="02020603050405020304" pitchFamily="18" charset="0"/>
              </a:rPr>
              <a:t>(suite)</a:t>
            </a:r>
            <a:endParaRPr lang="fr-CA" sz="3000" dirty="0"/>
          </a:p>
        </p:txBody>
      </p:sp>
      <p:sp>
        <p:nvSpPr>
          <p:cNvPr id="3" name="Espace réservé du contenu 2">
            <a:extLst>
              <a:ext uri="{FF2B5EF4-FFF2-40B4-BE49-F238E27FC236}">
                <a16:creationId xmlns:a16="http://schemas.microsoft.com/office/drawing/2014/main" id="{42B325C6-B8AC-144A-2536-1068EE0F1722}"/>
              </a:ext>
            </a:extLst>
          </p:cNvPr>
          <p:cNvSpPr>
            <a:spLocks noGrp="1"/>
          </p:cNvSpPr>
          <p:nvPr>
            <p:ph idx="1"/>
          </p:nvPr>
        </p:nvSpPr>
        <p:spPr/>
        <p:txBody>
          <a:bodyPr>
            <a:noAutofit/>
          </a:bodyPr>
          <a:lstStyle/>
          <a:p>
            <a:pPr marL="0" indent="0" algn="just">
              <a:lnSpc>
                <a:spcPct val="107000"/>
              </a:lnSpc>
              <a:spcAft>
                <a:spcPts val="800"/>
              </a:spcAft>
              <a:buNone/>
            </a:pPr>
            <a:r>
              <a:rPr lang="fr-CA" sz="1800" kern="100" dirty="0">
                <a:effectLst/>
                <a:ea typeface="Calibri" panose="020F0502020204030204" pitchFamily="34" charset="0"/>
                <a:cs typeface="Times New Roman" panose="02020603050405020304" pitchFamily="18" charset="0"/>
              </a:rPr>
              <a:t>Les juges majoritaires, sous la plume de la juge Abella, l’expliquent ainsi : </a:t>
            </a:r>
          </a:p>
          <a:p>
            <a:pPr indent="0" algn="just">
              <a:lnSpc>
                <a:spcPct val="107000"/>
              </a:lnSpc>
              <a:spcAft>
                <a:spcPts val="800"/>
              </a:spcAft>
              <a:buNone/>
            </a:pPr>
            <a:r>
              <a:rPr lang="fr-CA" sz="1800" kern="100" dirty="0">
                <a:effectLst/>
                <a:ea typeface="Times New Roman" panose="02020603050405020304" pitchFamily="18" charset="0"/>
                <a:cs typeface="Times New Roman" panose="02020603050405020304" pitchFamily="18" charset="0"/>
              </a:rPr>
              <a:t>« [3] L’histoire, la jurisprudence et les obligations internationales du Canada confirment que, dans notre régime de relations de travail, </a:t>
            </a:r>
            <a:r>
              <a:rPr lang="fr-CA" sz="1800" u="sng" kern="100" dirty="0">
                <a:effectLst/>
                <a:ea typeface="Times New Roman" panose="02020603050405020304" pitchFamily="18" charset="0"/>
                <a:cs typeface="Times New Roman" panose="02020603050405020304" pitchFamily="18" charset="0"/>
              </a:rPr>
              <a:t>le droit de grève constitue un élément essentiel d’un processus véritable de négociation collective. Le régime juridique qui supprime la liberté de grève met les salariés à la merci de l’employeur</a:t>
            </a:r>
            <a:r>
              <a:rPr lang="fr-CA" sz="1800" kern="100" dirty="0">
                <a:effectLst/>
                <a:ea typeface="Times New Roman" panose="02020603050405020304" pitchFamily="18" charset="0"/>
                <a:cs typeface="Times New Roman" panose="02020603050405020304" pitchFamily="18" charset="0"/>
              </a:rPr>
              <a:t>. Là réside tout simplement l’essentiel. </a:t>
            </a:r>
            <a:endParaRPr lang="fr-CA" sz="1800" kern="100" dirty="0">
              <a:effectLst/>
              <a:ea typeface="Calibri" panose="020F0502020204030204" pitchFamily="34" charset="0"/>
              <a:cs typeface="Times New Roman" panose="02020603050405020304" pitchFamily="18" charset="0"/>
            </a:endParaRPr>
          </a:p>
          <a:p>
            <a:pPr indent="0" algn="just">
              <a:lnSpc>
                <a:spcPct val="107000"/>
              </a:lnSpc>
              <a:spcAft>
                <a:spcPts val="800"/>
              </a:spcAft>
              <a:buNone/>
            </a:pPr>
            <a:r>
              <a:rPr lang="fr-CA" sz="1800" kern="100" dirty="0">
                <a:effectLst/>
                <a:ea typeface="Times New Roman" panose="02020603050405020304" pitchFamily="18" charset="0"/>
                <a:cs typeface="Times New Roman" panose="02020603050405020304" pitchFamily="18" charset="0"/>
              </a:rPr>
              <a:t>Le droit de grève n’est pas seulement dérivé de la négociation collective, </a:t>
            </a:r>
            <a:r>
              <a:rPr lang="fr-CA" sz="1800" u="sng" kern="100" dirty="0">
                <a:effectLst/>
                <a:ea typeface="Times New Roman" panose="02020603050405020304" pitchFamily="18" charset="0"/>
                <a:cs typeface="Times New Roman" panose="02020603050405020304" pitchFamily="18" charset="0"/>
              </a:rPr>
              <a:t>il en constitue une composante indispensable. Le temps me paraît venu de le consacrer constitutionnellement.</a:t>
            </a:r>
            <a:r>
              <a:rPr lang="fr-CA" sz="1800" kern="100" dirty="0">
                <a:effectLst/>
                <a:ea typeface="Times New Roman" panose="02020603050405020304" pitchFamily="18" charset="0"/>
                <a:cs typeface="Times New Roman" panose="02020603050405020304" pitchFamily="18" charset="0"/>
              </a:rPr>
              <a:t> »</a:t>
            </a:r>
            <a:endParaRPr lang="fr-CA" sz="18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800" kern="100" dirty="0">
                <a:effectLst/>
                <a:ea typeface="Times New Roman" panose="02020603050405020304" pitchFamily="18" charset="0"/>
                <a:cs typeface="Times New Roman" panose="02020603050405020304" pitchFamily="18" charset="0"/>
              </a:rPr>
              <a:t>Nos soulignements</a:t>
            </a:r>
            <a:endParaRPr lang="fr-CA" sz="1800" kern="100" dirty="0">
              <a:effectLst/>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2EEBB945-1947-2FCE-C3FC-C0C1B1B8AEAC}"/>
              </a:ext>
            </a:extLst>
          </p:cNvPr>
          <p:cNvSpPr>
            <a:spLocks noGrp="1"/>
          </p:cNvSpPr>
          <p:nvPr>
            <p:ph type="sldNum" sz="quarter" idx="12"/>
          </p:nvPr>
        </p:nvSpPr>
        <p:spPr>
          <a:xfrm>
            <a:off x="10028862" y="6449660"/>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FBFBC-F238-4FFD-961D-2C0CA3599A8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7791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61F58-949B-259B-6975-2E21A58538AA}"/>
              </a:ext>
            </a:extLst>
          </p:cNvPr>
          <p:cNvSpPr>
            <a:spLocks noGrp="1"/>
          </p:cNvSpPr>
          <p:nvPr>
            <p:ph type="title"/>
          </p:nvPr>
        </p:nvSpPr>
        <p:spPr/>
        <p:txBody>
          <a:bodyPr>
            <a:normAutofit/>
          </a:bodyPr>
          <a:lstStyle/>
          <a:p>
            <a:r>
              <a:rPr lang="fr-CA" kern="0" dirty="0">
                <a:effectLst/>
                <a:ea typeface="Calibri" panose="020F0502020204030204" pitchFamily="34" charset="0"/>
                <a:cs typeface="Times New Roman" panose="02020603050405020304" pitchFamily="18" charset="0"/>
              </a:rPr>
              <a:t>Les lois spéciales au Québec</a:t>
            </a:r>
            <a:endParaRPr lang="fr-CA" dirty="0"/>
          </a:p>
        </p:txBody>
      </p:sp>
      <p:sp>
        <p:nvSpPr>
          <p:cNvPr id="3" name="Espace réservé du contenu 2">
            <a:extLst>
              <a:ext uri="{FF2B5EF4-FFF2-40B4-BE49-F238E27FC236}">
                <a16:creationId xmlns:a16="http://schemas.microsoft.com/office/drawing/2014/main" id="{8CB40513-A65C-1180-047C-B3354F6A8E90}"/>
              </a:ext>
            </a:extLst>
          </p:cNvPr>
          <p:cNvSpPr>
            <a:spLocks noGrp="1"/>
          </p:cNvSpPr>
          <p:nvPr>
            <p:ph idx="1"/>
          </p:nvPr>
        </p:nvSpPr>
        <p:spPr/>
        <p:txBody>
          <a:bodyPr>
            <a:normAutofit/>
          </a:bodyPr>
          <a:lstStyle/>
          <a:p>
            <a:pPr marL="0" indent="0" algn="just">
              <a:lnSpc>
                <a:spcPct val="107000"/>
              </a:lnSpc>
              <a:spcAft>
                <a:spcPts val="800"/>
              </a:spcAft>
              <a:buNone/>
            </a:pPr>
            <a:r>
              <a:rPr lang="fr-CA" sz="1800" kern="100" dirty="0">
                <a:solidFill>
                  <a:srgbClr val="FF0000"/>
                </a:solidFill>
                <a:effectLst/>
                <a:ea typeface="Calibri" panose="020F0502020204030204" pitchFamily="34" charset="0"/>
                <a:cs typeface="Times New Roman" panose="02020603050405020304" pitchFamily="18" charset="0"/>
              </a:rPr>
              <a:t>En 2017, le gouvernement du Québec adopte une loi spéciale lors du conflit avec les juristes et notaires de l’État. Cette loi spéciale se détaillait comme suit : </a:t>
            </a:r>
          </a:p>
          <a:p>
            <a:pPr marL="342900" lvl="0" indent="-342900" algn="just">
              <a:lnSpc>
                <a:spcPct val="107000"/>
              </a:lnSpc>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Interdiction pour les personnes salariées de participer à toute action concertée ayant pour effet d’empêcher ou de diminuer la prestation de travail</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Interdiction de faire la grève</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Mesures administratives : fin de la retenue des cotisations, suspension des libérations syndicales, etc.</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Préautorisation des actions collectives contre le syndicat</a:t>
            </a:r>
            <a:endParaRPr lang="fr-CA" sz="1800" kern="1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CA" sz="1800" kern="0" dirty="0">
                <a:effectLst/>
                <a:ea typeface="Calibri" panose="020F0502020204030204" pitchFamily="34" charset="0"/>
                <a:cs typeface="Times New Roman" panose="02020603050405020304" pitchFamily="18" charset="0"/>
              </a:rPr>
              <a:t>Négociation possible, mais le défaut d’entente entraîne l’imposition de conditions salariales inférieures à la dernière offre patronale</a:t>
            </a:r>
            <a:endParaRPr lang="fr-CA" sz="1800" kern="100" dirty="0">
              <a:effectLst/>
              <a:ea typeface="Calibri" panose="020F0502020204030204" pitchFamily="34" charset="0"/>
              <a:cs typeface="Times New Roman" panose="02020603050405020304" pitchFamily="18" charset="0"/>
            </a:endParaRPr>
          </a:p>
          <a:p>
            <a:endParaRPr lang="fr-CA" dirty="0"/>
          </a:p>
        </p:txBody>
      </p:sp>
      <p:sp>
        <p:nvSpPr>
          <p:cNvPr id="5" name="Espace réservé du numéro de diapositive 4">
            <a:extLst>
              <a:ext uri="{FF2B5EF4-FFF2-40B4-BE49-F238E27FC236}">
                <a16:creationId xmlns:a16="http://schemas.microsoft.com/office/drawing/2014/main" id="{1398AB13-B665-DF0C-80C1-2BD4E7981D36}"/>
              </a:ext>
            </a:extLst>
          </p:cNvPr>
          <p:cNvSpPr>
            <a:spLocks noGrp="1"/>
          </p:cNvSpPr>
          <p:nvPr>
            <p:ph type="sldNum" sz="quarter" idx="12"/>
          </p:nvPr>
        </p:nvSpPr>
        <p:spPr>
          <a:xfrm>
            <a:off x="10028859" y="6449656"/>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1B393-A022-427F-A102-6C582B04EB0D}"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4381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3CB82-2A81-4038-3749-C2905672D48F}"/>
              </a:ext>
            </a:extLst>
          </p:cNvPr>
          <p:cNvSpPr>
            <a:spLocks noGrp="1"/>
          </p:cNvSpPr>
          <p:nvPr>
            <p:ph type="title"/>
          </p:nvPr>
        </p:nvSpPr>
        <p:spPr>
          <a:xfrm>
            <a:off x="3520259" y="365126"/>
            <a:ext cx="8541112" cy="926962"/>
          </a:xfrm>
        </p:spPr>
        <p:txBody>
          <a:bodyPr>
            <a:normAutofit fontScale="90000"/>
          </a:bodyPr>
          <a:lstStyle/>
          <a:p>
            <a:r>
              <a:rPr lang="fr-CA" sz="4400" kern="0" dirty="0">
                <a:effectLst/>
                <a:ea typeface="Calibri" panose="020F0502020204030204" pitchFamily="34" charset="0"/>
                <a:cs typeface="Times New Roman" panose="02020603050405020304" pitchFamily="18" charset="0"/>
              </a:rPr>
              <a:t>Les lois spéciales au Québec </a:t>
            </a:r>
            <a:r>
              <a:rPr lang="fr-CA" sz="3300" kern="0" dirty="0">
                <a:effectLst/>
                <a:ea typeface="Calibri" panose="020F0502020204030204" pitchFamily="34" charset="0"/>
                <a:cs typeface="Times New Roman" panose="02020603050405020304" pitchFamily="18" charset="0"/>
              </a:rPr>
              <a:t>(suite)</a:t>
            </a:r>
            <a:endParaRPr lang="fr-CA" sz="3300" dirty="0"/>
          </a:p>
        </p:txBody>
      </p:sp>
      <p:sp>
        <p:nvSpPr>
          <p:cNvPr id="3" name="Espace réservé du contenu 2">
            <a:extLst>
              <a:ext uri="{FF2B5EF4-FFF2-40B4-BE49-F238E27FC236}">
                <a16:creationId xmlns:a16="http://schemas.microsoft.com/office/drawing/2014/main" id="{EFE13D18-4B67-5F0F-AB31-ECA656E6EB47}"/>
              </a:ext>
            </a:extLst>
          </p:cNvPr>
          <p:cNvSpPr>
            <a:spLocks noGrp="1"/>
          </p:cNvSpPr>
          <p:nvPr>
            <p:ph idx="1"/>
          </p:nvPr>
        </p:nvSpPr>
        <p:spPr/>
        <p:txBody>
          <a:bodyPr>
            <a:normAutofit fontScale="92500" lnSpcReduction="20000"/>
          </a:bodyPr>
          <a:lstStyle/>
          <a:p>
            <a:pPr marL="0" indent="0" algn="just">
              <a:lnSpc>
                <a:spcPct val="107000"/>
              </a:lnSpc>
              <a:spcAft>
                <a:spcPts val="800"/>
              </a:spcAft>
              <a:buNone/>
            </a:pPr>
            <a:r>
              <a:rPr lang="fr-CA" sz="1900" kern="0" dirty="0">
                <a:effectLst/>
                <a:ea typeface="Calibri" panose="020F0502020204030204" pitchFamily="34" charset="0"/>
                <a:cs typeface="Times New Roman" panose="02020603050405020304" pitchFamily="18" charset="0"/>
              </a:rPr>
              <a:t>En se basant sur l’arrêt </a:t>
            </a:r>
            <a:r>
              <a:rPr lang="fr-CA" sz="1900" i="1" kern="0" dirty="0">
                <a:effectLst/>
                <a:ea typeface="Calibri" panose="020F0502020204030204" pitchFamily="34" charset="0"/>
                <a:cs typeface="Times New Roman" panose="02020603050405020304" pitchFamily="18" charset="0"/>
              </a:rPr>
              <a:t>Saskatchewan</a:t>
            </a:r>
            <a:r>
              <a:rPr lang="fr-CA" sz="1900" kern="0" dirty="0">
                <a:effectLst/>
                <a:ea typeface="Calibri" panose="020F0502020204030204" pitchFamily="34" charset="0"/>
                <a:cs typeface="Times New Roman" panose="02020603050405020304" pitchFamily="18" charset="0"/>
              </a:rPr>
              <a:t>, </a:t>
            </a:r>
            <a:r>
              <a:rPr lang="fr-CA" sz="1900" kern="0" dirty="0">
                <a:ea typeface="Calibri" panose="020F0502020204030204" pitchFamily="34" charset="0"/>
                <a:cs typeface="Times New Roman" panose="02020603050405020304" pitchFamily="18" charset="0"/>
              </a:rPr>
              <a:t>la Cour supérieure et </a:t>
            </a:r>
            <a:r>
              <a:rPr lang="fr-CA" sz="1900" kern="0" dirty="0">
                <a:effectLst/>
                <a:ea typeface="Calibri" panose="020F0502020204030204" pitchFamily="34" charset="0"/>
                <a:cs typeface="Times New Roman" panose="02020603050405020304" pitchFamily="18" charset="0"/>
              </a:rPr>
              <a:t>la Cour d’appel du Québec ont tranché en faveur des grévistes :</a:t>
            </a:r>
            <a:r>
              <a:rPr lang="fr-CA" sz="1900" kern="100" dirty="0">
                <a:effectLst/>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Symbol" panose="05050102010706020507" pitchFamily="18" charset="2"/>
              <a:buChar char=""/>
            </a:pPr>
            <a:r>
              <a:rPr lang="fr-CA" sz="1900" kern="100" dirty="0">
                <a:effectLst/>
                <a:ea typeface="Calibri" panose="020F0502020204030204" pitchFamily="34" charset="0"/>
                <a:cs typeface="Times New Roman" panose="02020603050405020304" pitchFamily="18" charset="0"/>
              </a:rPr>
              <a:t>L’interdiction du droit de grève perturbe l’équilibre des rapports de force entre les employées et employés et l’employeur</a:t>
            </a:r>
          </a:p>
          <a:p>
            <a:pPr marL="342900" lvl="0" indent="-342900" algn="just">
              <a:lnSpc>
                <a:spcPct val="107000"/>
              </a:lnSpc>
              <a:spcAft>
                <a:spcPts val="800"/>
              </a:spcAft>
              <a:buFont typeface="Symbol" panose="05050102010706020507" pitchFamily="18" charset="2"/>
              <a:buChar char=""/>
            </a:pPr>
            <a:r>
              <a:rPr lang="fr-CA" sz="1900" kern="100" dirty="0">
                <a:effectLst/>
                <a:ea typeface="Calibri" panose="020F0502020204030204" pitchFamily="34" charset="0"/>
                <a:cs typeface="Times New Roman" panose="02020603050405020304" pitchFamily="18" charset="0"/>
              </a:rPr>
              <a:t>La grève contribue au processus de négociation</a:t>
            </a:r>
          </a:p>
          <a:p>
            <a:pPr marL="342900" lvl="0" indent="-342900" algn="just">
              <a:lnSpc>
                <a:spcPct val="107000"/>
              </a:lnSpc>
              <a:spcAft>
                <a:spcPts val="800"/>
              </a:spcAft>
              <a:buFont typeface="Symbol" panose="05050102010706020507" pitchFamily="18" charset="2"/>
              <a:buChar char=""/>
            </a:pPr>
            <a:r>
              <a:rPr lang="fr-CA" sz="1900" kern="100" dirty="0">
                <a:effectLst/>
                <a:ea typeface="Calibri" panose="020F0502020204030204" pitchFamily="34" charset="0"/>
                <a:cs typeface="Times New Roman" panose="02020603050405020304" pitchFamily="18" charset="0"/>
              </a:rPr>
              <a:t>Si l’État veut retirer le droit de grève, il doit le remplacer par un processus impartial et efficace</a:t>
            </a:r>
          </a:p>
          <a:p>
            <a:pPr marL="0" indent="0" algn="just">
              <a:lnSpc>
                <a:spcPct val="107000"/>
              </a:lnSpc>
              <a:spcAft>
                <a:spcPts val="800"/>
              </a:spcAft>
              <a:buNone/>
            </a:pPr>
            <a:r>
              <a:rPr lang="fr-CA" sz="1900" kern="100" dirty="0">
                <a:solidFill>
                  <a:srgbClr val="FF0000"/>
                </a:solidFill>
                <a:effectLst/>
                <a:ea typeface="Calibri" panose="020F0502020204030204" pitchFamily="34" charset="0"/>
                <a:cs typeface="Times New Roman" panose="02020603050405020304" pitchFamily="18" charset="0"/>
              </a:rPr>
              <a:t>La loi spéciale de 2017 a été jugée anticonstitutionnelle, car elle porte atteinte à la liberté d’association garantie par les chartes et n’est pas justifiée dans une société libre et démocratique.</a:t>
            </a:r>
          </a:p>
          <a:p>
            <a:pPr marL="0" indent="0" algn="just">
              <a:lnSpc>
                <a:spcPct val="107000"/>
              </a:lnSpc>
              <a:spcAft>
                <a:spcPts val="800"/>
              </a:spcAft>
              <a:buNone/>
            </a:pPr>
            <a:r>
              <a:rPr lang="fr-CA" sz="1900" kern="100" dirty="0">
                <a:solidFill>
                  <a:srgbClr val="FF0000"/>
                </a:solidFill>
                <a:effectLst/>
                <a:ea typeface="Calibri" panose="020F0502020204030204" pitchFamily="34" charset="0"/>
                <a:cs typeface="Times New Roman" panose="02020603050405020304" pitchFamily="18" charset="0"/>
              </a:rPr>
              <a:t>La </a:t>
            </a:r>
            <a:r>
              <a:rPr lang="fr-CA" sz="1900" b="1" kern="100" dirty="0">
                <a:solidFill>
                  <a:srgbClr val="FF0000"/>
                </a:solidFill>
                <a:effectLst/>
                <a:ea typeface="Calibri" panose="020F0502020204030204" pitchFamily="34" charset="0"/>
                <a:cs typeface="Times New Roman" panose="02020603050405020304" pitchFamily="18" charset="0"/>
              </a:rPr>
              <a:t>loi 43 de 2005 serait probablement jugée inconstitutionnelle aujourd’hui</a:t>
            </a:r>
            <a:r>
              <a:rPr lang="fr-CA" sz="1900" kern="100" dirty="0">
                <a:solidFill>
                  <a:srgbClr val="FF0000"/>
                </a:solidFill>
                <a:effectLst/>
                <a:ea typeface="Calibri" panose="020F0502020204030204" pitchFamily="34" charset="0"/>
                <a:cs typeface="Times New Roman" panose="02020603050405020304" pitchFamily="18" charset="0"/>
              </a:rPr>
              <a:t>, du moins en partie, dans le nouveau cadre juridique établi depuis l’arrêt </a:t>
            </a:r>
            <a:r>
              <a:rPr lang="fr-CA" sz="1900" i="1" kern="100" dirty="0">
                <a:solidFill>
                  <a:srgbClr val="FF0000"/>
                </a:solidFill>
                <a:effectLst/>
                <a:ea typeface="Calibri" panose="020F0502020204030204" pitchFamily="34" charset="0"/>
                <a:cs typeface="Times New Roman" panose="02020603050405020304" pitchFamily="18" charset="0"/>
              </a:rPr>
              <a:t>Saskatchewan</a:t>
            </a:r>
            <a:r>
              <a:rPr lang="fr-CA" sz="1900" i="1" kern="0" dirty="0">
                <a:solidFill>
                  <a:srgbClr val="FF0000"/>
                </a:solidFill>
                <a:effectLst/>
                <a:ea typeface="Calibri" panose="020F0502020204030204" pitchFamily="34" charset="0"/>
                <a:cs typeface="Times New Roman" panose="02020603050405020304" pitchFamily="18" charset="0"/>
              </a:rPr>
              <a:t>.</a:t>
            </a:r>
            <a:endParaRPr lang="fr-CA" sz="1900" kern="100" dirty="0">
              <a:solidFill>
                <a:srgbClr val="FF0000"/>
              </a:solidFill>
              <a:effectLst/>
              <a:ea typeface="Calibri" panose="020F0502020204030204" pitchFamily="34" charset="0"/>
              <a:cs typeface="Times New Roman" panose="02020603050405020304" pitchFamily="18" charset="0"/>
            </a:endParaRPr>
          </a:p>
          <a:p>
            <a:endParaRPr lang="fr-CA" dirty="0"/>
          </a:p>
        </p:txBody>
      </p:sp>
      <p:sp>
        <p:nvSpPr>
          <p:cNvPr id="4" name="Espace réservé du pied de page 3">
            <a:extLst>
              <a:ext uri="{FF2B5EF4-FFF2-40B4-BE49-F238E27FC236}">
                <a16:creationId xmlns:a16="http://schemas.microsoft.com/office/drawing/2014/main" id="{5F87F85A-D95F-5C95-EBAF-C67B524C5D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A2038E4C-ED90-5ED8-4BF3-D034EA265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527BF-C327-4CD5-9946-C2B3616A75CC}"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340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AE1415D-6675-E2A3-C685-0CFB2D98F0D2}"/>
              </a:ext>
            </a:extLst>
          </p:cNvPr>
          <p:cNvSpPr>
            <a:spLocks noGrp="1"/>
          </p:cNvSpPr>
          <p:nvPr>
            <p:ph type="ctrTitle"/>
            <p:custDataLst>
              <p:tags r:id="rId1"/>
            </p:custDataLst>
          </p:nvPr>
        </p:nvSpPr>
        <p:spPr>
          <a:xfrm>
            <a:off x="5741506" y="2312226"/>
            <a:ext cx="6226262" cy="936905"/>
          </a:xfrm>
        </p:spPr>
        <p:txBody>
          <a:bodyPr/>
          <a:lstStyle/>
          <a:p>
            <a:r>
              <a:rPr lang="fr-CA" sz="5700">
                <a:latin typeface="Thunder SemBd"/>
              </a:rPr>
              <a:t>1. Les salaires</a:t>
            </a:r>
          </a:p>
        </p:txBody>
      </p:sp>
      <p:sp>
        <p:nvSpPr>
          <p:cNvPr id="7" name="Sous-titre 6">
            <a:extLst>
              <a:ext uri="{FF2B5EF4-FFF2-40B4-BE49-F238E27FC236}">
                <a16:creationId xmlns:a16="http://schemas.microsoft.com/office/drawing/2014/main" id="{86BCD368-9953-D657-C91C-C1A2D0080047}"/>
              </a:ext>
            </a:extLst>
          </p:cNvPr>
          <p:cNvSpPr>
            <a:spLocks noGrp="1"/>
          </p:cNvSpPr>
          <p:nvPr>
            <p:ph type="subTitle" idx="1"/>
            <p:custDataLst>
              <p:tags r:id="rId2"/>
            </p:custDataLst>
          </p:nvPr>
        </p:nvSpPr>
        <p:spPr/>
        <p:txBody>
          <a:bodyPr vert="horz" lIns="91440" tIns="45720" rIns="91440" bIns="45720" rtlCol="0" anchor="t">
            <a:normAutofit/>
          </a:bodyPr>
          <a:lstStyle/>
          <a:p>
            <a:r>
              <a:rPr lang="fr-CA" sz="2100">
                <a:latin typeface="Epilogue"/>
              </a:rPr>
              <a:t>Des offres salariales déconnectées qui ne répondent pas à nos objectifs</a:t>
            </a:r>
            <a:endParaRPr lang="fr-CA"/>
          </a:p>
        </p:txBody>
      </p:sp>
      <p:sp>
        <p:nvSpPr>
          <p:cNvPr id="2" name="Espace réservé du numéro de diapositive 1">
            <a:extLst>
              <a:ext uri="{FF2B5EF4-FFF2-40B4-BE49-F238E27FC236}">
                <a16:creationId xmlns:a16="http://schemas.microsoft.com/office/drawing/2014/main" id="{7098BF16-8EE4-9A82-ADD5-9C155DAA28DD}"/>
              </a:ext>
            </a:extLst>
          </p:cNvPr>
          <p:cNvSpPr>
            <a:spLocks noGrp="1"/>
          </p:cNvSpPr>
          <p:nvPr>
            <p:ph type="sldNum" sz="quarter" idx="4294967295"/>
            <p:custDataLst>
              <p:tags r:id="rId3"/>
            </p:custDataLst>
          </p:nvPr>
        </p:nvSpPr>
        <p:spPr>
          <a:xfrm>
            <a:off x="11620500" y="6096000"/>
            <a:ext cx="571500" cy="571500"/>
          </a:xfrm>
        </p:spPr>
        <p:txBody>
          <a:bodyPr/>
          <a:lstStyle/>
          <a:p>
            <a:fld id="{CB4B3EF7-0E3E-C746-BEA3-A898439CAD76}" type="slidenum">
              <a:rPr lang="fr-FR" smtClean="0"/>
              <a:pPr/>
              <a:t>5</a:t>
            </a:fld>
            <a:endParaRPr lang="fr-FR"/>
          </a:p>
        </p:txBody>
      </p:sp>
    </p:spTree>
    <p:extLst>
      <p:ext uri="{BB962C8B-B14F-4D97-AF65-F5344CB8AC3E}">
        <p14:creationId xmlns:p14="http://schemas.microsoft.com/office/powerpoint/2010/main" val="3115098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9F009-ECC2-F68D-D09B-F8EF6BD7C70A}"/>
              </a:ext>
            </a:extLst>
          </p:cNvPr>
          <p:cNvSpPr>
            <a:spLocks noGrp="1"/>
          </p:cNvSpPr>
          <p:nvPr>
            <p:ph type="title"/>
          </p:nvPr>
        </p:nvSpPr>
        <p:spPr>
          <a:xfrm>
            <a:off x="3520259" y="365126"/>
            <a:ext cx="8541112" cy="926962"/>
          </a:xfrm>
        </p:spPr>
        <p:txBody>
          <a:bodyPr>
            <a:normAutofit fontScale="90000"/>
          </a:bodyPr>
          <a:lstStyle/>
          <a:p>
            <a:r>
              <a:rPr lang="fr-CA" sz="4400" kern="0" dirty="0">
                <a:effectLst/>
                <a:ea typeface="Calibri" panose="020F0502020204030204" pitchFamily="34" charset="0"/>
                <a:cs typeface="Times New Roman" panose="02020603050405020304" pitchFamily="18" charset="0"/>
              </a:rPr>
              <a:t>Les lois spéciales au Québec </a:t>
            </a:r>
            <a:r>
              <a:rPr lang="fr-CA" sz="3200" kern="0" dirty="0">
                <a:effectLst/>
                <a:ea typeface="Calibri" panose="020F0502020204030204" pitchFamily="34" charset="0"/>
                <a:cs typeface="Times New Roman" panose="02020603050405020304" pitchFamily="18" charset="0"/>
              </a:rPr>
              <a:t>(suite)</a:t>
            </a:r>
            <a:endParaRPr lang="fr-CA" dirty="0"/>
          </a:p>
        </p:txBody>
      </p:sp>
      <p:sp>
        <p:nvSpPr>
          <p:cNvPr id="3" name="Espace réservé du contenu 2">
            <a:extLst>
              <a:ext uri="{FF2B5EF4-FFF2-40B4-BE49-F238E27FC236}">
                <a16:creationId xmlns:a16="http://schemas.microsoft.com/office/drawing/2014/main" id="{09B72D37-DA12-FAFC-914C-65786D610D61}"/>
              </a:ext>
            </a:extLst>
          </p:cNvPr>
          <p:cNvSpPr>
            <a:spLocks noGrp="1"/>
          </p:cNvSpPr>
          <p:nvPr>
            <p:ph idx="1"/>
          </p:nvPr>
        </p:nvSpPr>
        <p:spPr>
          <a:xfrm>
            <a:off x="1212574" y="1648341"/>
            <a:ext cx="10141225" cy="4351338"/>
          </a:xfrm>
        </p:spPr>
        <p:txBody>
          <a:bodyPr>
            <a:normAutofit fontScale="92500" lnSpcReduction="10000"/>
          </a:bodyPr>
          <a:lstStyle/>
          <a:p>
            <a:pPr marL="0" indent="0" algn="just">
              <a:lnSpc>
                <a:spcPct val="107000"/>
              </a:lnSpc>
              <a:spcAft>
                <a:spcPts val="800"/>
              </a:spcAft>
              <a:buNone/>
            </a:pPr>
            <a:r>
              <a:rPr lang="fr-CA" sz="1900" kern="0" dirty="0">
                <a:effectLst/>
                <a:ea typeface="Calibri" panose="020F0502020204030204" pitchFamily="34" charset="0"/>
                <a:cs typeface="Times New Roman" panose="02020603050405020304" pitchFamily="18" charset="0"/>
              </a:rPr>
              <a:t>En </a:t>
            </a:r>
            <a:r>
              <a:rPr lang="fr-CA" sz="1900" kern="0" dirty="0">
                <a:solidFill>
                  <a:srgbClr val="FF0000"/>
                </a:solidFill>
                <a:effectLst/>
                <a:ea typeface="Calibri" panose="020F0502020204030204" pitchFamily="34" charset="0"/>
                <a:cs typeface="Times New Roman" panose="02020603050405020304" pitchFamily="18" charset="0"/>
              </a:rPr>
              <a:t>juillet 2023, </a:t>
            </a:r>
            <a:r>
              <a:rPr lang="fr-CA" sz="1900" kern="0" dirty="0">
                <a:effectLst/>
                <a:ea typeface="Calibri" panose="020F0502020204030204" pitchFamily="34" charset="0"/>
                <a:cs typeface="Times New Roman" panose="02020603050405020304" pitchFamily="18" charset="0"/>
              </a:rPr>
              <a:t>les chauffeurs d’autobus du Réseau de transport de la Capitale (RTC) ont exercé leur droit de grève. Le maire de Québec Bruno Marchand a rapidement évoqué le recours à une loi spéciale. Voici </a:t>
            </a:r>
            <a:r>
              <a:rPr lang="fr-CA" sz="1900" kern="0" dirty="0">
                <a:solidFill>
                  <a:srgbClr val="FF0000"/>
                </a:solidFill>
                <a:effectLst/>
                <a:ea typeface="Calibri" panose="020F0502020204030204" pitchFamily="34" charset="0"/>
                <a:cs typeface="Times New Roman" panose="02020603050405020304" pitchFamily="18" charset="0"/>
              </a:rPr>
              <a:t>la réponse du ministre du Travail, M. Jean Boulet </a:t>
            </a:r>
            <a:r>
              <a:rPr lang="fr-CA" sz="1900" kern="0" dirty="0">
                <a:effectLst/>
                <a:ea typeface="Calibri" panose="020F0502020204030204" pitchFamily="34" charset="0"/>
                <a:cs typeface="Times New Roman" panose="02020603050405020304" pitchFamily="18" charset="0"/>
              </a:rPr>
              <a:t>: </a:t>
            </a:r>
            <a:endParaRPr lang="fr-CA" sz="19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900" kern="0" dirty="0">
                <a:effectLst/>
                <a:ea typeface="Calibri" panose="020F0502020204030204" pitchFamily="34" charset="0"/>
                <a:cs typeface="Times New Roman" panose="02020603050405020304" pitchFamily="18" charset="0"/>
              </a:rPr>
              <a:t>« </a:t>
            </a:r>
            <a:r>
              <a:rPr lang="fr-FR" sz="1900" kern="0" dirty="0">
                <a:solidFill>
                  <a:srgbClr val="FF0000"/>
                </a:solidFill>
                <a:effectLst/>
                <a:ea typeface="Calibri" panose="020F0502020204030204" pitchFamily="34" charset="0"/>
                <a:cs typeface="Times New Roman" panose="02020603050405020304" pitchFamily="18" charset="0"/>
              </a:rPr>
              <a:t>Il n’est pas question d’une loi spéciale</a:t>
            </a:r>
            <a:r>
              <a:rPr lang="fr-FR" sz="1900" kern="0" dirty="0">
                <a:effectLst/>
                <a:ea typeface="Calibri" panose="020F0502020204030204" pitchFamily="34" charset="0"/>
                <a:cs typeface="Times New Roman" panose="02020603050405020304" pitchFamily="18" charset="0"/>
              </a:rPr>
              <a:t>. »</a:t>
            </a:r>
            <a:endParaRPr lang="fr-CA" sz="19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900" kern="0" dirty="0">
                <a:effectLst/>
                <a:ea typeface="Calibri" panose="020F0502020204030204" pitchFamily="34" charset="0"/>
                <a:cs typeface="Times New Roman" panose="02020603050405020304" pitchFamily="18" charset="0"/>
              </a:rPr>
              <a:t>« On n’amendera pas nos lois chaque fois qu’une décision défavorise une partie. On n’éliminera pas l’exercice du droit de grève chaque fois qu’il est exercé. »</a:t>
            </a:r>
            <a:endParaRPr lang="fr-CA" sz="1900" kern="100" dirty="0">
              <a:effectLst/>
              <a:ea typeface="Calibri" panose="020F0502020204030204" pitchFamily="34" charset="0"/>
              <a:cs typeface="Times New Roman" panose="02020603050405020304" pitchFamily="18" charset="0"/>
            </a:endParaRPr>
          </a:p>
          <a:p>
            <a:pPr marL="0" indent="0" algn="r">
              <a:lnSpc>
                <a:spcPct val="107000"/>
              </a:lnSpc>
              <a:spcAft>
                <a:spcPts val="800"/>
              </a:spcAft>
              <a:buNone/>
            </a:pPr>
            <a:r>
              <a:rPr lang="fr-FR" sz="1900" kern="0" dirty="0">
                <a:effectLst/>
                <a:ea typeface="Calibri" panose="020F0502020204030204" pitchFamily="34" charset="0"/>
                <a:cs typeface="Times New Roman" panose="02020603050405020304" pitchFamily="18" charset="0"/>
              </a:rPr>
              <a:t>							 La Presse, le 4 juillet 2023</a:t>
            </a:r>
            <a:r>
              <a:rPr lang="fr-CA" sz="1900" kern="0" dirty="0">
                <a:effectLst/>
                <a:ea typeface="Calibri" panose="020F0502020204030204" pitchFamily="34" charset="0"/>
                <a:cs typeface="Times New Roman" panose="02020603050405020304" pitchFamily="18" charset="0"/>
              </a:rPr>
              <a:t> </a:t>
            </a:r>
            <a:endParaRPr lang="fr-CA" sz="1900" kern="1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CA" sz="1900" kern="0" dirty="0">
                <a:effectLst/>
                <a:ea typeface="Calibri" panose="020F0502020204030204" pitchFamily="34" charset="0"/>
                <a:cs typeface="Times New Roman" panose="02020603050405020304" pitchFamily="18" charset="0"/>
              </a:rPr>
              <a:t>« </a:t>
            </a:r>
            <a:r>
              <a:rPr lang="fr-CA" sz="1900" kern="0" dirty="0">
                <a:solidFill>
                  <a:srgbClr val="FF0000"/>
                </a:solidFill>
                <a:effectLst/>
                <a:ea typeface="Calibri" panose="020F0502020204030204" pitchFamily="34" charset="0"/>
                <a:cs typeface="Times New Roman" panose="02020603050405020304" pitchFamily="18" charset="0"/>
              </a:rPr>
              <a:t>Le droit de grève, depuis 2015, à la suite d’une décision de la Cour suprême du Canada, est reconnu comme un droit fondamental et le paysage juridique canadien et québécois a évolué beaucoup. </a:t>
            </a:r>
            <a:r>
              <a:rPr lang="fr-CA" sz="1900" kern="0" dirty="0">
                <a:effectLst/>
                <a:ea typeface="Calibri" panose="020F0502020204030204" pitchFamily="34" charset="0"/>
                <a:cs typeface="Times New Roman" panose="02020603050405020304" pitchFamily="18" charset="0"/>
              </a:rPr>
              <a:t>»</a:t>
            </a:r>
            <a:endParaRPr lang="fr-CA" sz="1900" kern="100" dirty="0">
              <a:effectLst/>
              <a:ea typeface="Calibri" panose="020F0502020204030204" pitchFamily="34" charset="0"/>
              <a:cs typeface="Times New Roman" panose="02020603050405020304" pitchFamily="18" charset="0"/>
            </a:endParaRPr>
          </a:p>
          <a:p>
            <a:pPr marL="0" indent="0" algn="r">
              <a:lnSpc>
                <a:spcPct val="107000"/>
              </a:lnSpc>
              <a:spcAft>
                <a:spcPts val="800"/>
              </a:spcAft>
              <a:buNone/>
            </a:pPr>
            <a:r>
              <a:rPr lang="fr-CA" sz="1900" kern="0" dirty="0">
                <a:effectLst/>
                <a:ea typeface="Calibri" panose="020F0502020204030204" pitchFamily="34" charset="0"/>
                <a:cs typeface="Times New Roman" panose="02020603050405020304" pitchFamily="18" charset="0"/>
              </a:rPr>
              <a:t>Tout un matin (Radio-Canada), 4 juillet 2023</a:t>
            </a:r>
            <a:endParaRPr lang="fr-CA" sz="1900" kern="100" dirty="0">
              <a:effectLst/>
              <a:ea typeface="Calibri" panose="020F0502020204030204" pitchFamily="34" charset="0"/>
              <a:cs typeface="Times New Roman" panose="02020603050405020304" pitchFamily="18" charset="0"/>
            </a:endParaRPr>
          </a:p>
          <a:p>
            <a:endParaRPr lang="fr-CA" dirty="0"/>
          </a:p>
        </p:txBody>
      </p:sp>
      <p:sp>
        <p:nvSpPr>
          <p:cNvPr id="4" name="Espace réservé du pied de page 3">
            <a:extLst>
              <a:ext uri="{FF2B5EF4-FFF2-40B4-BE49-F238E27FC236}">
                <a16:creationId xmlns:a16="http://schemas.microsoft.com/office/drawing/2014/main" id="{1BFACB43-74EC-0524-4015-08E3FF69C7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
        <p:nvSpPr>
          <p:cNvPr id="5" name="Espace réservé du numéro de diapositive 4">
            <a:extLst>
              <a:ext uri="{FF2B5EF4-FFF2-40B4-BE49-F238E27FC236}">
                <a16:creationId xmlns:a16="http://schemas.microsoft.com/office/drawing/2014/main" id="{8E3D55BC-4905-9FAF-0E0E-36508FF16FDB}"/>
              </a:ext>
            </a:extLst>
          </p:cNvPr>
          <p:cNvSpPr>
            <a:spLocks noGrp="1"/>
          </p:cNvSpPr>
          <p:nvPr>
            <p:ph type="sldNum" sz="quarter" idx="12"/>
          </p:nvPr>
        </p:nvSpPr>
        <p:spPr>
          <a:xfrm>
            <a:off x="10056854" y="6449659"/>
            <a:ext cx="19000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F291C-8989-43D8-8C14-DC2C928EC121}" type="slidenum">
              <a:rPr kumimoji="0" lang="fr-FR" sz="1000" b="1" i="0" u="none" strike="noStrike" kern="1200" cap="none" spc="0" normalizeH="0" baseline="0" noProof="0" smtClean="0">
                <a:ln>
                  <a:noFill/>
                </a:ln>
                <a:solidFill>
                  <a:srgbClr val="005395"/>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000" b="1" i="0" u="none" strike="noStrike" kern="1200" cap="none" spc="0" normalizeH="0" baseline="0" noProof="0" dirty="0">
              <a:ln>
                <a:noFill/>
              </a:ln>
              <a:solidFill>
                <a:srgbClr val="00539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1560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A804-DA95-8371-4CE8-7ABAE81797BA}"/>
              </a:ext>
            </a:extLst>
          </p:cNvPr>
          <p:cNvSpPr>
            <a:spLocks noGrp="1"/>
          </p:cNvSpPr>
          <p:nvPr>
            <p:ph type="ctrTitle"/>
            <p:custDataLst>
              <p:tags r:id="rId1"/>
            </p:custDataLst>
          </p:nvPr>
        </p:nvSpPr>
        <p:spPr>
          <a:xfrm>
            <a:off x="4519153" y="2312227"/>
            <a:ext cx="6226262" cy="936905"/>
          </a:xfrm>
        </p:spPr>
        <p:txBody>
          <a:bodyPr/>
          <a:lstStyle/>
          <a:p>
            <a:r>
              <a:rPr lang="fr-CA" dirty="0"/>
              <a:t>7. La grève</a:t>
            </a:r>
          </a:p>
        </p:txBody>
      </p:sp>
      <p:sp>
        <p:nvSpPr>
          <p:cNvPr id="3" name="Sous-titre 2">
            <a:extLst>
              <a:ext uri="{FF2B5EF4-FFF2-40B4-BE49-F238E27FC236}">
                <a16:creationId xmlns:a16="http://schemas.microsoft.com/office/drawing/2014/main" id="{C216980E-9F0A-A57E-3137-4E56326AFE54}"/>
              </a:ext>
            </a:extLst>
          </p:cNvPr>
          <p:cNvSpPr>
            <a:spLocks noGrp="1"/>
          </p:cNvSpPr>
          <p:nvPr>
            <p:ph type="subTitle" idx="1"/>
            <p:custDataLst>
              <p:tags r:id="rId2"/>
            </p:custDataLst>
          </p:nvPr>
        </p:nvSpPr>
        <p:spPr/>
        <p:txBody>
          <a:bodyPr/>
          <a:lstStyle/>
          <a:p>
            <a:r>
              <a:rPr lang="fr-CA"/>
              <a:t>L’ultime moyen de pression</a:t>
            </a:r>
          </a:p>
        </p:txBody>
      </p:sp>
    </p:spTree>
    <p:extLst>
      <p:ext uri="{BB962C8B-B14F-4D97-AF65-F5344CB8AC3E}">
        <p14:creationId xmlns:p14="http://schemas.microsoft.com/office/powerpoint/2010/main" val="523034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4784FA-9377-3F93-CF07-92FA2D4FB2C0}"/>
              </a:ext>
            </a:extLst>
          </p:cNvPr>
          <p:cNvSpPr>
            <a:spLocks noGrp="1"/>
          </p:cNvSpPr>
          <p:nvPr>
            <p:ph type="sldNum" sz="quarter" idx="12"/>
            <p:custDataLst>
              <p:tags r:id="rId1"/>
            </p:custDataLst>
          </p:nvPr>
        </p:nvSpPr>
        <p:spPr/>
        <p:txBody>
          <a:bodyPr/>
          <a:lstStyle/>
          <a:p>
            <a:fld id="{CB4B3EF7-0E3E-C746-BEA3-A898439CAD76}" type="slidenum">
              <a:rPr lang="fr-FR" smtClean="0"/>
              <a:pPr/>
              <a:t>52</a:t>
            </a:fld>
            <a:endParaRPr lang="fr-FR"/>
          </a:p>
        </p:txBody>
      </p:sp>
      <p:sp>
        <p:nvSpPr>
          <p:cNvPr id="3" name="Titre 2">
            <a:extLst>
              <a:ext uri="{FF2B5EF4-FFF2-40B4-BE49-F238E27FC236}">
                <a16:creationId xmlns:a16="http://schemas.microsoft.com/office/drawing/2014/main" id="{268F8E92-05F2-75AC-8EE5-D87704377F0F}"/>
              </a:ext>
            </a:extLst>
          </p:cNvPr>
          <p:cNvSpPr>
            <a:spLocks noGrp="1"/>
          </p:cNvSpPr>
          <p:nvPr>
            <p:ph type="title"/>
            <p:custDataLst>
              <p:tags r:id="rId2"/>
            </p:custDataLst>
          </p:nvPr>
        </p:nvSpPr>
        <p:spPr/>
        <p:txBody>
          <a:bodyPr>
            <a:normAutofit/>
          </a:bodyPr>
          <a:lstStyle/>
          <a:p>
            <a:r>
              <a:rPr lang="fr-CA" sz="5100"/>
              <a:t>L’intensification des moyens de pression</a:t>
            </a:r>
          </a:p>
        </p:txBody>
      </p:sp>
      <p:sp>
        <p:nvSpPr>
          <p:cNvPr id="4" name="Espace réservé du contenu 3">
            <a:extLst>
              <a:ext uri="{FF2B5EF4-FFF2-40B4-BE49-F238E27FC236}">
                <a16:creationId xmlns:a16="http://schemas.microsoft.com/office/drawing/2014/main" id="{0ECAF92A-4D03-CE88-7227-95E6E13F23B3}"/>
              </a:ext>
            </a:extLst>
          </p:cNvPr>
          <p:cNvSpPr>
            <a:spLocks noGrp="1"/>
          </p:cNvSpPr>
          <p:nvPr>
            <p:ph idx="1"/>
            <p:custDataLst>
              <p:tags r:id="rId3"/>
            </p:custDataLst>
          </p:nvPr>
        </p:nvSpPr>
        <p:spPr/>
        <p:txBody>
          <a:bodyPr vert="horz" lIns="91440" tIns="45720" rIns="91440" bIns="45720" rtlCol="0" anchor="t">
            <a:normAutofit/>
          </a:bodyPr>
          <a:lstStyle/>
          <a:p>
            <a:pPr marL="227965" indent="-227965">
              <a:spcBef>
                <a:spcPts val="2000"/>
              </a:spcBef>
            </a:pPr>
            <a:r>
              <a:rPr lang="fr-CA" sz="2000" dirty="0">
                <a:latin typeface="Epilogue"/>
              </a:rPr>
              <a:t>En mai 2023, le Front commun obtenait le mandat d’intensifier les moyens de pression et de planifier le recours stratégique à la grève au moment jugé opportun en fonction de l’évolution de la négociation</a:t>
            </a:r>
          </a:p>
          <a:p>
            <a:pPr marL="227965" indent="-227965">
              <a:spcBef>
                <a:spcPts val="2000"/>
              </a:spcBef>
            </a:pPr>
            <a:r>
              <a:rPr lang="fr-CA" sz="2000" dirty="0">
                <a:latin typeface="Epilogue"/>
              </a:rPr>
              <a:t>La mobilisation continue à s’intensifier</a:t>
            </a:r>
          </a:p>
          <a:p>
            <a:pPr marL="227965" indent="-227965">
              <a:spcBef>
                <a:spcPts val="2000"/>
              </a:spcBef>
            </a:pPr>
            <a:r>
              <a:rPr lang="fr-CA" sz="2000" dirty="0">
                <a:latin typeface="Epilogue"/>
              </a:rPr>
              <a:t>Malheureusement, comme l’indique le rapport de négociation, cette intensification n’a pas encore suffi à ébranler le gouvernement qui se sent tout-puissant</a:t>
            </a:r>
          </a:p>
          <a:p>
            <a:pPr marL="227965" indent="-227965">
              <a:spcBef>
                <a:spcPts val="2000"/>
              </a:spcBef>
            </a:pPr>
            <a:r>
              <a:rPr lang="fr-CA" sz="2000" dirty="0">
                <a:latin typeface="Epilogue"/>
              </a:rPr>
              <a:t>La menace d’une grève des travailleuses et des travailleurs réunis en Front commun est de nature à inquiéter réellement le gouvernement et à faire progresser la négociation</a:t>
            </a:r>
          </a:p>
        </p:txBody>
      </p:sp>
    </p:spTree>
    <p:extLst>
      <p:ext uri="{BB962C8B-B14F-4D97-AF65-F5344CB8AC3E}">
        <p14:creationId xmlns:p14="http://schemas.microsoft.com/office/powerpoint/2010/main" val="19382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76E0CF-FACC-6577-D04A-2CEE2BFD8228}"/>
              </a:ext>
            </a:extLst>
          </p:cNvPr>
          <p:cNvSpPr>
            <a:spLocks noGrp="1"/>
          </p:cNvSpPr>
          <p:nvPr>
            <p:ph type="sldNum" sz="quarter" idx="12"/>
            <p:custDataLst>
              <p:tags r:id="rId1"/>
            </p:custDataLst>
          </p:nvPr>
        </p:nvSpPr>
        <p:spPr/>
        <p:txBody>
          <a:bodyPr/>
          <a:lstStyle/>
          <a:p>
            <a:fld id="{CB4B3EF7-0E3E-C746-BEA3-A898439CAD76}" type="slidenum">
              <a:rPr lang="fr-FR" smtClean="0"/>
              <a:pPr/>
              <a:t>53</a:t>
            </a:fld>
            <a:endParaRPr lang="fr-FR"/>
          </a:p>
        </p:txBody>
      </p:sp>
      <p:sp>
        <p:nvSpPr>
          <p:cNvPr id="2" name="Title 1">
            <a:extLst>
              <a:ext uri="{FF2B5EF4-FFF2-40B4-BE49-F238E27FC236}">
                <a16:creationId xmlns:a16="http://schemas.microsoft.com/office/drawing/2014/main" id="{401EEE18-FBEC-5A46-12CA-AC7978C2E896}"/>
              </a:ext>
            </a:extLst>
          </p:cNvPr>
          <p:cNvSpPr>
            <a:spLocks noGrp="1"/>
          </p:cNvSpPr>
          <p:nvPr>
            <p:ph type="title"/>
            <p:custDataLst>
              <p:tags r:id="rId2"/>
            </p:custDataLst>
          </p:nvPr>
        </p:nvSpPr>
        <p:spPr/>
        <p:txBody>
          <a:bodyPr>
            <a:normAutofit/>
          </a:bodyPr>
          <a:lstStyle/>
          <a:p>
            <a:r>
              <a:rPr lang="fr-CA" sz="5100"/>
              <a:t>C'est</a:t>
            </a:r>
            <a:r>
              <a:rPr lang="en-US" sz="5100"/>
              <a:t> quoi, la </a:t>
            </a:r>
            <a:r>
              <a:rPr lang="fr-CA" sz="5100"/>
              <a:t>grève</a:t>
            </a:r>
            <a:r>
              <a:rPr lang="en-US" sz="5100"/>
              <a:t> ?</a:t>
            </a:r>
          </a:p>
        </p:txBody>
      </p:sp>
      <p:sp>
        <p:nvSpPr>
          <p:cNvPr id="3" name="Content Placeholder 2">
            <a:extLst>
              <a:ext uri="{FF2B5EF4-FFF2-40B4-BE49-F238E27FC236}">
                <a16:creationId xmlns:a16="http://schemas.microsoft.com/office/drawing/2014/main" id="{A797F806-A00B-A7CB-9B5E-6F89E41A02DE}"/>
              </a:ext>
            </a:extLst>
          </p:cNvPr>
          <p:cNvSpPr>
            <a:spLocks noGrp="1"/>
          </p:cNvSpPr>
          <p:nvPr>
            <p:ph idx="1"/>
            <p:custDataLst>
              <p:tags r:id="rId3"/>
            </p:custDataLst>
          </p:nvPr>
        </p:nvSpPr>
        <p:spPr/>
        <p:txBody>
          <a:bodyPr vert="horz" lIns="91440" tIns="45720" rIns="91440" bIns="45720" rtlCol="0" anchor="t">
            <a:normAutofit/>
          </a:bodyPr>
          <a:lstStyle/>
          <a:p>
            <a:pPr marL="227965" indent="-227965">
              <a:spcBef>
                <a:spcPts val="2000"/>
              </a:spcBef>
            </a:pPr>
            <a:r>
              <a:rPr lang="fr-CA" sz="2000">
                <a:latin typeface="Epilogue"/>
              </a:rPr>
              <a:t>C'est le moyen de pression ultime qui, tout au long de l’histoire du mouvement syndical, a permis de lutter contre l’arbitraire patronal et de défendre les droits des travailleuses et des travailleurs</a:t>
            </a:r>
          </a:p>
          <a:p>
            <a:pPr marL="227965" indent="-227965">
              <a:spcBef>
                <a:spcPts val="2000"/>
              </a:spcBef>
            </a:pPr>
            <a:r>
              <a:rPr lang="fr-CA" sz="2000">
                <a:latin typeface="Epilogue"/>
              </a:rPr>
              <a:t>C’est l’un des piliers de la justice sociale et de la démocratie</a:t>
            </a:r>
          </a:p>
          <a:p>
            <a:pPr marL="227965" indent="-227965">
              <a:spcBef>
                <a:spcPts val="2000"/>
              </a:spcBef>
            </a:pPr>
            <a:r>
              <a:rPr lang="fr-CA" sz="2000">
                <a:latin typeface="Epilogue"/>
              </a:rPr>
              <a:t>C’est la démonstration ultime du caractère essentiel de la contribution des travailleuses et des travailleurs</a:t>
            </a:r>
          </a:p>
          <a:p>
            <a:pPr marL="227965" indent="-227965">
              <a:spcBef>
                <a:spcPts val="2000"/>
              </a:spcBef>
            </a:pPr>
            <a:r>
              <a:rPr lang="fr-CA" sz="2000">
                <a:latin typeface="Epilogue"/>
              </a:rPr>
              <a:t>C'est souvent la seule manière de gagner nos luttes, d'améliorer nos conditions de travail et d’avoir de meilleurs salaires</a:t>
            </a:r>
          </a:p>
          <a:p>
            <a:pPr marL="227965" indent="-227965">
              <a:spcBef>
                <a:spcPts val="2000"/>
              </a:spcBef>
            </a:pPr>
            <a:endParaRPr lang="fr-CA" sz="2000"/>
          </a:p>
        </p:txBody>
      </p:sp>
    </p:spTree>
    <p:extLst>
      <p:ext uri="{BB962C8B-B14F-4D97-AF65-F5344CB8AC3E}">
        <p14:creationId xmlns:p14="http://schemas.microsoft.com/office/powerpoint/2010/main" val="2296087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4C5254-0973-0CBE-FF5A-4A8F29A162FD}"/>
              </a:ext>
            </a:extLst>
          </p:cNvPr>
          <p:cNvSpPr>
            <a:spLocks noGrp="1"/>
          </p:cNvSpPr>
          <p:nvPr>
            <p:ph type="sldNum" sz="quarter" idx="12"/>
            <p:custDataLst>
              <p:tags r:id="rId1"/>
            </p:custDataLst>
          </p:nvPr>
        </p:nvSpPr>
        <p:spPr/>
        <p:txBody>
          <a:bodyPr/>
          <a:lstStyle/>
          <a:p>
            <a:fld id="{CB4B3EF7-0E3E-C746-BEA3-A898439CAD76}" type="slidenum">
              <a:rPr lang="fr-FR" smtClean="0"/>
              <a:pPr/>
              <a:t>54</a:t>
            </a:fld>
            <a:endParaRPr lang="fr-FR"/>
          </a:p>
        </p:txBody>
      </p:sp>
      <p:sp>
        <p:nvSpPr>
          <p:cNvPr id="2" name="Title 1">
            <a:extLst>
              <a:ext uri="{FF2B5EF4-FFF2-40B4-BE49-F238E27FC236}">
                <a16:creationId xmlns:a16="http://schemas.microsoft.com/office/drawing/2014/main" id="{41EA39C3-DA61-7711-E514-14539F3035CB}"/>
              </a:ext>
            </a:extLst>
          </p:cNvPr>
          <p:cNvSpPr>
            <a:spLocks noGrp="1"/>
          </p:cNvSpPr>
          <p:nvPr>
            <p:ph type="title"/>
            <p:custDataLst>
              <p:tags r:id="rId2"/>
            </p:custDataLst>
          </p:nvPr>
        </p:nvSpPr>
        <p:spPr/>
        <p:txBody>
          <a:bodyPr>
            <a:normAutofit/>
          </a:bodyPr>
          <a:lstStyle/>
          <a:p>
            <a:r>
              <a:rPr lang="fr-CA" sz="5100"/>
              <a:t>Pourquoi</a:t>
            </a:r>
            <a:r>
              <a:rPr lang="en-US" sz="5100"/>
              <a:t> faire la </a:t>
            </a:r>
            <a:r>
              <a:rPr lang="fr-CA" sz="5100"/>
              <a:t>grève</a:t>
            </a:r>
            <a:r>
              <a:rPr lang="en-US" sz="5100"/>
              <a:t> ? </a:t>
            </a:r>
          </a:p>
        </p:txBody>
      </p:sp>
      <p:sp>
        <p:nvSpPr>
          <p:cNvPr id="3" name="Content Placeholder 2">
            <a:extLst>
              <a:ext uri="{FF2B5EF4-FFF2-40B4-BE49-F238E27FC236}">
                <a16:creationId xmlns:a16="http://schemas.microsoft.com/office/drawing/2014/main" id="{E81A95EF-66FE-FD21-3879-10814F994805}"/>
              </a:ext>
            </a:extLst>
          </p:cNvPr>
          <p:cNvSpPr>
            <a:spLocks noGrp="1"/>
          </p:cNvSpPr>
          <p:nvPr>
            <p:ph idx="1"/>
            <p:custDataLst>
              <p:tags r:id="rId3"/>
            </p:custDataLst>
          </p:nvPr>
        </p:nvSpPr>
        <p:spPr/>
        <p:txBody>
          <a:bodyPr vert="horz" lIns="91440" tIns="45720" rIns="91440" bIns="45720" rtlCol="0" anchor="t">
            <a:normAutofit/>
          </a:bodyPr>
          <a:lstStyle/>
          <a:p>
            <a:pPr marL="227965" indent="-227965"/>
            <a:r>
              <a:rPr lang="en-US" sz="2100" dirty="0">
                <a:latin typeface="Epilogue"/>
              </a:rPr>
              <a:t>Dans </a:t>
            </a:r>
            <a:r>
              <a:rPr lang="fr-CA" sz="2100" dirty="0">
                <a:latin typeface="Epilogue"/>
              </a:rPr>
              <a:t>l’histoire</a:t>
            </a:r>
            <a:r>
              <a:rPr lang="en-US" sz="2100" dirty="0">
                <a:latin typeface="Epilogue"/>
              </a:rPr>
              <a:t> des </a:t>
            </a:r>
            <a:r>
              <a:rPr lang="fr-CA" sz="2100" dirty="0">
                <a:latin typeface="Epilogue"/>
              </a:rPr>
              <a:t>négociations</a:t>
            </a:r>
            <a:r>
              <a:rPr lang="en-US" sz="2100" dirty="0">
                <a:latin typeface="Epilogue"/>
              </a:rPr>
              <a:t> du </a:t>
            </a:r>
            <a:r>
              <a:rPr lang="fr-CA" sz="2100" dirty="0">
                <a:latin typeface="Epilogue"/>
              </a:rPr>
              <a:t>secteur</a:t>
            </a:r>
            <a:r>
              <a:rPr lang="en-US" sz="2100" dirty="0">
                <a:latin typeface="Epilogue"/>
              </a:rPr>
              <a:t> public, </a:t>
            </a:r>
            <a:r>
              <a:rPr lang="fr-CA" sz="2100" dirty="0">
                <a:latin typeface="Epilogue"/>
              </a:rPr>
              <a:t>plusieurs</a:t>
            </a:r>
            <a:r>
              <a:rPr lang="en-US" sz="2100" dirty="0">
                <a:latin typeface="Epilogue"/>
              </a:rPr>
              <a:t> gains </a:t>
            </a:r>
            <a:r>
              <a:rPr lang="fr-CA" sz="2100" dirty="0">
                <a:latin typeface="Epilogue"/>
              </a:rPr>
              <a:t>importants</a:t>
            </a:r>
            <a:r>
              <a:rPr lang="en-US" sz="2100" dirty="0">
                <a:latin typeface="Epilogue"/>
              </a:rPr>
              <a:t> </a:t>
            </a:r>
            <a:r>
              <a:rPr lang="fr-CA" sz="2100" dirty="0">
                <a:latin typeface="Epilogue"/>
              </a:rPr>
              <a:t>ont</a:t>
            </a:r>
            <a:r>
              <a:rPr lang="en-US" sz="2100" dirty="0">
                <a:latin typeface="Epilogue"/>
              </a:rPr>
              <a:t> </a:t>
            </a:r>
            <a:r>
              <a:rPr lang="fr-CA" sz="2100" dirty="0">
                <a:latin typeface="Epilogue"/>
              </a:rPr>
              <a:t>été</a:t>
            </a:r>
            <a:r>
              <a:rPr lang="en-US" sz="2100" dirty="0">
                <a:latin typeface="Epilogue"/>
              </a:rPr>
              <a:t> </a:t>
            </a:r>
            <a:r>
              <a:rPr lang="fr-CA" sz="2100" dirty="0">
                <a:latin typeface="Epilogue"/>
              </a:rPr>
              <a:t>réalisés</a:t>
            </a:r>
            <a:r>
              <a:rPr lang="en-US" sz="2100" dirty="0">
                <a:latin typeface="Epilogue"/>
              </a:rPr>
              <a:t> à la suite de </a:t>
            </a:r>
            <a:r>
              <a:rPr lang="fr-CA" sz="2100" dirty="0">
                <a:latin typeface="Epilogue"/>
              </a:rPr>
              <a:t>l'exercice</a:t>
            </a:r>
            <a:r>
              <a:rPr lang="en-US" sz="2100" dirty="0">
                <a:latin typeface="Epilogue"/>
              </a:rPr>
              <a:t> de la </a:t>
            </a:r>
            <a:r>
              <a:rPr lang="fr-CA" sz="2100" dirty="0">
                <a:latin typeface="Epilogue"/>
              </a:rPr>
              <a:t>grève</a:t>
            </a:r>
            <a:r>
              <a:rPr lang="en-US" sz="2100" dirty="0">
                <a:latin typeface="Epilogue"/>
              </a:rPr>
              <a:t> :</a:t>
            </a:r>
            <a:endParaRPr lang="fr-FR" sz="2100" dirty="0">
              <a:latin typeface="Epilogue"/>
            </a:endParaRPr>
          </a:p>
          <a:p>
            <a:pPr marL="800100" lvl="1" indent="-342900">
              <a:spcBef>
                <a:spcPts val="1800"/>
              </a:spcBef>
              <a:buFont typeface="Epilogue" pitchFamily="2" charset="0"/>
              <a:buChar char="—"/>
            </a:pPr>
            <a:r>
              <a:rPr lang="en-US" sz="1900" dirty="0">
                <a:latin typeface="Epilogue"/>
              </a:rPr>
              <a:t>Notre régime de </a:t>
            </a:r>
            <a:r>
              <a:rPr lang="fr-CA" sz="1900" dirty="0">
                <a:latin typeface="Epilogue"/>
              </a:rPr>
              <a:t>retraite</a:t>
            </a:r>
            <a:r>
              <a:rPr lang="en-US" sz="1900" dirty="0">
                <a:latin typeface="Epilogue"/>
              </a:rPr>
              <a:t> à prestation </a:t>
            </a:r>
            <a:r>
              <a:rPr lang="fr-CA" sz="1900" dirty="0">
                <a:latin typeface="Epilogue"/>
              </a:rPr>
              <a:t>déterminée</a:t>
            </a:r>
            <a:r>
              <a:rPr lang="en-US" sz="1900" dirty="0">
                <a:latin typeface="Epilogue"/>
              </a:rPr>
              <a:t> (RREGOP)</a:t>
            </a:r>
          </a:p>
          <a:p>
            <a:pPr marL="800100" lvl="1" indent="-342900">
              <a:spcBef>
                <a:spcPts val="1800"/>
              </a:spcBef>
              <a:buFont typeface="Epilogue" pitchFamily="2" charset="0"/>
              <a:buChar char="—"/>
            </a:pPr>
            <a:r>
              <a:rPr lang="en-US" sz="1900" dirty="0">
                <a:latin typeface="Epilogue"/>
              </a:rPr>
              <a:t>Nos </a:t>
            </a:r>
            <a:r>
              <a:rPr lang="fr-CA" sz="1900" dirty="0">
                <a:latin typeface="Epilogue"/>
              </a:rPr>
              <a:t>semaines</a:t>
            </a:r>
            <a:r>
              <a:rPr lang="en-US" sz="1900" dirty="0">
                <a:latin typeface="Epilogue"/>
              </a:rPr>
              <a:t> de </a:t>
            </a:r>
            <a:r>
              <a:rPr lang="fr-CA" sz="1900" dirty="0">
                <a:latin typeface="Epilogue"/>
              </a:rPr>
              <a:t>vacances</a:t>
            </a:r>
            <a:r>
              <a:rPr lang="en-US" sz="1900" dirty="0">
                <a:latin typeface="Epilogue"/>
              </a:rPr>
              <a:t> </a:t>
            </a:r>
            <a:r>
              <a:rPr lang="fr-CA" sz="1900" dirty="0">
                <a:latin typeface="Epilogue"/>
              </a:rPr>
              <a:t>payées</a:t>
            </a:r>
          </a:p>
          <a:p>
            <a:pPr marL="800100" lvl="1" indent="-342900">
              <a:spcBef>
                <a:spcPts val="1800"/>
              </a:spcBef>
              <a:buFont typeface="Epilogue" pitchFamily="2" charset="0"/>
              <a:buChar char="—"/>
            </a:pPr>
            <a:r>
              <a:rPr lang="en-US" sz="1900" dirty="0">
                <a:latin typeface="Epilogue"/>
              </a:rPr>
              <a:t>Les congés de </a:t>
            </a:r>
            <a:r>
              <a:rPr lang="fr-CA" sz="1900" dirty="0">
                <a:latin typeface="Epilogue"/>
              </a:rPr>
              <a:t>maternité</a:t>
            </a:r>
            <a:r>
              <a:rPr lang="en-US" sz="1900" dirty="0">
                <a:latin typeface="Epilogue"/>
              </a:rPr>
              <a:t> et </a:t>
            </a:r>
            <a:r>
              <a:rPr lang="fr-CA" sz="1900" dirty="0">
                <a:latin typeface="Epilogue"/>
              </a:rPr>
              <a:t>parentaux</a:t>
            </a:r>
            <a:r>
              <a:rPr lang="en-US" sz="1900" dirty="0">
                <a:latin typeface="Epilogue"/>
              </a:rPr>
              <a:t> </a:t>
            </a:r>
            <a:r>
              <a:rPr lang="fr-CA" sz="1900" dirty="0">
                <a:latin typeface="Epilogue"/>
              </a:rPr>
              <a:t>payés</a:t>
            </a:r>
          </a:p>
          <a:p>
            <a:pPr marL="227965" indent="-227965">
              <a:spcBef>
                <a:spcPts val="2400"/>
              </a:spcBef>
            </a:pPr>
            <a:r>
              <a:rPr lang="en-US" sz="2100" dirty="0">
                <a:latin typeface="Epilogue"/>
              </a:rPr>
              <a:t>Il y a 50 </a:t>
            </a:r>
            <a:r>
              <a:rPr lang="fr-CA" sz="2100" dirty="0">
                <a:latin typeface="Epilogue"/>
              </a:rPr>
              <a:t>ans</a:t>
            </a:r>
            <a:r>
              <a:rPr lang="en-US" sz="2100" dirty="0">
                <a:latin typeface="Epilogue"/>
              </a:rPr>
              <a:t>, la très forte </a:t>
            </a:r>
            <a:r>
              <a:rPr lang="fr-CA" sz="2100" dirty="0">
                <a:latin typeface="Epilogue"/>
              </a:rPr>
              <a:t>mobilisation</a:t>
            </a:r>
            <a:r>
              <a:rPr lang="en-US" sz="2100" dirty="0">
                <a:latin typeface="Epilogue"/>
              </a:rPr>
              <a:t> et </a:t>
            </a:r>
            <a:r>
              <a:rPr lang="fr-CA" sz="2100" dirty="0">
                <a:latin typeface="Epilogue"/>
              </a:rPr>
              <a:t>l’exercice</a:t>
            </a:r>
            <a:r>
              <a:rPr lang="en-US" sz="2100" dirty="0">
                <a:latin typeface="Epilogue"/>
              </a:rPr>
              <a:t> de la </a:t>
            </a:r>
            <a:r>
              <a:rPr lang="fr-CA" sz="2100" dirty="0">
                <a:latin typeface="Epilogue"/>
              </a:rPr>
              <a:t>grève</a:t>
            </a:r>
            <a:r>
              <a:rPr lang="en-US" sz="2100" dirty="0">
                <a:latin typeface="Epilogue"/>
              </a:rPr>
              <a:t> </a:t>
            </a:r>
            <a:r>
              <a:rPr lang="fr-CA" sz="2100" dirty="0">
                <a:latin typeface="Epilogue"/>
              </a:rPr>
              <a:t>en</a:t>
            </a:r>
            <a:r>
              <a:rPr lang="en-US" sz="2100" dirty="0">
                <a:latin typeface="Epilogue"/>
              </a:rPr>
              <a:t> Front </a:t>
            </a:r>
            <a:r>
              <a:rPr lang="fr-CA" sz="2100" dirty="0">
                <a:latin typeface="Epilogue"/>
              </a:rPr>
              <a:t>commun</a:t>
            </a:r>
            <a:r>
              <a:rPr lang="en-US" sz="2100" dirty="0">
                <a:latin typeface="Epilogue"/>
              </a:rPr>
              <a:t> </a:t>
            </a:r>
            <a:r>
              <a:rPr lang="fr-CA" sz="2100" dirty="0">
                <a:latin typeface="Epilogue"/>
              </a:rPr>
              <a:t>ont</a:t>
            </a:r>
            <a:r>
              <a:rPr lang="en-US" sz="2100" dirty="0">
                <a:latin typeface="Epilogue"/>
              </a:rPr>
              <a:t> </a:t>
            </a:r>
            <a:r>
              <a:rPr lang="fr-CA" sz="2100" dirty="0">
                <a:latin typeface="Epilogue"/>
              </a:rPr>
              <a:t>permis</a:t>
            </a:r>
            <a:r>
              <a:rPr lang="en-US" sz="2100" dirty="0">
                <a:latin typeface="Epilogue"/>
              </a:rPr>
              <a:t> de </a:t>
            </a:r>
            <a:r>
              <a:rPr lang="fr-CA" sz="2100" dirty="0">
                <a:latin typeface="Epilogue"/>
              </a:rPr>
              <a:t>gagner</a:t>
            </a:r>
            <a:r>
              <a:rPr lang="en-US" sz="2100" dirty="0">
                <a:latin typeface="Epilogue"/>
              </a:rPr>
              <a:t> </a:t>
            </a:r>
            <a:r>
              <a:rPr lang="fr-CA" sz="2100" dirty="0">
                <a:latin typeface="Epilogue"/>
              </a:rPr>
              <a:t>notamment</a:t>
            </a:r>
            <a:r>
              <a:rPr lang="en-US" sz="2100" dirty="0">
                <a:latin typeface="Epilogue"/>
              </a:rPr>
              <a:t> :</a:t>
            </a:r>
          </a:p>
          <a:p>
            <a:pPr marL="800100" lvl="1" indent="-342900">
              <a:spcBef>
                <a:spcPts val="1800"/>
              </a:spcBef>
              <a:buFont typeface="Epilogue" pitchFamily="2" charset="0"/>
              <a:buChar char="—"/>
            </a:pPr>
            <a:r>
              <a:rPr lang="en-US" sz="1900" dirty="0">
                <a:latin typeface="Epilogue"/>
              </a:rPr>
              <a:t>Une clause de protection du </a:t>
            </a:r>
            <a:r>
              <a:rPr lang="fr-CA" sz="1900" dirty="0">
                <a:latin typeface="Epilogue"/>
              </a:rPr>
              <a:t>pouvoir</a:t>
            </a:r>
            <a:r>
              <a:rPr lang="en-US" sz="1900" dirty="0">
                <a:latin typeface="Epilogue"/>
              </a:rPr>
              <a:t> </a:t>
            </a:r>
            <a:r>
              <a:rPr lang="fr-CA" sz="1900" dirty="0">
                <a:latin typeface="Epilogue"/>
              </a:rPr>
              <a:t>d’achat</a:t>
            </a:r>
          </a:p>
          <a:p>
            <a:pPr marL="800100" lvl="1" indent="-342900">
              <a:spcBef>
                <a:spcPts val="1800"/>
              </a:spcBef>
              <a:buFont typeface="Epilogue" pitchFamily="2" charset="0"/>
              <a:buChar char="—"/>
            </a:pPr>
            <a:r>
              <a:rPr lang="en-US" sz="1900" dirty="0">
                <a:latin typeface="Epilogue"/>
              </a:rPr>
              <a:t>Des augmentations de </a:t>
            </a:r>
            <a:r>
              <a:rPr lang="fr-CA" sz="1900" dirty="0">
                <a:latin typeface="Epilogue"/>
              </a:rPr>
              <a:t>salaire</a:t>
            </a:r>
            <a:r>
              <a:rPr lang="en-US" sz="1900" dirty="0">
                <a:latin typeface="Epilogue"/>
              </a:rPr>
              <a:t> </a:t>
            </a:r>
            <a:r>
              <a:rPr lang="fr-CA" sz="1900" dirty="0">
                <a:latin typeface="Epilogue"/>
              </a:rPr>
              <a:t>allant</a:t>
            </a:r>
            <a:r>
              <a:rPr lang="en-US" sz="1900" dirty="0">
                <a:latin typeface="Epilogue"/>
              </a:rPr>
              <a:t> </a:t>
            </a:r>
            <a:r>
              <a:rPr lang="fr-CA" sz="1900" dirty="0">
                <a:latin typeface="Epilogue"/>
              </a:rPr>
              <a:t>jusqu’à</a:t>
            </a:r>
            <a:r>
              <a:rPr lang="en-US" sz="1900" dirty="0">
                <a:latin typeface="Epilogue"/>
              </a:rPr>
              <a:t> 42,9 % (1979)</a:t>
            </a:r>
          </a:p>
          <a:p>
            <a:pPr marL="1142365" lvl="2" indent="-227965"/>
            <a:endParaRPr lang="en-US" sz="2000" dirty="0"/>
          </a:p>
        </p:txBody>
      </p:sp>
    </p:spTree>
    <p:extLst>
      <p:ext uri="{BB962C8B-B14F-4D97-AF65-F5344CB8AC3E}">
        <p14:creationId xmlns:p14="http://schemas.microsoft.com/office/powerpoint/2010/main" val="1093165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4C5254-0973-0CBE-FF5A-4A8F29A162FD}"/>
              </a:ext>
            </a:extLst>
          </p:cNvPr>
          <p:cNvSpPr>
            <a:spLocks noGrp="1"/>
          </p:cNvSpPr>
          <p:nvPr>
            <p:ph type="sldNum" sz="quarter" idx="12"/>
            <p:custDataLst>
              <p:tags r:id="rId1"/>
            </p:custDataLst>
          </p:nvPr>
        </p:nvSpPr>
        <p:spPr/>
        <p:txBody>
          <a:bodyPr/>
          <a:lstStyle/>
          <a:p>
            <a:fld id="{CB4B3EF7-0E3E-C746-BEA3-A898439CAD76}" type="slidenum">
              <a:rPr lang="fr-FR" smtClean="0"/>
              <a:pPr/>
              <a:t>55</a:t>
            </a:fld>
            <a:endParaRPr lang="fr-FR"/>
          </a:p>
        </p:txBody>
      </p:sp>
      <p:sp>
        <p:nvSpPr>
          <p:cNvPr id="2" name="Title 1">
            <a:extLst>
              <a:ext uri="{FF2B5EF4-FFF2-40B4-BE49-F238E27FC236}">
                <a16:creationId xmlns:a16="http://schemas.microsoft.com/office/drawing/2014/main" id="{41EA39C3-DA61-7711-E514-14539F3035CB}"/>
              </a:ext>
            </a:extLst>
          </p:cNvPr>
          <p:cNvSpPr>
            <a:spLocks noGrp="1"/>
          </p:cNvSpPr>
          <p:nvPr>
            <p:ph type="title"/>
            <p:custDataLst>
              <p:tags r:id="rId2"/>
            </p:custDataLst>
          </p:nvPr>
        </p:nvSpPr>
        <p:spPr/>
        <p:txBody>
          <a:bodyPr>
            <a:normAutofit/>
          </a:bodyPr>
          <a:lstStyle/>
          <a:p>
            <a:r>
              <a:rPr lang="fr-CA" sz="5100"/>
              <a:t>Pourquoi</a:t>
            </a:r>
            <a:r>
              <a:rPr lang="en-US" sz="5100"/>
              <a:t> faire la </a:t>
            </a:r>
            <a:r>
              <a:rPr lang="fr-CA" sz="5100"/>
              <a:t>grève</a:t>
            </a:r>
            <a:r>
              <a:rPr lang="en-US" sz="5100"/>
              <a:t> ?</a:t>
            </a:r>
          </a:p>
        </p:txBody>
      </p:sp>
      <p:sp>
        <p:nvSpPr>
          <p:cNvPr id="3" name="Content Placeholder 2">
            <a:extLst>
              <a:ext uri="{FF2B5EF4-FFF2-40B4-BE49-F238E27FC236}">
                <a16:creationId xmlns:a16="http://schemas.microsoft.com/office/drawing/2014/main" id="{E81A95EF-66FE-FD21-3879-10814F994805}"/>
              </a:ext>
            </a:extLst>
          </p:cNvPr>
          <p:cNvSpPr>
            <a:spLocks noGrp="1"/>
          </p:cNvSpPr>
          <p:nvPr>
            <p:ph idx="1"/>
            <p:custDataLst>
              <p:tags r:id="rId3"/>
            </p:custDataLst>
          </p:nvPr>
        </p:nvSpPr>
        <p:spPr>
          <a:xfrm>
            <a:off x="578722" y="1648326"/>
            <a:ext cx="11138026" cy="4874066"/>
          </a:xfrm>
        </p:spPr>
        <p:txBody>
          <a:bodyPr vert="horz" lIns="91440" tIns="45720" rIns="91440" bIns="45720" rtlCol="0" anchor="t">
            <a:normAutofit/>
          </a:bodyPr>
          <a:lstStyle/>
          <a:p>
            <a:pPr marL="227965" indent="-227965">
              <a:spcBef>
                <a:spcPts val="1800"/>
              </a:spcBef>
            </a:pPr>
            <a:r>
              <a:rPr lang="fr-CA" sz="2000" dirty="0">
                <a:latin typeface="Epilogue"/>
              </a:rPr>
              <a:t>Des mandats de grève permettent d'intensifier la pression sur le gouvernement afin qu'il nous prenne au sérieux et qu'il revoit son cadre financier pour la négociation</a:t>
            </a:r>
          </a:p>
          <a:p>
            <a:pPr marL="227965" indent="-227965">
              <a:spcBef>
                <a:spcPts val="1800"/>
              </a:spcBef>
            </a:pPr>
            <a:r>
              <a:rPr lang="fr-CA" sz="2000" dirty="0">
                <a:solidFill>
                  <a:srgbClr val="FF0000"/>
                </a:solidFill>
                <a:latin typeface="Epilogue"/>
              </a:rPr>
              <a:t>Parce que la mobilisation des 420 000 travailleuses et travailleurs membres du Front commun représente une force majeure capable de perturber l'ensemble des réseaux</a:t>
            </a:r>
          </a:p>
          <a:p>
            <a:pPr marL="0" indent="0">
              <a:spcBef>
                <a:spcPts val="3000"/>
              </a:spcBef>
              <a:buNone/>
            </a:pPr>
            <a:r>
              <a:rPr lang="fr-CA" sz="2000" b="1" dirty="0">
                <a:latin typeface="Epilogue"/>
              </a:rPr>
              <a:t>NOUS D’UNE SEULE VOIX</a:t>
            </a:r>
            <a:r>
              <a:rPr lang="fr-CA" sz="2000" dirty="0">
                <a:latin typeface="Epilogue"/>
              </a:rPr>
              <a:t>, avons la force : </a:t>
            </a:r>
          </a:p>
          <a:p>
            <a:pPr marL="800100" lvl="1" indent="-342900">
              <a:spcBef>
                <a:spcPts val="1800"/>
              </a:spcBef>
              <a:buFont typeface="Epilogue" pitchFamily="2" charset="0"/>
              <a:buChar char="—"/>
            </a:pPr>
            <a:r>
              <a:rPr lang="fr-CA" sz="1900" dirty="0">
                <a:latin typeface="Epilogue"/>
              </a:rPr>
              <a:t>De contrer les reculs proposés par le gouvernement dans nos conditions de travail, notamment à notre régime de retraite</a:t>
            </a:r>
          </a:p>
          <a:p>
            <a:pPr marL="800100" lvl="1" indent="-342900">
              <a:spcBef>
                <a:spcPts val="1800"/>
              </a:spcBef>
              <a:buFont typeface="Epilogue" pitchFamily="2" charset="0"/>
              <a:buChar char="—"/>
            </a:pPr>
            <a:r>
              <a:rPr lang="fr-CA" sz="1900" dirty="0">
                <a:latin typeface="Epilogue"/>
              </a:rPr>
              <a:t>D'obtenir des augmentations de salaire qui tiennent compte de l'inflation et qui permettent un enrichissement réel</a:t>
            </a:r>
          </a:p>
          <a:p>
            <a:pPr marL="800100" lvl="1" indent="-342900">
              <a:spcBef>
                <a:spcPts val="1800"/>
              </a:spcBef>
              <a:buFont typeface="Epilogue" pitchFamily="2" charset="0"/>
              <a:buChar char="—"/>
            </a:pPr>
            <a:r>
              <a:rPr lang="fr-CA" sz="1900" dirty="0">
                <a:latin typeface="Epilogue"/>
              </a:rPr>
              <a:t>D'obtenir des améliorations de nos conditions de travail et de pratique et ainsi accroitre notre capacité à offrir les meilleurs services publics possibles</a:t>
            </a:r>
          </a:p>
          <a:p>
            <a:pPr marL="227965" indent="-227965"/>
            <a:endParaRPr lang="en-US" dirty="0"/>
          </a:p>
          <a:p>
            <a:pPr marL="227965" indent="-227965"/>
            <a:endParaRPr lang="en-US" dirty="0"/>
          </a:p>
          <a:p>
            <a:pPr marL="227965" indent="-227965"/>
            <a:endParaRPr lang="en-US" dirty="0"/>
          </a:p>
          <a:p>
            <a:pPr marL="227965" indent="-227965"/>
            <a:endParaRPr lang="en-US" dirty="0"/>
          </a:p>
          <a:p>
            <a:pPr marL="227965" indent="-227965"/>
            <a:endParaRPr lang="en-US" dirty="0"/>
          </a:p>
          <a:p>
            <a:pPr marL="685165" lvl="1" indent="-227965"/>
            <a:endParaRPr lang="en-US" dirty="0"/>
          </a:p>
          <a:p>
            <a:pPr marL="1142365" lvl="2" indent="-227965"/>
            <a:endParaRPr lang="en-US" dirty="0"/>
          </a:p>
        </p:txBody>
      </p:sp>
    </p:spTree>
    <p:extLst>
      <p:ext uri="{BB962C8B-B14F-4D97-AF65-F5344CB8AC3E}">
        <p14:creationId xmlns:p14="http://schemas.microsoft.com/office/powerpoint/2010/main" val="3165175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7C1B-4B48-3E47-290C-55331F1FFCE2}"/>
              </a:ext>
            </a:extLst>
          </p:cNvPr>
          <p:cNvSpPr>
            <a:spLocks noGrp="1"/>
          </p:cNvSpPr>
          <p:nvPr>
            <p:ph type="ctrTitle"/>
          </p:nvPr>
        </p:nvSpPr>
        <p:spPr>
          <a:xfrm>
            <a:off x="4519153" y="634037"/>
            <a:ext cx="6226262" cy="1728404"/>
          </a:xfrm>
        </p:spPr>
        <p:txBody>
          <a:bodyPr/>
          <a:lstStyle/>
          <a:p>
            <a:r>
              <a:rPr lang="fr-CA" dirty="0"/>
              <a:t>Et les autres syndicats?</a:t>
            </a:r>
            <a:endParaRPr lang="en-CA" dirty="0"/>
          </a:p>
        </p:txBody>
      </p:sp>
      <p:sp>
        <p:nvSpPr>
          <p:cNvPr id="5" name="Subtitle 4">
            <a:extLst>
              <a:ext uri="{FF2B5EF4-FFF2-40B4-BE49-F238E27FC236}">
                <a16:creationId xmlns:a16="http://schemas.microsoft.com/office/drawing/2014/main" id="{ACE53F28-7A72-F7C7-5ACF-5D768AE2E11F}"/>
              </a:ext>
            </a:extLst>
          </p:cNvPr>
          <p:cNvSpPr>
            <a:spLocks noGrp="1"/>
          </p:cNvSpPr>
          <p:nvPr>
            <p:ph type="subTitle" idx="1"/>
          </p:nvPr>
        </p:nvSpPr>
        <p:spPr/>
        <p:txBody>
          <a:bodyPr/>
          <a:lstStyle/>
          <a:p>
            <a:pPr algn="just"/>
            <a:r>
              <a:rPr lang="fr-CA" dirty="0">
                <a:solidFill>
                  <a:schemeClr val="tx1"/>
                </a:solidFill>
              </a:rPr>
              <a:t>Au moment d’écrire ces lignes, le message envoyé par les syndicats qui ont procédé au vote est clair;</a:t>
            </a:r>
          </a:p>
          <a:p>
            <a:pPr algn="just"/>
            <a:r>
              <a:rPr lang="fr-CA" dirty="0">
                <a:solidFill>
                  <a:schemeClr val="tx1"/>
                </a:solidFill>
              </a:rPr>
              <a:t>Les résultats se situent entre 90% et 100% </a:t>
            </a:r>
            <a:r>
              <a:rPr lang="fr-CA" b="1" dirty="0">
                <a:solidFill>
                  <a:schemeClr val="tx1"/>
                </a:solidFill>
              </a:rPr>
              <a:t>POUR</a:t>
            </a:r>
            <a:r>
              <a:rPr lang="fr-CA" dirty="0">
                <a:solidFill>
                  <a:schemeClr val="tx1"/>
                </a:solidFill>
              </a:rPr>
              <a:t> le mandat de grève du Front commun!</a:t>
            </a:r>
            <a:endParaRPr lang="en-CA" dirty="0">
              <a:solidFill>
                <a:schemeClr val="tx1"/>
              </a:solidFill>
            </a:endParaRPr>
          </a:p>
        </p:txBody>
      </p:sp>
    </p:spTree>
    <p:extLst>
      <p:ext uri="{BB962C8B-B14F-4D97-AF65-F5344CB8AC3E}">
        <p14:creationId xmlns:p14="http://schemas.microsoft.com/office/powerpoint/2010/main" val="415895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9BB34-1F66-EC33-5A63-3E41E7C82678}"/>
              </a:ext>
            </a:extLst>
          </p:cNvPr>
          <p:cNvSpPr>
            <a:spLocks noGrp="1"/>
          </p:cNvSpPr>
          <p:nvPr>
            <p:ph type="ctrTitle"/>
            <p:custDataLst>
              <p:tags r:id="rId1"/>
            </p:custDataLst>
          </p:nvPr>
        </p:nvSpPr>
        <p:spPr>
          <a:xfrm>
            <a:off x="4519153" y="860035"/>
            <a:ext cx="6469678" cy="2389097"/>
          </a:xfrm>
        </p:spPr>
        <p:txBody>
          <a:bodyPr/>
          <a:lstStyle/>
          <a:p>
            <a:r>
              <a:rPr lang="fr-CA" sz="5400" dirty="0">
                <a:latin typeface="Thunder SemBd"/>
              </a:rPr>
              <a:t>Recommandations du Front commun sur la grève</a:t>
            </a:r>
          </a:p>
        </p:txBody>
      </p:sp>
    </p:spTree>
    <p:extLst>
      <p:ext uri="{BB962C8B-B14F-4D97-AF65-F5344CB8AC3E}">
        <p14:creationId xmlns:p14="http://schemas.microsoft.com/office/powerpoint/2010/main" val="1341291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A06B-91D9-452C-E43E-ADEDBEF23367}"/>
              </a:ext>
            </a:extLst>
          </p:cNvPr>
          <p:cNvSpPr>
            <a:spLocks noGrp="1"/>
          </p:cNvSpPr>
          <p:nvPr>
            <p:ph type="title"/>
            <p:custDataLst>
              <p:tags r:id="rId1"/>
            </p:custDataLst>
          </p:nvPr>
        </p:nvSpPr>
        <p:spPr/>
        <p:txBody>
          <a:bodyPr/>
          <a:lstStyle/>
          <a:p>
            <a:r>
              <a:rPr lang="en-US" sz="5050" dirty="0" err="1">
                <a:latin typeface="Thunder SemBd"/>
              </a:rPr>
              <a:t>Mandat</a:t>
            </a:r>
            <a:endParaRPr lang="en-US" dirty="0"/>
          </a:p>
        </p:txBody>
      </p:sp>
      <p:sp>
        <p:nvSpPr>
          <p:cNvPr id="3" name="Content Placeholder 2">
            <a:extLst>
              <a:ext uri="{FF2B5EF4-FFF2-40B4-BE49-F238E27FC236}">
                <a16:creationId xmlns:a16="http://schemas.microsoft.com/office/drawing/2014/main" id="{FF2A13C6-0D07-E17E-AA88-AFFED34DB57B}"/>
              </a:ext>
            </a:extLst>
          </p:cNvPr>
          <p:cNvSpPr>
            <a:spLocks noGrp="1"/>
          </p:cNvSpPr>
          <p:nvPr>
            <p:ph idx="1"/>
            <p:custDataLst>
              <p:tags r:id="rId2"/>
            </p:custDataLst>
          </p:nvPr>
        </p:nvSpPr>
        <p:spPr/>
        <p:txBody>
          <a:bodyPr vert="horz" lIns="91440" tIns="45720" rIns="91440" bIns="45720" rtlCol="0" anchor="t">
            <a:normAutofit/>
          </a:bodyPr>
          <a:lstStyle/>
          <a:p>
            <a:pPr marL="0" indent="0">
              <a:buNone/>
            </a:pPr>
            <a:r>
              <a:rPr lang="fr-CA" dirty="0"/>
              <a:t>Je mandate le SSEPI-CSQ pour déclencher, au moment jugé opportun, une grève pouvant aller jusqu’à la grève générale illimitée (GGI).</a:t>
            </a:r>
          </a:p>
          <a:p>
            <a:pPr marL="0" indent="0">
              <a:spcBef>
                <a:spcPts val="1800"/>
              </a:spcBef>
              <a:buNone/>
            </a:pPr>
            <a:r>
              <a:rPr lang="fr-CA" dirty="0"/>
              <a:t>Que le déclenchement de la GGI soit précédé de séquences de grève, et ce, en tenant compte de la conjoncture de négociation.</a:t>
            </a:r>
          </a:p>
          <a:p>
            <a:pPr marL="0" indent="0">
              <a:buNone/>
            </a:pPr>
            <a:endParaRPr lang="en-US" dirty="0"/>
          </a:p>
        </p:txBody>
      </p:sp>
      <p:sp>
        <p:nvSpPr>
          <p:cNvPr id="4" name="Slide Number Placeholder 3">
            <a:extLst>
              <a:ext uri="{FF2B5EF4-FFF2-40B4-BE49-F238E27FC236}">
                <a16:creationId xmlns:a16="http://schemas.microsoft.com/office/drawing/2014/main" id="{C94BF908-CFF6-6EA0-7D60-CD0C8597AF19}"/>
              </a:ext>
            </a:extLst>
          </p:cNvPr>
          <p:cNvSpPr>
            <a:spLocks noGrp="1"/>
          </p:cNvSpPr>
          <p:nvPr>
            <p:ph type="sldNum" sz="quarter" idx="12"/>
            <p:custDataLst>
              <p:tags r:id="rId3"/>
            </p:custDataLst>
          </p:nvPr>
        </p:nvSpPr>
        <p:spPr/>
        <p:txBody>
          <a:bodyPr/>
          <a:lstStyle/>
          <a:p>
            <a:fld id="{CB4B3EF7-0E3E-C746-BEA3-A898439CAD76}" type="slidenum">
              <a:rPr lang="fr-FR" smtClean="0"/>
              <a:pPr/>
              <a:t>58</a:t>
            </a:fld>
            <a:endParaRPr lang="fr-FR"/>
          </a:p>
        </p:txBody>
      </p:sp>
    </p:spTree>
    <p:extLst>
      <p:ext uri="{BB962C8B-B14F-4D97-AF65-F5344CB8AC3E}">
        <p14:creationId xmlns:p14="http://schemas.microsoft.com/office/powerpoint/2010/main" val="1341695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A06B-91D9-452C-E43E-ADEDBEF23367}"/>
              </a:ext>
            </a:extLst>
          </p:cNvPr>
          <p:cNvSpPr>
            <a:spLocks noGrp="1"/>
          </p:cNvSpPr>
          <p:nvPr>
            <p:ph type="title"/>
            <p:custDataLst>
              <p:tags r:id="rId1"/>
            </p:custDataLst>
          </p:nvPr>
        </p:nvSpPr>
        <p:spPr/>
        <p:txBody>
          <a:bodyPr/>
          <a:lstStyle/>
          <a:p>
            <a:r>
              <a:rPr lang="en-US" sz="5050" dirty="0" err="1">
                <a:latin typeface="Thunder SemBd"/>
              </a:rPr>
              <a:t>Ralliement</a:t>
            </a:r>
            <a:endParaRPr lang="en-US" dirty="0"/>
          </a:p>
        </p:txBody>
      </p:sp>
      <p:sp>
        <p:nvSpPr>
          <p:cNvPr id="4" name="Slide Number Placeholder 3">
            <a:extLst>
              <a:ext uri="{FF2B5EF4-FFF2-40B4-BE49-F238E27FC236}">
                <a16:creationId xmlns:a16="http://schemas.microsoft.com/office/drawing/2014/main" id="{C94BF908-CFF6-6EA0-7D60-CD0C8597AF19}"/>
              </a:ext>
            </a:extLst>
          </p:cNvPr>
          <p:cNvSpPr>
            <a:spLocks noGrp="1"/>
          </p:cNvSpPr>
          <p:nvPr>
            <p:ph type="sldNum" sz="quarter" idx="12"/>
            <p:custDataLst>
              <p:tags r:id="rId2"/>
            </p:custDataLst>
          </p:nvPr>
        </p:nvSpPr>
        <p:spPr/>
        <p:txBody>
          <a:bodyPr/>
          <a:lstStyle/>
          <a:p>
            <a:fld id="{CB4B3EF7-0E3E-C746-BEA3-A898439CAD76}" type="slidenum">
              <a:rPr lang="fr-FR" smtClean="0"/>
              <a:pPr/>
              <a:t>59</a:t>
            </a:fld>
            <a:endParaRPr lang="fr-FR"/>
          </a:p>
        </p:txBody>
      </p:sp>
      <p:sp>
        <p:nvSpPr>
          <p:cNvPr id="8" name="Content Placeholder 2">
            <a:extLst>
              <a:ext uri="{FF2B5EF4-FFF2-40B4-BE49-F238E27FC236}">
                <a16:creationId xmlns:a16="http://schemas.microsoft.com/office/drawing/2014/main" id="{5C18FDB3-9268-904F-84A8-4011E60D9F40}"/>
              </a:ext>
            </a:extLst>
          </p:cNvPr>
          <p:cNvSpPr txBox="1">
            <a:spLocks/>
          </p:cNvSpPr>
          <p:nvPr>
            <p:custDataLst>
              <p:tags r:id="rId3"/>
            </p:custDataLst>
          </p:nvPr>
        </p:nvSpPr>
        <p:spPr>
          <a:xfrm>
            <a:off x="731122" y="1894325"/>
            <a:ext cx="11138026" cy="3942709"/>
          </a:xfrm>
          <a:prstGeom prst="rect">
            <a:avLst/>
          </a:prstGeom>
        </p:spPr>
        <p:txBody>
          <a:bodyPr vert="horz" lIns="91440" tIns="45720" rIns="91440" bIns="45720" rtlCol="0" anchor="t">
            <a:normAutofit/>
          </a:bodyPr>
          <a:lstStyle>
            <a:lvl1pPr marL="228597" indent="-228597" algn="l" defTabSz="914389" rtl="0" eaLnBrk="1" latinLnBrk="0" hangingPunct="1">
              <a:lnSpc>
                <a:spcPct val="100000"/>
              </a:lnSpc>
              <a:spcBef>
                <a:spcPts val="1000"/>
              </a:spcBef>
              <a:buFont typeface="Arial" panose="020B0604020202020204" pitchFamily="34" charset="0"/>
              <a:buChar char="•"/>
              <a:defRPr sz="2540" b="0" i="0" kern="1200">
                <a:solidFill>
                  <a:schemeClr val="tx1"/>
                </a:solidFill>
                <a:latin typeface="Epilogue" pitchFamily="2" charset="77"/>
                <a:ea typeface="+mn-ea"/>
                <a:cs typeface="+mn-cs"/>
              </a:defRPr>
            </a:lvl1pPr>
            <a:lvl2pPr marL="685791" indent="-228597" algn="l" defTabSz="914389" rtl="0" eaLnBrk="1" latinLnBrk="0" hangingPunct="1">
              <a:lnSpc>
                <a:spcPct val="100000"/>
              </a:lnSpc>
              <a:spcBef>
                <a:spcPts val="500"/>
              </a:spcBef>
              <a:buFont typeface="Arial" panose="020B0604020202020204" pitchFamily="34" charset="0"/>
              <a:buChar char="•"/>
              <a:defRPr sz="2117" b="0" i="0" kern="1200">
                <a:solidFill>
                  <a:schemeClr val="tx1"/>
                </a:solidFill>
                <a:latin typeface="Epilogue" pitchFamily="2" charset="77"/>
                <a:ea typeface="+mn-ea"/>
                <a:cs typeface="+mn-cs"/>
              </a:defRPr>
            </a:lvl2pPr>
            <a:lvl3pPr marL="1142986" indent="-228597" algn="l" defTabSz="914389" rtl="0" eaLnBrk="1" latinLnBrk="0" hangingPunct="1">
              <a:lnSpc>
                <a:spcPct val="100000"/>
              </a:lnSpc>
              <a:spcBef>
                <a:spcPts val="500"/>
              </a:spcBef>
              <a:buFont typeface="Arial" panose="020B0604020202020204" pitchFamily="34" charset="0"/>
              <a:buChar char="•"/>
              <a:defRPr sz="1905" b="0" i="0" kern="1200">
                <a:solidFill>
                  <a:schemeClr val="tx1"/>
                </a:solidFill>
                <a:latin typeface="Epilogue" pitchFamily="2" charset="77"/>
                <a:ea typeface="+mn-ea"/>
                <a:cs typeface="+mn-cs"/>
              </a:defRPr>
            </a:lvl3pPr>
            <a:lvl4pPr marL="1600180" indent="-228597" algn="l" defTabSz="914389" rtl="0" eaLnBrk="1" latinLnBrk="0" hangingPunct="1">
              <a:lnSpc>
                <a:spcPct val="100000"/>
              </a:lnSpc>
              <a:spcBef>
                <a:spcPts val="500"/>
              </a:spcBef>
              <a:buFont typeface="Arial" panose="020B0604020202020204" pitchFamily="34" charset="0"/>
              <a:buChar char="•"/>
              <a:defRPr sz="1693" b="0" i="0" kern="1200">
                <a:solidFill>
                  <a:schemeClr val="tx1"/>
                </a:solidFill>
                <a:latin typeface="Epilogue" pitchFamily="2" charset="77"/>
                <a:ea typeface="+mn-ea"/>
                <a:cs typeface="+mn-cs"/>
              </a:defRPr>
            </a:lvl4pPr>
            <a:lvl5pPr marL="2057374" indent="-228597" algn="l" defTabSz="914389" rtl="0" eaLnBrk="1" latinLnBrk="0" hangingPunct="1">
              <a:lnSpc>
                <a:spcPct val="100000"/>
              </a:lnSpc>
              <a:spcBef>
                <a:spcPts val="500"/>
              </a:spcBef>
              <a:buFont typeface="Arial" panose="020B0604020202020204" pitchFamily="34" charset="0"/>
              <a:buChar char="•"/>
              <a:defRPr sz="1482" b="0" i="0" kern="1200">
                <a:solidFill>
                  <a:schemeClr val="tx1"/>
                </a:solidFill>
                <a:latin typeface="Epilogue" pitchFamily="2" charset="77"/>
                <a:ea typeface="+mn-ea"/>
                <a:cs typeface="+mn-cs"/>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dirty="0"/>
              <a:t>Je mandate le SSEPI-CSQ pour se rallier au mandat de grève obtenu par la majorité des affiliés de la Centrale des syndicats du Québec (CSQ).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614572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EC621-77AB-66E2-2E0A-21FB21A7EA22}"/>
              </a:ext>
            </a:extLst>
          </p:cNvPr>
          <p:cNvSpPr>
            <a:spLocks noGrp="1"/>
          </p:cNvSpPr>
          <p:nvPr>
            <p:ph type="title"/>
            <p:custDataLst>
              <p:tags r:id="rId1"/>
            </p:custDataLst>
          </p:nvPr>
        </p:nvSpPr>
        <p:spPr/>
        <p:txBody>
          <a:bodyPr>
            <a:normAutofit/>
          </a:bodyPr>
          <a:lstStyle/>
          <a:p>
            <a:r>
              <a:rPr lang="fr-FR" sz="5050">
                <a:latin typeface="Thunder SemBd"/>
              </a:rPr>
              <a:t>Traitements et échelles de traitement</a:t>
            </a:r>
            <a:br>
              <a:rPr lang="fr-FR" sz="5050"/>
            </a:br>
            <a:endParaRPr lang="fr-FR" sz="5050"/>
          </a:p>
        </p:txBody>
      </p:sp>
      <p:sp>
        <p:nvSpPr>
          <p:cNvPr id="4" name="Espace réservé du numéro de diapositive 3">
            <a:extLst>
              <a:ext uri="{FF2B5EF4-FFF2-40B4-BE49-F238E27FC236}">
                <a16:creationId xmlns:a16="http://schemas.microsoft.com/office/drawing/2014/main" id="{673D3B4D-4EEE-C498-D993-16C7CB517960}"/>
              </a:ext>
            </a:extLst>
          </p:cNvPr>
          <p:cNvSpPr>
            <a:spLocks noGrp="1"/>
          </p:cNvSpPr>
          <p:nvPr>
            <p:ph type="sldNum" sz="quarter" idx="12"/>
          </p:nvPr>
        </p:nvSpPr>
        <p:spPr/>
        <p:txBody>
          <a:bodyPr/>
          <a:lstStyle/>
          <a:p>
            <a:fld id="{CB4B3EF7-0E3E-C746-BEA3-A898439CAD76}" type="slidenum">
              <a:rPr lang="fr-FR" smtClean="0"/>
              <a:pPr/>
              <a:t>6</a:t>
            </a:fld>
            <a:endParaRPr lang="fr-FR"/>
          </a:p>
        </p:txBody>
      </p:sp>
      <p:pic>
        <p:nvPicPr>
          <p:cNvPr id="6" name="Image 5">
            <a:extLst>
              <a:ext uri="{FF2B5EF4-FFF2-40B4-BE49-F238E27FC236}">
                <a16:creationId xmlns:a16="http://schemas.microsoft.com/office/drawing/2014/main" id="{65E58491-2794-67BA-7463-97A38F9E2547}"/>
              </a:ext>
            </a:extLst>
          </p:cNvPr>
          <p:cNvPicPr>
            <a:picLocks noChangeAspect="1"/>
          </p:cNvPicPr>
          <p:nvPr/>
        </p:nvPicPr>
        <p:blipFill>
          <a:blip r:embed="rId3"/>
          <a:stretch>
            <a:fillRect/>
          </a:stretch>
        </p:blipFill>
        <p:spPr>
          <a:xfrm>
            <a:off x="-99642" y="0"/>
            <a:ext cx="12291642" cy="6870997"/>
          </a:xfrm>
          <a:prstGeom prst="rect">
            <a:avLst/>
          </a:prstGeom>
        </p:spPr>
      </p:pic>
      <p:pic>
        <p:nvPicPr>
          <p:cNvPr id="3" name="Image 2">
            <a:extLst>
              <a:ext uri="{FF2B5EF4-FFF2-40B4-BE49-F238E27FC236}">
                <a16:creationId xmlns:a16="http://schemas.microsoft.com/office/drawing/2014/main" id="{36C052FE-8267-0F4E-81CA-BB58685B3192}"/>
              </a:ext>
            </a:extLst>
          </p:cNvPr>
          <p:cNvPicPr>
            <a:picLocks noChangeAspect="1"/>
          </p:cNvPicPr>
          <p:nvPr/>
        </p:nvPicPr>
        <p:blipFill>
          <a:blip r:embed="rId4"/>
          <a:stretch>
            <a:fillRect/>
          </a:stretch>
        </p:blipFill>
        <p:spPr>
          <a:xfrm>
            <a:off x="1950145" y="1813922"/>
            <a:ext cx="3121423" cy="603556"/>
          </a:xfrm>
          <a:prstGeom prst="rect">
            <a:avLst/>
          </a:prstGeom>
        </p:spPr>
      </p:pic>
    </p:spTree>
    <p:extLst>
      <p:ext uri="{BB962C8B-B14F-4D97-AF65-F5344CB8AC3E}">
        <p14:creationId xmlns:p14="http://schemas.microsoft.com/office/powerpoint/2010/main" val="1842538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F9A"/>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A325965-000C-6C48-9746-23BCFB68ABAE}"/>
              </a:ext>
            </a:extLst>
          </p:cNvPr>
          <p:cNvPicPr>
            <a:picLocks noChangeAspect="1"/>
          </p:cNvPicPr>
          <p:nvPr>
            <p:custDataLst>
              <p:tags r:id="rId1"/>
            </p:custDataLst>
          </p:nvPr>
        </p:nvPicPr>
        <p:blipFill>
          <a:blip r:embed="rId4"/>
          <a:stretch>
            <a:fillRect/>
          </a:stretch>
        </p:blipFill>
        <p:spPr>
          <a:xfrm>
            <a:off x="2209800" y="644676"/>
            <a:ext cx="7772400" cy="5541433"/>
          </a:xfrm>
          <a:prstGeom prst="rect">
            <a:avLst/>
          </a:prstGeom>
        </p:spPr>
      </p:pic>
      <p:sp>
        <p:nvSpPr>
          <p:cNvPr id="2" name="Espace réservé du numéro de diapositive 1">
            <a:extLst>
              <a:ext uri="{FF2B5EF4-FFF2-40B4-BE49-F238E27FC236}">
                <a16:creationId xmlns:a16="http://schemas.microsoft.com/office/drawing/2014/main" id="{3F21D2A1-47C2-4536-A395-900BAE36DCB2}"/>
              </a:ext>
            </a:extLst>
          </p:cNvPr>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AEC5-E996-0243-BC29-190F9F3BD6DD}"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43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4412B-9C64-59E6-7C2B-53BD28843BB3}"/>
              </a:ext>
            </a:extLst>
          </p:cNvPr>
          <p:cNvSpPr>
            <a:spLocks noGrp="1"/>
          </p:cNvSpPr>
          <p:nvPr>
            <p:ph type="sldNum" sz="quarter" idx="12"/>
            <p:custDataLst>
              <p:tags r:id="rId1"/>
            </p:custDataLst>
          </p:nvPr>
        </p:nvSpPr>
        <p:spPr/>
        <p:txBody>
          <a:bodyPr/>
          <a:lstStyle/>
          <a:p>
            <a:fld id="{CB4B3EF7-0E3E-C746-BEA3-A898439CAD76}" type="slidenum">
              <a:rPr lang="fr-FR" smtClean="0"/>
              <a:pPr/>
              <a:t>7</a:t>
            </a:fld>
            <a:endParaRPr lang="fr-FR"/>
          </a:p>
        </p:txBody>
      </p:sp>
      <p:sp>
        <p:nvSpPr>
          <p:cNvPr id="3" name="Title 2">
            <a:extLst>
              <a:ext uri="{FF2B5EF4-FFF2-40B4-BE49-F238E27FC236}">
                <a16:creationId xmlns:a16="http://schemas.microsoft.com/office/drawing/2014/main" id="{9CA1C770-F334-290A-9E98-F0D2FC7DD1F1}"/>
              </a:ext>
            </a:extLst>
          </p:cNvPr>
          <p:cNvSpPr>
            <a:spLocks noGrp="1"/>
          </p:cNvSpPr>
          <p:nvPr>
            <p:ph type="title"/>
            <p:custDataLst>
              <p:tags r:id="rId2"/>
            </p:custDataLst>
          </p:nvPr>
        </p:nvSpPr>
        <p:spPr/>
        <p:txBody>
          <a:bodyPr/>
          <a:lstStyle/>
          <a:p>
            <a:r>
              <a:rPr lang="en-US" sz="5050" dirty="0">
                <a:latin typeface="Thunder SemBd"/>
              </a:rPr>
              <a:t>Des </a:t>
            </a:r>
            <a:r>
              <a:rPr lang="fr-CA" sz="5050" dirty="0">
                <a:latin typeface="Thunder SemBd"/>
              </a:rPr>
              <a:t>offres salariales déconnectées qui ne répondent pas à nos objectifs</a:t>
            </a:r>
            <a:endParaRPr lang="fr-CA" dirty="0"/>
          </a:p>
        </p:txBody>
      </p:sp>
      <p:sp>
        <p:nvSpPr>
          <p:cNvPr id="4" name="Content Placeholder 3">
            <a:extLst>
              <a:ext uri="{FF2B5EF4-FFF2-40B4-BE49-F238E27FC236}">
                <a16:creationId xmlns:a16="http://schemas.microsoft.com/office/drawing/2014/main" id="{12CC8CD8-5FAC-6FBB-719C-CEC7B7E4F9BF}"/>
              </a:ext>
            </a:extLst>
          </p:cNvPr>
          <p:cNvSpPr>
            <a:spLocks noGrp="1"/>
          </p:cNvSpPr>
          <p:nvPr>
            <p:ph idx="1"/>
            <p:custDataLst>
              <p:tags r:id="rId3"/>
            </p:custDataLst>
          </p:nvPr>
        </p:nvSpPr>
        <p:spPr>
          <a:xfrm>
            <a:off x="578722" y="1523957"/>
            <a:ext cx="11138026" cy="5223127"/>
          </a:xfrm>
        </p:spPr>
        <p:txBody>
          <a:bodyPr vert="horz" lIns="91440" tIns="45720" rIns="91440" bIns="45720" rtlCol="0" anchor="t">
            <a:normAutofit lnSpcReduction="10000"/>
          </a:bodyPr>
          <a:lstStyle/>
          <a:p>
            <a:pPr marL="457200" indent="-457200">
              <a:buAutoNum type="arabicPeriod"/>
            </a:pPr>
            <a:r>
              <a:rPr lang="fr-CA" sz="2100" dirty="0">
                <a:latin typeface="Epilogue"/>
              </a:rPr>
              <a:t>Refus d’accorder une clause de protection du pouvoir d’achat</a:t>
            </a:r>
          </a:p>
          <a:p>
            <a:pPr marL="742950" lvl="1" indent="-285750">
              <a:buFont typeface="Epilogue" pitchFamily="2" charset="0"/>
              <a:buChar char="—"/>
            </a:pPr>
            <a:r>
              <a:rPr lang="fr-CA" sz="1700" dirty="0">
                <a:latin typeface="Epilogue"/>
              </a:rPr>
              <a:t>L’offre patronale correspond à un appauvrissement de 7,4 % sur cinq (5) ans (9 % d’augmentation face à une inflation prévue de 16,4 %)</a:t>
            </a:r>
          </a:p>
          <a:p>
            <a:pPr marL="457200" indent="-457200">
              <a:spcBef>
                <a:spcPts val="1800"/>
              </a:spcBef>
              <a:buFont typeface="+mj-lt"/>
              <a:buAutoNum type="arabicPeriod"/>
            </a:pPr>
            <a:r>
              <a:rPr lang="fr-CA" sz="2100" dirty="0">
                <a:latin typeface="Epilogue"/>
              </a:rPr>
              <a:t>Aucun enrichissement réel ni rattrapage salarial général n'est offert</a:t>
            </a:r>
            <a:endParaRPr lang="fr-CA" sz="2100" dirty="0"/>
          </a:p>
          <a:p>
            <a:pPr marL="742950" lvl="1" indent="-285750">
              <a:buFont typeface="Epilogue" pitchFamily="2" charset="0"/>
              <a:buChar char="—"/>
            </a:pPr>
            <a:r>
              <a:rPr lang="fr-CA" sz="1700" dirty="0">
                <a:latin typeface="Epilogue"/>
              </a:rPr>
              <a:t>Le retard salarial est d’au moins 11,9 % et celui sur la rémunération globale d’au moins 3,9 %</a:t>
            </a:r>
            <a:endParaRPr lang="fr-CA" sz="1700" dirty="0"/>
          </a:p>
          <a:p>
            <a:pPr marL="457200" indent="-457200">
              <a:spcBef>
                <a:spcPts val="1800"/>
              </a:spcBef>
              <a:buAutoNum type="arabicPeriod"/>
            </a:pPr>
            <a:r>
              <a:rPr lang="fr-CA" sz="2100" dirty="0">
                <a:latin typeface="Epilogue"/>
              </a:rPr>
              <a:t>Une attention insatisfaisante portée aux inégalités face à l’inflation et au revenu de base</a:t>
            </a:r>
          </a:p>
          <a:p>
            <a:pPr marL="457200" indent="-457200">
              <a:spcBef>
                <a:spcPts val="1800"/>
              </a:spcBef>
              <a:buAutoNum type="arabicPeriod"/>
            </a:pPr>
            <a:endParaRPr lang="fr-CA" sz="900" dirty="0">
              <a:latin typeface="Epilogue"/>
            </a:endParaRPr>
          </a:p>
          <a:p>
            <a:pPr marL="743585" lvl="1" indent="-285750">
              <a:buFont typeface="Epilogue" pitchFamily="2" charset="0"/>
              <a:buChar char="—"/>
            </a:pPr>
            <a:r>
              <a:rPr lang="fr-CA" sz="1700" dirty="0">
                <a:latin typeface="Epilogue"/>
              </a:rPr>
              <a:t>Un rehaussement supplémentaire variant entre 1,9 % et 0,4 % pour les rangements 1 à 11 est offert. Le 100 $ par semaine permet un ajustement additionnel beaucoup plus significatif pour ces mêmes rangements (de 4,9 % à 1,4 %)</a:t>
            </a:r>
          </a:p>
          <a:p>
            <a:pPr marL="457200" indent="-457200">
              <a:buAutoNum type="arabicPeriod"/>
            </a:pPr>
            <a:r>
              <a:rPr lang="fr-CA" sz="2100" dirty="0">
                <a:latin typeface="Epilogue"/>
              </a:rPr>
              <a:t>Une attention insatisfaisante portée aux salaires d’entrée</a:t>
            </a:r>
          </a:p>
          <a:p>
            <a:pPr marL="0" indent="0" algn="just">
              <a:buNone/>
            </a:pPr>
            <a:endParaRPr lang="fr-CA" sz="800" b="1" dirty="0">
              <a:latin typeface="Epilogue"/>
            </a:endParaRPr>
          </a:p>
          <a:p>
            <a:pPr marL="0" indent="0" algn="just">
              <a:buNone/>
            </a:pPr>
            <a:r>
              <a:rPr lang="fr-CA" sz="2100" b="1" dirty="0">
                <a:latin typeface="Epilogue"/>
              </a:rPr>
              <a:t>Tant que ne seront pas atteints nos premiers objectifs (protection du pouvoir d’achat</a:t>
            </a:r>
            <a:r>
              <a:rPr lang="fr-CA" sz="2100" b="1">
                <a:latin typeface="Epilogue"/>
              </a:rPr>
              <a:t>, enrichissement </a:t>
            </a:r>
            <a:r>
              <a:rPr lang="fr-CA" sz="2100" b="1" dirty="0">
                <a:latin typeface="Epilogue"/>
              </a:rPr>
              <a:t>réel et rattrapage général des salaires), aucune proposition d’ajustements à la structure ne pourra transformer l’offre patronale en proposition intéressante</a:t>
            </a:r>
            <a:endParaRPr lang="fr-CA" sz="2100" dirty="0">
              <a:latin typeface="Epilogue"/>
            </a:endParaRPr>
          </a:p>
          <a:p>
            <a:pPr marL="457200" indent="-457200">
              <a:buAutoNum type="arabicPeriod"/>
            </a:pPr>
            <a:endParaRPr lang="fr-CA" sz="2400" dirty="0">
              <a:latin typeface="Epilogue"/>
            </a:endParaRPr>
          </a:p>
          <a:p>
            <a:pPr marL="1142365" lvl="2" indent="-227965"/>
            <a:endParaRPr lang="fr-CA" sz="1750" dirty="0">
              <a:latin typeface="Epilogue"/>
            </a:endParaRPr>
          </a:p>
        </p:txBody>
      </p:sp>
    </p:spTree>
    <p:extLst>
      <p:ext uri="{BB962C8B-B14F-4D97-AF65-F5344CB8AC3E}">
        <p14:creationId xmlns:p14="http://schemas.microsoft.com/office/powerpoint/2010/main" val="170549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37298E-4D6B-3214-90D0-04B183DF8962}"/>
              </a:ext>
            </a:extLst>
          </p:cNvPr>
          <p:cNvSpPr>
            <a:spLocks noGrp="1"/>
          </p:cNvSpPr>
          <p:nvPr>
            <p:ph type="sldNum" sz="quarter" idx="12"/>
            <p:custDataLst>
              <p:tags r:id="rId1"/>
            </p:custDataLst>
          </p:nvPr>
        </p:nvSpPr>
        <p:spPr/>
        <p:txBody>
          <a:bodyPr/>
          <a:lstStyle/>
          <a:p>
            <a:fld id="{CB4B3EF7-0E3E-C746-BEA3-A898439CAD76}" type="slidenum">
              <a:rPr lang="fr-FR" smtClean="0"/>
              <a:pPr/>
              <a:t>8</a:t>
            </a:fld>
            <a:endParaRPr lang="fr-FR"/>
          </a:p>
        </p:txBody>
      </p:sp>
      <p:sp>
        <p:nvSpPr>
          <p:cNvPr id="3" name="Title 2">
            <a:extLst>
              <a:ext uri="{FF2B5EF4-FFF2-40B4-BE49-F238E27FC236}">
                <a16:creationId xmlns:a16="http://schemas.microsoft.com/office/drawing/2014/main" id="{053B14CE-43DA-5D66-71AF-0AF3AC21C0C5}"/>
              </a:ext>
            </a:extLst>
          </p:cNvPr>
          <p:cNvSpPr>
            <a:spLocks noGrp="1"/>
          </p:cNvSpPr>
          <p:nvPr>
            <p:ph type="title"/>
            <p:custDataLst>
              <p:tags r:id="rId2"/>
            </p:custDataLst>
          </p:nvPr>
        </p:nvSpPr>
        <p:spPr/>
        <p:txBody>
          <a:bodyPr>
            <a:normAutofit/>
          </a:bodyPr>
          <a:lstStyle/>
          <a:p>
            <a:r>
              <a:rPr lang="en-US" sz="5100" dirty="0">
                <a:latin typeface="Thunder SemBd"/>
              </a:rPr>
              <a:t>Un </a:t>
            </a:r>
            <a:r>
              <a:rPr lang="fr-CA" sz="5100" dirty="0">
                <a:latin typeface="Thunder SemBd"/>
              </a:rPr>
              <a:t>recul</a:t>
            </a:r>
            <a:r>
              <a:rPr lang="en-US" sz="5100" dirty="0">
                <a:latin typeface="Thunder SemBd"/>
              </a:rPr>
              <a:t> de </a:t>
            </a:r>
            <a:r>
              <a:rPr lang="fr-CA" sz="5100" dirty="0">
                <a:latin typeface="Thunder SemBd"/>
              </a:rPr>
              <a:t>notre pouvoir d'achat</a:t>
            </a:r>
            <a:endParaRPr lang="fr-CA" sz="5100" dirty="0"/>
          </a:p>
        </p:txBody>
      </p:sp>
      <p:sp>
        <p:nvSpPr>
          <p:cNvPr id="8" name="ZoneTexte 7">
            <a:extLst>
              <a:ext uri="{FF2B5EF4-FFF2-40B4-BE49-F238E27FC236}">
                <a16:creationId xmlns:a16="http://schemas.microsoft.com/office/drawing/2014/main" id="{DD5CF39B-0C7F-AA8F-C594-3D7ED9EC025F}"/>
              </a:ext>
            </a:extLst>
          </p:cNvPr>
          <p:cNvSpPr txBox="1"/>
          <p:nvPr>
            <p:custDataLst>
              <p:tags r:id="rId3"/>
            </p:custDataLst>
          </p:nvPr>
        </p:nvSpPr>
        <p:spPr>
          <a:xfrm>
            <a:off x="1019810" y="1264741"/>
            <a:ext cx="10135870" cy="830997"/>
          </a:xfrm>
          <a:prstGeom prst="rect">
            <a:avLst/>
          </a:prstGeom>
          <a:solidFill>
            <a:schemeClr val="bg1"/>
          </a:solidFill>
          <a:ln>
            <a:solidFill>
              <a:schemeClr val="bg1"/>
            </a:solidFill>
          </a:ln>
        </p:spPr>
        <p:txBody>
          <a:bodyPr wrap="square">
            <a:spAutoFit/>
          </a:bodyPr>
          <a:lstStyle/>
          <a:p>
            <a:r>
              <a:rPr lang="fr-CA" sz="2400" dirty="0">
                <a:latin typeface="Epilogue"/>
              </a:rPr>
              <a:t>Évolution du salaire des techniciennes en éducation spécialisée selon l'offre patronale du 27 mars 2023 et selon les prévisions d'inflation du gouvernement</a:t>
            </a:r>
          </a:p>
        </p:txBody>
      </p:sp>
      <p:pic>
        <p:nvPicPr>
          <p:cNvPr id="4" name="Image 3">
            <a:extLst>
              <a:ext uri="{FF2B5EF4-FFF2-40B4-BE49-F238E27FC236}">
                <a16:creationId xmlns:a16="http://schemas.microsoft.com/office/drawing/2014/main" id="{76812DC6-DC22-0EDF-83DC-44AA5986E2FC}"/>
              </a:ext>
            </a:extLst>
          </p:cNvPr>
          <p:cNvPicPr>
            <a:picLocks noChangeAspect="1"/>
          </p:cNvPicPr>
          <p:nvPr/>
        </p:nvPicPr>
        <p:blipFill>
          <a:blip r:embed="rId5"/>
          <a:stretch>
            <a:fillRect/>
          </a:stretch>
        </p:blipFill>
        <p:spPr>
          <a:xfrm>
            <a:off x="1019809" y="2095738"/>
            <a:ext cx="10135870" cy="4289118"/>
          </a:xfrm>
          <a:prstGeom prst="rect">
            <a:avLst/>
          </a:prstGeom>
        </p:spPr>
      </p:pic>
      <p:sp>
        <p:nvSpPr>
          <p:cNvPr id="5" name="Rectangle 4">
            <a:extLst>
              <a:ext uri="{FF2B5EF4-FFF2-40B4-BE49-F238E27FC236}">
                <a16:creationId xmlns:a16="http://schemas.microsoft.com/office/drawing/2014/main" id="{451C4538-1CD6-4F08-8FDE-3A649D2BEC2E}"/>
              </a:ext>
            </a:extLst>
          </p:cNvPr>
          <p:cNvSpPr/>
          <p:nvPr/>
        </p:nvSpPr>
        <p:spPr>
          <a:xfrm>
            <a:off x="8636635" y="4680671"/>
            <a:ext cx="2030730" cy="803276"/>
          </a:xfrm>
          <a:prstGeom prst="rect">
            <a:avLst/>
          </a:prstGeom>
          <a:solidFill>
            <a:srgbClr val="009999"/>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CA" sz="1400" b="1">
                <a:solidFill>
                  <a:schemeClr val="bg1"/>
                </a:solidFill>
                <a:latin typeface="Gotham Medium" pitchFamily="2" charset="0"/>
                <a:cs typeface="Gotham Medium" pitchFamily="2" charset="0"/>
              </a:rPr>
              <a:t>Représente</a:t>
            </a:r>
            <a:r>
              <a:rPr lang="fr-CA" sz="1400" b="1" baseline="0">
                <a:solidFill>
                  <a:schemeClr val="bg1"/>
                </a:solidFill>
                <a:latin typeface="Gotham Medium" pitchFamily="2" charset="0"/>
                <a:cs typeface="Gotham Medium" pitchFamily="2" charset="0"/>
              </a:rPr>
              <a:t> un</a:t>
            </a:r>
            <a:r>
              <a:rPr lang="fr-CA" sz="1400" b="1">
                <a:solidFill>
                  <a:schemeClr val="bg1"/>
                </a:solidFill>
                <a:latin typeface="Gotham Medium" pitchFamily="2" charset="0"/>
                <a:cs typeface="Gotham Medium" pitchFamily="2" charset="0"/>
              </a:rPr>
              <a:t> appauvrissement d'environ 7,4 % sur 5 ans</a:t>
            </a:r>
          </a:p>
        </p:txBody>
      </p:sp>
    </p:spTree>
    <p:extLst>
      <p:ext uri="{BB962C8B-B14F-4D97-AF65-F5344CB8AC3E}">
        <p14:creationId xmlns:p14="http://schemas.microsoft.com/office/powerpoint/2010/main" val="150947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4412B-9C64-59E6-7C2B-53BD28843BB3}"/>
              </a:ext>
            </a:extLst>
          </p:cNvPr>
          <p:cNvSpPr>
            <a:spLocks noGrp="1"/>
          </p:cNvSpPr>
          <p:nvPr>
            <p:ph type="sldNum" sz="quarter" idx="12"/>
            <p:custDataLst>
              <p:tags r:id="rId1"/>
            </p:custDataLst>
          </p:nvPr>
        </p:nvSpPr>
        <p:spPr/>
        <p:txBody>
          <a:bodyPr/>
          <a:lstStyle/>
          <a:p>
            <a:fld id="{CB4B3EF7-0E3E-C746-BEA3-A898439CAD76}" type="slidenum">
              <a:rPr lang="fr-CA" smtClean="0"/>
              <a:pPr/>
              <a:t>9</a:t>
            </a:fld>
            <a:endParaRPr lang="fr-CA"/>
          </a:p>
        </p:txBody>
      </p:sp>
      <p:sp>
        <p:nvSpPr>
          <p:cNvPr id="3" name="Title 2">
            <a:extLst>
              <a:ext uri="{FF2B5EF4-FFF2-40B4-BE49-F238E27FC236}">
                <a16:creationId xmlns:a16="http://schemas.microsoft.com/office/drawing/2014/main" id="{9CA1C770-F334-290A-9E98-F0D2FC7DD1F1}"/>
              </a:ext>
            </a:extLst>
          </p:cNvPr>
          <p:cNvSpPr>
            <a:spLocks noGrp="1"/>
          </p:cNvSpPr>
          <p:nvPr>
            <p:ph type="title"/>
            <p:custDataLst>
              <p:tags r:id="rId2"/>
            </p:custDataLst>
          </p:nvPr>
        </p:nvSpPr>
        <p:spPr/>
        <p:txBody>
          <a:bodyPr>
            <a:normAutofit/>
          </a:bodyPr>
          <a:lstStyle/>
          <a:p>
            <a:r>
              <a:rPr lang="fr-CA" sz="5100" dirty="0">
                <a:latin typeface="Thunder SemBd"/>
              </a:rPr>
              <a:t>Des augmentations de salaire en hausse</a:t>
            </a:r>
            <a:endParaRPr lang="fr-CA" sz="5100" dirty="0"/>
          </a:p>
        </p:txBody>
      </p:sp>
      <p:sp>
        <p:nvSpPr>
          <p:cNvPr id="4" name="Content Placeholder 3">
            <a:extLst>
              <a:ext uri="{FF2B5EF4-FFF2-40B4-BE49-F238E27FC236}">
                <a16:creationId xmlns:a16="http://schemas.microsoft.com/office/drawing/2014/main" id="{12CC8CD8-5FAC-6FBB-719C-CEC7B7E4F9BF}"/>
              </a:ext>
            </a:extLst>
          </p:cNvPr>
          <p:cNvSpPr>
            <a:spLocks noGrp="1"/>
          </p:cNvSpPr>
          <p:nvPr>
            <p:ph idx="1"/>
            <p:custDataLst>
              <p:tags r:id="rId3"/>
            </p:custDataLst>
          </p:nvPr>
        </p:nvSpPr>
        <p:spPr/>
        <p:txBody>
          <a:bodyPr vert="horz" lIns="91440" tIns="45720" rIns="91440" bIns="45720" rtlCol="0" anchor="t">
            <a:normAutofit/>
          </a:bodyPr>
          <a:lstStyle/>
          <a:p>
            <a:pPr marL="227965" indent="-227965"/>
            <a:r>
              <a:rPr lang="fr-CA" sz="2100" dirty="0">
                <a:latin typeface="Epilogue"/>
              </a:rPr>
              <a:t>Pendant ce temps, le 6 juin dernier, les députés de l'Assemblée nationale se votaient des augmentations de salaires immédiates d’un minimum de 30 000 $ par année ou 582 $ par semaine (30 %) auxquelles s’additionneront des augmentations annuelles</a:t>
            </a:r>
            <a:endParaRPr lang="fr-CA" sz="1200" dirty="0">
              <a:latin typeface="Epilogue"/>
            </a:endParaRPr>
          </a:p>
          <a:p>
            <a:pPr marL="742950" lvl="1" indent="-285750">
              <a:spcBef>
                <a:spcPts val="1800"/>
              </a:spcBef>
              <a:buFont typeface="Epilogue" pitchFamily="2" charset="0"/>
              <a:buChar char="—"/>
            </a:pPr>
            <a:r>
              <a:rPr lang="fr-CA" sz="1700" dirty="0">
                <a:latin typeface="Epilogue"/>
              </a:rPr>
              <a:t>Le premier ministre a déclaré que ce rattrapage était nécessaire pour attirer les candidats et qu'un politicien a « le droit de gagner le plus possible pour donner à ses enfants » </a:t>
            </a:r>
          </a:p>
          <a:p>
            <a:pPr marL="742950" lvl="1" indent="-285750">
              <a:spcBef>
                <a:spcPts val="1800"/>
              </a:spcBef>
              <a:buFont typeface="Epilogue" pitchFamily="2" charset="0"/>
              <a:buChar char="—"/>
            </a:pPr>
            <a:r>
              <a:rPr lang="fr-CA" sz="1700" dirty="0">
                <a:latin typeface="Epilogue"/>
              </a:rPr>
              <a:t>Qu'en est-il des travailleuses et des travailleurs du secteur public ?</a:t>
            </a:r>
          </a:p>
          <a:p>
            <a:pPr marL="227965" indent="-227965">
              <a:spcBef>
                <a:spcPts val="2400"/>
              </a:spcBef>
            </a:pPr>
            <a:r>
              <a:rPr lang="fr-CA" sz="2100" dirty="0">
                <a:latin typeface="Epilogue"/>
              </a:rPr>
              <a:t>En 2022, la moyenne des augmentations de salaire</a:t>
            </a:r>
            <a:r>
              <a:rPr lang="fr-CA" sz="2100" strike="sngStrike" dirty="0">
                <a:latin typeface="Epilogue"/>
              </a:rPr>
              <a:t>s</a:t>
            </a:r>
            <a:r>
              <a:rPr lang="fr-CA" sz="2100" dirty="0">
                <a:latin typeface="Epilogue"/>
              </a:rPr>
              <a:t> négociées au Québec a été de 6,1% </a:t>
            </a:r>
            <a:r>
              <a:rPr lang="fr-CA" sz="2100" baseline="30000" dirty="0">
                <a:latin typeface="Epilogue"/>
              </a:rPr>
              <a:t>1</a:t>
            </a:r>
            <a:endParaRPr lang="fr-CA" sz="2100" strike="sngStrike" dirty="0">
              <a:latin typeface="Epilogue"/>
            </a:endParaRPr>
          </a:p>
          <a:p>
            <a:pPr marL="0" indent="0">
              <a:spcBef>
                <a:spcPts val="3000"/>
              </a:spcBef>
              <a:buNone/>
            </a:pPr>
            <a:r>
              <a:rPr lang="fr-CA" sz="1200" baseline="30000" dirty="0">
                <a:solidFill>
                  <a:srgbClr val="000000"/>
                </a:solidFill>
                <a:effectLst/>
                <a:latin typeface="Epilogue"/>
                <a:ea typeface="Calibri" panose="020F0502020204030204" pitchFamily="34" charset="0"/>
              </a:rPr>
              <a:t>1</a:t>
            </a:r>
            <a:r>
              <a:rPr lang="fr-CA" sz="1200" i="1" dirty="0">
                <a:solidFill>
                  <a:srgbClr val="000000"/>
                </a:solidFill>
                <a:effectLst/>
                <a:latin typeface="Epilogue"/>
                <a:ea typeface="Calibri" panose="020F0502020204030204" pitchFamily="34" charset="0"/>
              </a:rPr>
              <a:t>  </a:t>
            </a:r>
            <a:r>
              <a:rPr lang="fr-CA" sz="1200" dirty="0">
                <a:solidFill>
                  <a:srgbClr val="000000"/>
                </a:solidFill>
                <a:effectLst/>
                <a:latin typeface="Epilogue"/>
                <a:ea typeface="Calibri" panose="020F0502020204030204" pitchFamily="34" charset="0"/>
              </a:rPr>
              <a:t>Source : Le Secrétariat du travail du Québec, 2023, Indice de croissance des taux de salaire négociés</a:t>
            </a:r>
            <a:endParaRPr lang="fr-CA" sz="1200" strike="sngStrike" dirty="0">
              <a:effectLst/>
              <a:highlight>
                <a:srgbClr val="00FFFF"/>
              </a:highlight>
              <a:latin typeface="Calibri" panose="020F0502020204030204" pitchFamily="34" charset="0"/>
              <a:ea typeface="Calibri" panose="020F0502020204030204" pitchFamily="34" charset="0"/>
            </a:endParaRPr>
          </a:p>
          <a:p>
            <a:pPr marL="0" indent="0">
              <a:buNone/>
            </a:pPr>
            <a:endParaRPr lang="fr-CA" sz="2100" dirty="0">
              <a:latin typeface="Epilogue"/>
            </a:endParaRPr>
          </a:p>
          <a:p>
            <a:pPr marL="0" indent="0">
              <a:buNone/>
            </a:pPr>
            <a:endParaRPr lang="fr-CA" sz="2100" dirty="0">
              <a:latin typeface="Epilogue"/>
            </a:endParaRPr>
          </a:p>
        </p:txBody>
      </p:sp>
    </p:spTree>
    <p:extLst>
      <p:ext uri="{BB962C8B-B14F-4D97-AF65-F5344CB8AC3E}">
        <p14:creationId xmlns:p14="http://schemas.microsoft.com/office/powerpoint/2010/main" val="1734746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3927032-6757-5447-A426-51F208C32240}" vid="{16BE5D62-76AC-DB48-9815-9714870C1201}"/>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3927032-6757-5447-A426-51F208C32240}" vid="{16BE5D62-76AC-DB48-9815-9714870C1201}"/>
    </a:ext>
  </a:extLst>
</a:theme>
</file>

<file path=ppt/theme/theme4.xml><?xml version="1.0" encoding="utf-8"?>
<a:theme xmlns:a="http://schemas.openxmlformats.org/drawingml/2006/main" name="3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 PPT nego_CSQ.pptx  -  Lecture seule" id="{BB49DA61-A58D-401F-AC55-3FF88DC085E4}" vid="{C777446C-F4B2-4C3A-8AB6-8BB1D1F955D9}"/>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AEE485F572DD478DD9ABF58131C94B" ma:contentTypeVersion="16" ma:contentTypeDescription="Crée un document." ma:contentTypeScope="" ma:versionID="66ba0b9a1f0edf7b7d73ae232214e16b">
  <xsd:schema xmlns:xsd="http://www.w3.org/2001/XMLSchema" xmlns:xs="http://www.w3.org/2001/XMLSchema" xmlns:p="http://schemas.microsoft.com/office/2006/metadata/properties" xmlns:ns2="403947dd-8d76-40cd-88a4-c1e56c3fb2ac" xmlns:ns3="52498d11-e69a-4fdf-8bd4-e45986b0bd1a" targetNamespace="http://schemas.microsoft.com/office/2006/metadata/properties" ma:root="true" ma:fieldsID="861aae14890cf9617ddeddd5f64810e9" ns2:_="" ns3:_="">
    <xsd:import namespace="403947dd-8d76-40cd-88a4-c1e56c3fb2ac"/>
    <xsd:import namespace="52498d11-e69a-4fdf-8bd4-e45986b0bd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Co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947dd-8d76-40cd-88a4-c1e56c3fb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560fdb7e-acc1-44d5-861a-23d65fba73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Cote" ma:index="22" nillable="true" ma:displayName="Cote" ma:format="Dropdown" ma:internalName="Cote">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498d11-e69a-4fdf-8bd4-e45986b0bd1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4b5a4d8-d53c-4923-ace3-f741f98ead6e}" ma:internalName="TaxCatchAll" ma:showField="CatchAllData" ma:web="52498d11-e69a-4fdf-8bd4-e45986b0bd1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3947dd-8d76-40cd-88a4-c1e56c3fb2ac">
      <Terms xmlns="http://schemas.microsoft.com/office/infopath/2007/PartnerControls"/>
    </lcf76f155ced4ddcb4097134ff3c332f>
    <TaxCatchAll xmlns="52498d11-e69a-4fdf-8bd4-e45986b0bd1a" xsi:nil="true"/>
    <Cote xmlns="403947dd-8d76-40cd-88a4-c1e56c3fb2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EB0B81-F811-4FB7-86E3-0ABDE34AF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947dd-8d76-40cd-88a4-c1e56c3fb2ac"/>
    <ds:schemaRef ds:uri="52498d11-e69a-4fdf-8bd4-e45986b0bd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D25BDE-184C-4827-B0C6-C483014D3148}">
  <ds:schemaRefs>
    <ds:schemaRef ds:uri="http://schemas.microsoft.com/sharepoint/v3"/>
    <ds:schemaRef ds:uri="f69c9462-edc3-4f12-a45e-7b3db376d223"/>
    <ds:schemaRef ds:uri="http://schemas.openxmlformats.org/package/2006/metadata/core-properties"/>
    <ds:schemaRef ds:uri="http://schemas.microsoft.com/office/infopath/2007/PartnerControls"/>
    <ds:schemaRef ds:uri="http://purl.org/dc/elements/1.1/"/>
    <ds:schemaRef ds:uri="1ed7bc56-b623-42cf-b7c7-b86b13d70359"/>
    <ds:schemaRef ds:uri="a7cb9fcf-8b97-401b-8ca5-6a8db4f5bc19"/>
    <ds:schemaRef ds:uri="http://schemas.microsoft.com/office/2006/documentManagement/types"/>
    <ds:schemaRef ds:uri="a48714f7-a138-40bb-9404-625c73db62b8"/>
    <ds:schemaRef ds:uri="http://www.w3.org/XML/1998/namespace"/>
    <ds:schemaRef ds:uri="94d7a349-c8b0-4937-87f8-6e3063b96aea"/>
    <ds:schemaRef ds:uri="123883eb-961e-4b5e-9b58-7088e213414e"/>
    <ds:schemaRef ds:uri="http://schemas.microsoft.com/office/2006/metadata/properties"/>
    <ds:schemaRef ds:uri="http://purl.org/dc/dcmitype/"/>
    <ds:schemaRef ds:uri="http://purl.org/dc/terms/"/>
    <ds:schemaRef ds:uri="403947dd-8d76-40cd-88a4-c1e56c3fb2ac"/>
    <ds:schemaRef ds:uri="52498d11-e69a-4fdf-8bd4-e45986b0bd1a"/>
  </ds:schemaRefs>
</ds:datastoreItem>
</file>

<file path=customXml/itemProps3.xml><?xml version="1.0" encoding="utf-8"?>
<ds:datastoreItem xmlns:ds="http://schemas.openxmlformats.org/officeDocument/2006/customXml" ds:itemID="{0019F72A-69A2-4E61-BF25-BC744020B78B}">
  <ds:schemaRefs>
    <ds:schemaRef ds:uri="http://schemas.microsoft.com/sharepoint/v3/contenttype/forms"/>
  </ds:schemaRefs>
</ds:datastoreItem>
</file>

<file path=docMetadata/LabelInfo.xml><?xml version="1.0" encoding="utf-8"?>
<clbl:labelList xmlns:clbl="http://schemas.microsoft.com/office/2020/mipLabelMetadata">
  <clbl:label id="{068fa33a-09da-4f7d-a782-380be483c564}" enabled="0" method="" siteId="{068fa33a-09da-4f7d-a782-380be483c564}" removed="1"/>
</clbl:labelList>
</file>

<file path=docProps/app.xml><?xml version="1.0" encoding="utf-8"?>
<Properties xmlns="http://schemas.openxmlformats.org/officeDocument/2006/extended-properties" xmlns:vt="http://schemas.openxmlformats.org/officeDocument/2006/docPropsVTypes">
  <TotalTime>5144</TotalTime>
  <Words>5025</Words>
  <Application>Microsoft Office PowerPoint</Application>
  <PresentationFormat>Widescreen</PresentationFormat>
  <Paragraphs>487</Paragraphs>
  <Slides>60</Slides>
  <Notes>21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60</vt:i4>
      </vt:variant>
    </vt:vector>
  </HeadingPairs>
  <TitlesOfParts>
    <vt:vector size="78" baseType="lpstr">
      <vt:lpstr>Arial</vt:lpstr>
      <vt:lpstr>Calibri</vt:lpstr>
      <vt:lpstr>Calibri Light</vt:lpstr>
      <vt:lpstr>Century</vt:lpstr>
      <vt:lpstr>Century Gothic</vt:lpstr>
      <vt:lpstr>Courier New</vt:lpstr>
      <vt:lpstr>Epilogue</vt:lpstr>
      <vt:lpstr>Epilogue ExtraBold</vt:lpstr>
      <vt:lpstr>Epilogue Light</vt:lpstr>
      <vt:lpstr>Gotham Medium</vt:lpstr>
      <vt:lpstr>Symbol</vt:lpstr>
      <vt:lpstr>thunder</vt:lpstr>
      <vt:lpstr>Thunder SemBd</vt:lpstr>
      <vt:lpstr>Trebuchet MS</vt:lpstr>
      <vt:lpstr>1_Thème Office</vt:lpstr>
      <vt:lpstr>Thème Office</vt:lpstr>
      <vt:lpstr>2_Thème Office</vt:lpstr>
      <vt:lpstr>3_Thème Office</vt:lpstr>
      <vt:lpstr>Rapport de négociation  de table centrale et recommandation sur la grève</vt:lpstr>
      <vt:lpstr>Une négociation qui dure depuis un an</vt:lpstr>
      <vt:lpstr>Le Québec a les moyens de ses ambitions</vt:lpstr>
      <vt:lpstr>PowerPoint Presentation</vt:lpstr>
      <vt:lpstr>1. Les salaires</vt:lpstr>
      <vt:lpstr>Traitements et échelles de traitement </vt:lpstr>
      <vt:lpstr>Des offres salariales déconnectées qui ne répondent pas à nos objectifs</vt:lpstr>
      <vt:lpstr>Un recul de notre pouvoir d'achat</vt:lpstr>
      <vt:lpstr>Des augmentations de salaire en hausse</vt:lpstr>
      <vt:lpstr>Une accélération de la croissance salariale : quelques exemples médiatisés</vt:lpstr>
      <vt:lpstr>Une accélération de la croissance salariale : quelques exemples médiatisés</vt:lpstr>
      <vt:lpstr>2. Des conditions de travail à améliorer</vt:lpstr>
      <vt:lpstr>Des réseaux fragilisés et avec peu de ressources</vt:lpstr>
      <vt:lpstr>3. La retraite</vt:lpstr>
      <vt:lpstr>Des attaques injustifiées à notre régime de retraite</vt:lpstr>
      <vt:lpstr>Des attaques injustifiées à notre régime de retraite (suite)</vt:lpstr>
      <vt:lpstr>Des mesures de rétention volontaire</vt:lpstr>
      <vt:lpstr>Des mesures de rétention volontaire (suite)</vt:lpstr>
      <vt:lpstr>4. Les droits parentaux</vt:lpstr>
      <vt:lpstr>Le régime de droits parentaux</vt:lpstr>
      <vt:lpstr>5. Disparités régionales</vt:lpstr>
      <vt:lpstr>Disparités régionales</vt:lpstr>
      <vt:lpstr>6. Nos revendications ignorées</vt:lpstr>
      <vt:lpstr>Nos revendications ignorées</vt:lpstr>
      <vt:lpstr>Nos revendications ignorées</vt:lpstr>
      <vt:lpstr>Principales demandes patronales </vt:lpstr>
      <vt:lpstr>Principales demandes patronales</vt:lpstr>
      <vt:lpstr>Principales demandes patronales</vt:lpstr>
      <vt:lpstr>Principales demandes patronales</vt:lpstr>
      <vt:lpstr>Principales demandes patronales</vt:lpstr>
      <vt:lpstr>Période de questions</vt:lpstr>
      <vt:lpstr>Manifestation historique 23 septembre 2023</vt:lpstr>
      <vt:lpstr>PowerPoint Presentation</vt:lpstr>
      <vt:lpstr>PowerPoint Presentation</vt:lpstr>
      <vt:lpstr>La grève comme ultime moyen de pression : histoire et enjeux</vt:lpstr>
      <vt:lpstr>Pourquoi la grève?</vt:lpstr>
      <vt:lpstr>Pourquoi la grève? (suite)</vt:lpstr>
      <vt:lpstr>Quelques exemples des grands gains syndicaux de la Centrale </vt:lpstr>
      <vt:lpstr>La « rentabilité » de la grève</vt:lpstr>
      <vt:lpstr>Combien de jours de grève pour 1 % d’augmentation? </vt:lpstr>
      <vt:lpstr>Combien de jours de grève pour 1 % d’augmentation? (suite)</vt:lpstr>
      <vt:lpstr>Et un fond de grève?</vt:lpstr>
      <vt:lpstr>Et un fond de grève? Suite…</vt:lpstr>
      <vt:lpstr>Et un fond de grève? Suite et fin</vt:lpstr>
      <vt:lpstr>Oui, mais les lois spéciales?</vt:lpstr>
      <vt:lpstr>L’arrêt Saskatchewan</vt:lpstr>
      <vt:lpstr>L’arrêt Saskatchewan (suite)</vt:lpstr>
      <vt:lpstr>Les lois spéciales au Québec</vt:lpstr>
      <vt:lpstr>Les lois spéciales au Québec (suite)</vt:lpstr>
      <vt:lpstr>Les lois spéciales au Québec (suite)</vt:lpstr>
      <vt:lpstr>7. La grève</vt:lpstr>
      <vt:lpstr>L’intensification des moyens de pression</vt:lpstr>
      <vt:lpstr>C'est quoi, la grève ?</vt:lpstr>
      <vt:lpstr>Pourquoi faire la grève ? </vt:lpstr>
      <vt:lpstr>Pourquoi faire la grève ?</vt:lpstr>
      <vt:lpstr>Et les autres syndicats?</vt:lpstr>
      <vt:lpstr>Recommandations du Front commun sur la grève</vt:lpstr>
      <vt:lpstr>Mandat</vt:lpstr>
      <vt:lpstr>Ralliement</vt:lpstr>
      <vt:lpstr>PowerPoint Presentation</vt:lpstr>
    </vt:vector>
  </TitlesOfParts>
  <Company>Centrale des syndicats du Québec (CSQ)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Denis Curotte</dc:creator>
  <cp:lastModifiedBy>Marie-Claude Tremblay</cp:lastModifiedBy>
  <cp:revision>30</cp:revision>
  <dcterms:created xsi:type="dcterms:W3CDTF">2023-05-17T00:46:16Z</dcterms:created>
  <dcterms:modified xsi:type="dcterms:W3CDTF">2023-10-02T17:25:02Z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0x010100D9AEE485F572DD478DD9ABF58131C94B</vt:lpwstr>
  </property>
  <property fmtid="{D5CDD505-2E9C-101B-9397-08002B2CF9AE}" pid="3" name="SrcDocmn">
    <vt:lpwstr/>
  </property>
  <property fmtid="{D5CDD505-2E9C-101B-9397-08002B2CF9AE}" pid="4" name="MediaServiceImageTags">
    <vt:lpwstr/>
  </property>
  <property fmtid="{D5CDD505-2E9C-101B-9397-08002B2CF9AE}" pid="5" name="TaxCatchAll">
    <vt:lpwstr/>
  </property>
  <property fmtid="{D5CDD505-2E9C-101B-9397-08002B2CF9AE}" pid="6" name="i455f69a3de94733bb4a07473af4041d">
    <vt:lpwstr/>
  </property>
  <property fmtid="{D5CDD505-2E9C-101B-9397-08002B2CF9AE}" pid="7" name="lb7118dd694e49a8a1432b69b9799bab">
    <vt:lpwstr/>
  </property>
  <property fmtid="{D5CDD505-2E9C-101B-9397-08002B2CF9AE}" pid="8" name="MotCle">
    <vt:lpwstr/>
  </property>
  <property fmtid="{D5CDD505-2E9C-101B-9397-08002B2CF9AE}" pid="9" name="CodeClass">
    <vt:lpwstr/>
  </property>
  <property fmtid="{D5CDD505-2E9C-101B-9397-08002B2CF9AE}" pid="10" name="f8587665e5c7469e96bfe242ded86e5d">
    <vt:lpwstr/>
  </property>
  <property fmtid="{D5CDD505-2E9C-101B-9397-08002B2CF9AE}" pid="11" name="csnSubRegion">
    <vt:lpwstr/>
  </property>
  <property fmtid="{D5CDD505-2E9C-101B-9397-08002B2CF9AE}" pid="12" name="csnFederation">
    <vt:lpwstr/>
  </property>
  <property fmtid="{D5CDD505-2E9C-101B-9397-08002B2CF9AE}" pid="13" name="csnCounsil">
    <vt:lpwstr/>
  </property>
  <property fmtid="{D5CDD505-2E9C-101B-9397-08002B2CF9AE}" pid="14" name="csnService">
    <vt:lpwstr/>
  </property>
  <property fmtid="{D5CDD505-2E9C-101B-9397-08002B2CF9AE}" pid="15" name="csnWorkspaceClassification">
    <vt:lpwstr>1;#CCSPP|8060d5e8-8138-472e-8df0-2b209294e5f0</vt:lpwstr>
  </property>
  <property fmtid="{D5CDD505-2E9C-101B-9397-08002B2CF9AE}" pid="16" name="csnSubSector">
    <vt:lpwstr/>
  </property>
  <property fmtid="{D5CDD505-2E9C-101B-9397-08002B2CF9AE}" pid="17" name="csnSector">
    <vt:lpwstr/>
  </property>
  <property fmtid="{D5CDD505-2E9C-101B-9397-08002B2CF9AE}" pid="18" name="csnObject">
    <vt:lpwstr/>
  </property>
  <property fmtid="{D5CDD505-2E9C-101B-9397-08002B2CF9AE}" pid="19" name="csnRegion">
    <vt:lpwstr/>
  </property>
  <property fmtid="{D5CDD505-2E9C-101B-9397-08002B2CF9AE}" pid="20" name="csnSyndicate">
    <vt:lpwstr/>
  </property>
  <property fmtid="{D5CDD505-2E9C-101B-9397-08002B2CF9AE}" pid="21" name="csnDocumentType">
    <vt:lpwstr/>
  </property>
</Properties>
</file>