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 id="258" r:id="rId6"/>
    <p:sldId id="262" r:id="rId7"/>
    <p:sldId id="263" r:id="rId8"/>
    <p:sldId id="264" r:id="rId9"/>
    <p:sldId id="265" r:id="rId10"/>
    <p:sldId id="458" r:id="rId11"/>
    <p:sldId id="270" r:id="rId12"/>
    <p:sldId id="434" r:id="rId13"/>
    <p:sldId id="436" r:id="rId14"/>
    <p:sldId id="437" r:id="rId15"/>
    <p:sldId id="456" r:id="rId16"/>
    <p:sldId id="439" r:id="rId17"/>
    <p:sldId id="441" r:id="rId18"/>
    <p:sldId id="442" r:id="rId19"/>
    <p:sldId id="455" r:id="rId20"/>
    <p:sldId id="451" r:id="rId21"/>
    <p:sldId id="453" r:id="rId22"/>
    <p:sldId id="445" r:id="rId23"/>
    <p:sldId id="446" r:id="rId24"/>
    <p:sldId id="447" r:id="rId25"/>
    <p:sldId id="448" r:id="rId26"/>
    <p:sldId id="449" r:id="rId27"/>
    <p:sldId id="459" r:id="rId28"/>
    <p:sldId id="452" r:id="rId29"/>
    <p:sldId id="454" r:id="rId30"/>
    <p:sldId id="259"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5"/>
    <a:srgbClr val="E58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9E1F9-A023-424C-AA2A-21E79FECF15E}" v="8" dt="2023-09-13T13:39:04.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95" d="100"/>
          <a:sy n="95" d="100"/>
        </p:scale>
        <p:origin x="1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005395"/>
                </a:solidFill>
                <a:latin typeface="Century Gothic" panose="020B0502020202020204" pitchFamily="34" charset="0"/>
                <a:ea typeface="+mn-ea"/>
                <a:cs typeface="+mn-cs"/>
              </a:defRPr>
            </a:pPr>
            <a:r>
              <a:rPr lang="en-US" sz="2400">
                <a:solidFill>
                  <a:srgbClr val="005395"/>
                </a:solidFill>
                <a:latin typeface="Century Gothic" panose="020B0502020202020204" pitchFamily="34" charset="0"/>
              </a:rPr>
              <a:t>Nombre de postes vacants au Québec</a:t>
            </a: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005395"/>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7.7184933347117679E-2"/>
          <c:y val="0.1347899884217727"/>
          <c:w val="0.90270012495165641"/>
          <c:h val="0.71085798829931546"/>
        </c:manualLayout>
      </c:layout>
      <c:barChart>
        <c:barDir val="col"/>
        <c:grouping val="clustered"/>
        <c:varyColors val="0"/>
        <c:ser>
          <c:idx val="0"/>
          <c:order val="0"/>
          <c:tx>
            <c:strRef>
              <c:f>'[Données de l''emploi.xlsx]Postes vacants'!$C$10</c:f>
              <c:strCache>
                <c:ptCount val="1"/>
                <c:pt idx="0">
                  <c:v>Postes vacants</c:v>
                </c:pt>
              </c:strCache>
            </c:strRef>
          </c:tx>
          <c:spPr>
            <a:solidFill>
              <a:schemeClr val="accent1"/>
            </a:solidFill>
            <a:ln>
              <a:noFill/>
            </a:ln>
            <a:effectLst/>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BC-499D-BFB4-2A3E583DB019}"/>
                </c:ext>
              </c:extLst>
            </c:dLbl>
            <c:dLbl>
              <c:idx val="32"/>
              <c:layout>
                <c:manualLayout>
                  <c:x val="0"/>
                  <c:y val="-3.7473230245558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BC-499D-BFB4-2A3E583DB01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'[Données de l''emploi.xlsx]Postes vacants'!$D$9:$AJ$9</c:f>
              <c:strCache>
                <c:ptCount val="33"/>
                <c:pt idx="0">
                  <c:v>T1 2015</c:v>
                </c:pt>
                <c:pt idx="1">
                  <c:v>T2 2015</c:v>
                </c:pt>
                <c:pt idx="2">
                  <c:v>T3 2015</c:v>
                </c:pt>
                <c:pt idx="3">
                  <c:v>T4 2015</c:v>
                </c:pt>
                <c:pt idx="4">
                  <c:v>T1 2016</c:v>
                </c:pt>
                <c:pt idx="5">
                  <c:v>T2 2016</c:v>
                </c:pt>
                <c:pt idx="6">
                  <c:v>T3 2016</c:v>
                </c:pt>
                <c:pt idx="7">
                  <c:v>T4 2016</c:v>
                </c:pt>
                <c:pt idx="8">
                  <c:v>T1 2017</c:v>
                </c:pt>
                <c:pt idx="9">
                  <c:v>T2 2017</c:v>
                </c:pt>
                <c:pt idx="10">
                  <c:v>T3 2017</c:v>
                </c:pt>
                <c:pt idx="11">
                  <c:v>T4 2017</c:v>
                </c:pt>
                <c:pt idx="12">
                  <c:v>T1 2018</c:v>
                </c:pt>
                <c:pt idx="13">
                  <c:v>T2 2018</c:v>
                </c:pt>
                <c:pt idx="14">
                  <c:v>T3 2018</c:v>
                </c:pt>
                <c:pt idx="15">
                  <c:v>T4 2018</c:v>
                </c:pt>
                <c:pt idx="16">
                  <c:v>T1 2019</c:v>
                </c:pt>
                <c:pt idx="17">
                  <c:v>T2 2019</c:v>
                </c:pt>
                <c:pt idx="18">
                  <c:v>T3 2019</c:v>
                </c:pt>
                <c:pt idx="19">
                  <c:v>T4 2019</c:v>
                </c:pt>
                <c:pt idx="20">
                  <c:v>T1 2020</c:v>
                </c:pt>
                <c:pt idx="21">
                  <c:v>T2 2020</c:v>
                </c:pt>
                <c:pt idx="22">
                  <c:v>T3 2020</c:v>
                </c:pt>
                <c:pt idx="23">
                  <c:v>T4 2020</c:v>
                </c:pt>
                <c:pt idx="24">
                  <c:v>T1 2021</c:v>
                </c:pt>
                <c:pt idx="25">
                  <c:v>T2 2021</c:v>
                </c:pt>
                <c:pt idx="26">
                  <c:v>T3 2021</c:v>
                </c:pt>
                <c:pt idx="27">
                  <c:v>T4 2021</c:v>
                </c:pt>
                <c:pt idx="28">
                  <c:v>T1 2022</c:v>
                </c:pt>
                <c:pt idx="29">
                  <c:v>T2 2022</c:v>
                </c:pt>
                <c:pt idx="30">
                  <c:v>T3 2022</c:v>
                </c:pt>
                <c:pt idx="31">
                  <c:v>T4 2022</c:v>
                </c:pt>
                <c:pt idx="32">
                  <c:v>T1 2023</c:v>
                </c:pt>
              </c:strCache>
            </c:strRef>
          </c:cat>
          <c:val>
            <c:numRef>
              <c:f>'[Données de l''emploi.xlsx]Postes vacants'!$D$13:$AJ$13</c:f>
              <c:numCache>
                <c:formatCode>General</c:formatCode>
                <c:ptCount val="33"/>
                <c:pt idx="0">
                  <c:v>60505</c:v>
                </c:pt>
                <c:pt idx="1">
                  <c:v>70300</c:v>
                </c:pt>
                <c:pt idx="2">
                  <c:v>61445</c:v>
                </c:pt>
                <c:pt idx="3">
                  <c:v>52205</c:v>
                </c:pt>
                <c:pt idx="4">
                  <c:v>52930</c:v>
                </c:pt>
                <c:pt idx="5">
                  <c:v>66975</c:v>
                </c:pt>
                <c:pt idx="6">
                  <c:v>66785</c:v>
                </c:pt>
                <c:pt idx="7">
                  <c:v>63430</c:v>
                </c:pt>
                <c:pt idx="8">
                  <c:v>67720</c:v>
                </c:pt>
                <c:pt idx="9">
                  <c:v>83820</c:v>
                </c:pt>
                <c:pt idx="10">
                  <c:v>87435</c:v>
                </c:pt>
                <c:pt idx="11">
                  <c:v>92455</c:v>
                </c:pt>
                <c:pt idx="12">
                  <c:v>92850</c:v>
                </c:pt>
                <c:pt idx="13">
                  <c:v>116335</c:v>
                </c:pt>
                <c:pt idx="14">
                  <c:v>118405</c:v>
                </c:pt>
                <c:pt idx="15">
                  <c:v>117865</c:v>
                </c:pt>
                <c:pt idx="16">
                  <c:v>114215</c:v>
                </c:pt>
                <c:pt idx="17">
                  <c:v>140420</c:v>
                </c:pt>
                <c:pt idx="18">
                  <c:v>137530</c:v>
                </c:pt>
                <c:pt idx="19">
                  <c:v>126730</c:v>
                </c:pt>
                <c:pt idx="20">
                  <c:v>128410</c:v>
                </c:pt>
                <c:pt idx="23">
                  <c:v>148460</c:v>
                </c:pt>
                <c:pt idx="24">
                  <c:v>146865</c:v>
                </c:pt>
                <c:pt idx="25">
                  <c:v>194145</c:v>
                </c:pt>
                <c:pt idx="26">
                  <c:v>238050</c:v>
                </c:pt>
                <c:pt idx="27">
                  <c:v>238140</c:v>
                </c:pt>
                <c:pt idx="28">
                  <c:v>224370</c:v>
                </c:pt>
                <c:pt idx="29" formatCode="_ * #\ ##0_)_ ;_ * \(#\ ##0\)_ ;_ * &quot;-&quot;??_)_ ;_ @_ ">
                  <c:v>254475</c:v>
                </c:pt>
                <c:pt idx="30" formatCode="_ * #\ ##0_)_ ;_ * \(#\ ##0\)_ ;_ * &quot;-&quot;??_)_ ;_ @_ ">
                  <c:v>246230</c:v>
                </c:pt>
                <c:pt idx="31" formatCode="_ * #\ ##0_)_ ;_ * \(#\ ##0\)_ ;_ * &quot;-&quot;??_)_ ;_ @_ ">
                  <c:v>208795</c:v>
                </c:pt>
                <c:pt idx="32" formatCode="_ * #\ ##0_)_ ;_ * \(#\ ##0\)_ ;_ * &quot;-&quot;??_)_ ;_ @_ ">
                  <c:v>196510</c:v>
                </c:pt>
              </c:numCache>
            </c:numRef>
          </c:val>
          <c:extLst>
            <c:ext xmlns:c16="http://schemas.microsoft.com/office/drawing/2014/chart" uri="{C3380CC4-5D6E-409C-BE32-E72D297353CC}">
              <c16:uniqueId val="{00000002-22BC-499D-BFB4-2A3E583DB019}"/>
            </c:ext>
          </c:extLst>
        </c:ser>
        <c:dLbls>
          <c:showLegendKey val="0"/>
          <c:showVal val="0"/>
          <c:showCatName val="0"/>
          <c:showSerName val="0"/>
          <c:showPercent val="0"/>
          <c:showBubbleSize val="0"/>
        </c:dLbls>
        <c:gapWidth val="50"/>
        <c:axId val="844090704"/>
        <c:axId val="844091064"/>
      </c:barChart>
      <c:catAx>
        <c:axId val="84409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091064"/>
        <c:crosses val="autoZero"/>
        <c:auto val="1"/>
        <c:lblAlgn val="ctr"/>
        <c:lblOffset val="100"/>
        <c:noMultiLvlLbl val="0"/>
      </c:catAx>
      <c:valAx>
        <c:axId val="844091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090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005395"/>
                </a:solidFill>
                <a:latin typeface="Century Gothic" panose="020B0502020202020204" pitchFamily="34" charset="0"/>
                <a:ea typeface="+mn-ea"/>
                <a:cs typeface="+mn-cs"/>
              </a:defRPr>
            </a:pPr>
            <a:r>
              <a:rPr lang="en-US" sz="2000" dirty="0" err="1">
                <a:solidFill>
                  <a:srgbClr val="005395"/>
                </a:solidFill>
                <a:latin typeface="Century Gothic" panose="020B0502020202020204" pitchFamily="34" charset="0"/>
              </a:rPr>
              <a:t>Nombre</a:t>
            </a:r>
            <a:r>
              <a:rPr lang="en-US" sz="2000" dirty="0">
                <a:solidFill>
                  <a:srgbClr val="005395"/>
                </a:solidFill>
                <a:latin typeface="Century Gothic" panose="020B0502020202020204" pitchFamily="34" charset="0"/>
              </a:rPr>
              <a:t> de </a:t>
            </a:r>
            <a:r>
              <a:rPr lang="en-US" sz="2000" dirty="0" err="1">
                <a:solidFill>
                  <a:srgbClr val="005395"/>
                </a:solidFill>
                <a:latin typeface="Century Gothic" panose="020B0502020202020204" pitchFamily="34" charset="0"/>
              </a:rPr>
              <a:t>personnes</a:t>
            </a:r>
            <a:r>
              <a:rPr lang="en-US" sz="2000" baseline="0" dirty="0">
                <a:solidFill>
                  <a:srgbClr val="005395"/>
                </a:solidFill>
                <a:latin typeface="Century Gothic" panose="020B0502020202020204" pitchFamily="34" charset="0"/>
              </a:rPr>
              <a:t> au </a:t>
            </a:r>
            <a:r>
              <a:rPr lang="en-US" sz="2000" baseline="0" dirty="0" err="1">
                <a:solidFill>
                  <a:srgbClr val="005395"/>
                </a:solidFill>
                <a:latin typeface="Century Gothic" panose="020B0502020202020204" pitchFamily="34" charset="0"/>
              </a:rPr>
              <a:t>chômage</a:t>
            </a:r>
            <a:r>
              <a:rPr lang="en-US" sz="2000" baseline="0" dirty="0">
                <a:solidFill>
                  <a:srgbClr val="005395"/>
                </a:solidFill>
                <a:latin typeface="Century Gothic" panose="020B0502020202020204" pitchFamily="34" charset="0"/>
              </a:rPr>
              <a:t> pour </a:t>
            </a:r>
            <a:r>
              <a:rPr lang="en-US" sz="2000" baseline="0" dirty="0" err="1">
                <a:solidFill>
                  <a:srgbClr val="005395"/>
                </a:solidFill>
                <a:latin typeface="Century Gothic" panose="020B0502020202020204" pitchFamily="34" charset="0"/>
              </a:rPr>
              <a:t>chaque</a:t>
            </a:r>
            <a:r>
              <a:rPr lang="en-US" sz="2000" baseline="0" dirty="0">
                <a:solidFill>
                  <a:srgbClr val="005395"/>
                </a:solidFill>
                <a:latin typeface="Century Gothic" panose="020B0502020202020204" pitchFamily="34" charset="0"/>
              </a:rPr>
              <a:t> </a:t>
            </a:r>
            <a:r>
              <a:rPr lang="en-US" sz="2000" dirty="0" err="1">
                <a:solidFill>
                  <a:srgbClr val="005395"/>
                </a:solidFill>
                <a:latin typeface="Century Gothic" panose="020B0502020202020204" pitchFamily="34" charset="0"/>
              </a:rPr>
              <a:t>postes</a:t>
            </a:r>
            <a:r>
              <a:rPr lang="en-US" sz="2000" dirty="0">
                <a:solidFill>
                  <a:srgbClr val="005395"/>
                </a:solidFill>
                <a:latin typeface="Century Gothic" panose="020B0502020202020204" pitchFamily="34" charset="0"/>
              </a:rPr>
              <a:t> </a:t>
            </a:r>
            <a:r>
              <a:rPr lang="en-US" sz="2000" dirty="0" err="1">
                <a:solidFill>
                  <a:srgbClr val="005395"/>
                </a:solidFill>
                <a:latin typeface="Century Gothic" panose="020B0502020202020204" pitchFamily="34" charset="0"/>
              </a:rPr>
              <a:t>vacants</a:t>
            </a:r>
            <a:endParaRPr lang="en-US" sz="2000" dirty="0">
              <a:solidFill>
                <a:srgbClr val="005395"/>
              </a:solidFill>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005395"/>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'[Données de l''emploi.xlsx]Postes vacants'!$C$32</c:f>
              <c:strCache>
                <c:ptCount val="1"/>
                <c:pt idx="0">
                  <c:v>Ratio chômeurs/postes vacants</c:v>
                </c:pt>
              </c:strCache>
            </c:strRef>
          </c:tx>
          <c:spPr>
            <a:solidFill>
              <a:schemeClr val="accent1"/>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EE-47D5-9E31-DA86BDA99566}"/>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EE-47D5-9E31-DA86BDA9956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'[Données de l''emploi.xlsx]Postes vacants'!$D$9:$AJ$9</c:f>
              <c:strCache>
                <c:ptCount val="33"/>
                <c:pt idx="0">
                  <c:v>T1 2015</c:v>
                </c:pt>
                <c:pt idx="1">
                  <c:v>T2 2015</c:v>
                </c:pt>
                <c:pt idx="2">
                  <c:v>T3 2015</c:v>
                </c:pt>
                <c:pt idx="3">
                  <c:v>T4 2015</c:v>
                </c:pt>
                <c:pt idx="4">
                  <c:v>T1 2016</c:v>
                </c:pt>
                <c:pt idx="5">
                  <c:v>T2 2016</c:v>
                </c:pt>
                <c:pt idx="6">
                  <c:v>T3 2016</c:v>
                </c:pt>
                <c:pt idx="7">
                  <c:v>T4 2016</c:v>
                </c:pt>
                <c:pt idx="8">
                  <c:v>T1 2017</c:v>
                </c:pt>
                <c:pt idx="9">
                  <c:v>T2 2017</c:v>
                </c:pt>
                <c:pt idx="10">
                  <c:v>T3 2017</c:v>
                </c:pt>
                <c:pt idx="11">
                  <c:v>T4 2017</c:v>
                </c:pt>
                <c:pt idx="12">
                  <c:v>T1 2018</c:v>
                </c:pt>
                <c:pt idx="13">
                  <c:v>T2 2018</c:v>
                </c:pt>
                <c:pt idx="14">
                  <c:v>T3 2018</c:v>
                </c:pt>
                <c:pt idx="15">
                  <c:v>T4 2018</c:v>
                </c:pt>
                <c:pt idx="16">
                  <c:v>T1 2019</c:v>
                </c:pt>
                <c:pt idx="17">
                  <c:v>T2 2019</c:v>
                </c:pt>
                <c:pt idx="18">
                  <c:v>T3 2019</c:v>
                </c:pt>
                <c:pt idx="19">
                  <c:v>T4 2019</c:v>
                </c:pt>
                <c:pt idx="20">
                  <c:v>T1 2020</c:v>
                </c:pt>
                <c:pt idx="21">
                  <c:v>T2 2020</c:v>
                </c:pt>
                <c:pt idx="22">
                  <c:v>T3 2020</c:v>
                </c:pt>
                <c:pt idx="23">
                  <c:v>T4 2020</c:v>
                </c:pt>
                <c:pt idx="24">
                  <c:v>T1 2021</c:v>
                </c:pt>
                <c:pt idx="25">
                  <c:v>T2 2021</c:v>
                </c:pt>
                <c:pt idx="26">
                  <c:v>T3 2021</c:v>
                </c:pt>
                <c:pt idx="27">
                  <c:v>T4 2021</c:v>
                </c:pt>
                <c:pt idx="28">
                  <c:v>T1 2022</c:v>
                </c:pt>
                <c:pt idx="29">
                  <c:v>T2 2022</c:v>
                </c:pt>
                <c:pt idx="30">
                  <c:v>T3 2022</c:v>
                </c:pt>
                <c:pt idx="31">
                  <c:v>T4 2022</c:v>
                </c:pt>
                <c:pt idx="32">
                  <c:v>T1 2023</c:v>
                </c:pt>
              </c:strCache>
            </c:strRef>
          </c:cat>
          <c:val>
            <c:numRef>
              <c:f>'[Données de l''emploi.xlsx]Postes vacants'!$D$32:$AJ$32</c:f>
              <c:numCache>
                <c:formatCode>0.0</c:formatCode>
                <c:ptCount val="33"/>
                <c:pt idx="0">
                  <c:v>5.6623419552103131</c:v>
                </c:pt>
                <c:pt idx="1">
                  <c:v>4.8681839734471311</c:v>
                </c:pt>
                <c:pt idx="2">
                  <c:v>5.5046518566739904</c:v>
                </c:pt>
                <c:pt idx="3">
                  <c:v>6.4623439644989311</c:v>
                </c:pt>
                <c:pt idx="4">
                  <c:v>6.4374330877259283</c:v>
                </c:pt>
                <c:pt idx="5">
                  <c:v>4.8923727759114097</c:v>
                </c:pt>
                <c:pt idx="6">
                  <c:v>4.5569114821192382</c:v>
                </c:pt>
                <c:pt idx="7">
                  <c:v>4.4705449576961485</c:v>
                </c:pt>
                <c:pt idx="8">
                  <c:v>4.0450876156723758</c:v>
                </c:pt>
                <c:pt idx="9">
                  <c:v>3.2609560168615284</c:v>
                </c:pt>
                <c:pt idx="10">
                  <c:v>3.00718629076838</c:v>
                </c:pt>
                <c:pt idx="11">
                  <c:v>2.7274529951507938</c:v>
                </c:pt>
                <c:pt idx="12">
                  <c:v>2.7057978818883504</c:v>
                </c:pt>
                <c:pt idx="13">
                  <c:v>2.0885087606194754</c:v>
                </c:pt>
                <c:pt idx="14">
                  <c:v>2.1099897245330292</c:v>
                </c:pt>
                <c:pt idx="15">
                  <c:v>1.9966345677964905</c:v>
                </c:pt>
                <c:pt idx="16">
                  <c:v>2.0989654015088504</c:v>
                </c:pt>
                <c:pt idx="17">
                  <c:v>1.611831173147225</c:v>
                </c:pt>
                <c:pt idx="18">
                  <c:v>1.6236457500181776</c:v>
                </c:pt>
                <c:pt idx="19">
                  <c:v>1.8693284936479129</c:v>
                </c:pt>
                <c:pt idx="20">
                  <c:v>2.1023803961269887</c:v>
                </c:pt>
                <c:pt idx="21">
                  <c:v>0</c:v>
                </c:pt>
                <c:pt idx="22">
                  <c:v>0</c:v>
                </c:pt>
                <c:pt idx="23">
                  <c:v>2.1938569311599085</c:v>
                </c:pt>
                <c:pt idx="24">
                  <c:v>2.2015683337305232</c:v>
                </c:pt>
                <c:pt idx="25">
                  <c:v>1.5236034922351851</c:v>
                </c:pt>
                <c:pt idx="26">
                  <c:v>1.1522789329972696</c:v>
                </c:pt>
                <c:pt idx="27">
                  <c:v>0.92690574172055662</c:v>
                </c:pt>
                <c:pt idx="28">
                  <c:v>0.92481169496813298</c:v>
                </c:pt>
                <c:pt idx="29">
                  <c:v>0.78134721812882735</c:v>
                </c:pt>
                <c:pt idx="30">
                  <c:v>0.80723984350674838</c:v>
                </c:pt>
                <c:pt idx="31">
                  <c:v>0.88587689679669845</c:v>
                </c:pt>
                <c:pt idx="32">
                  <c:v>0.98230794022356793</c:v>
                </c:pt>
              </c:numCache>
            </c:numRef>
          </c:val>
          <c:extLst>
            <c:ext xmlns:c16="http://schemas.microsoft.com/office/drawing/2014/chart" uri="{C3380CC4-5D6E-409C-BE32-E72D297353CC}">
              <c16:uniqueId val="{00000002-1BEE-47D5-9E31-DA86BDA99566}"/>
            </c:ext>
          </c:extLst>
        </c:ser>
        <c:dLbls>
          <c:showLegendKey val="0"/>
          <c:showVal val="0"/>
          <c:showCatName val="0"/>
          <c:showSerName val="0"/>
          <c:showPercent val="0"/>
          <c:showBubbleSize val="0"/>
        </c:dLbls>
        <c:gapWidth val="50"/>
        <c:overlap val="-27"/>
        <c:axId val="576202872"/>
        <c:axId val="436918032"/>
      </c:barChart>
      <c:catAx>
        <c:axId val="57620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36918032"/>
        <c:crosses val="autoZero"/>
        <c:auto val="1"/>
        <c:lblAlgn val="ctr"/>
        <c:lblOffset val="100"/>
        <c:noMultiLvlLbl val="0"/>
      </c:catAx>
      <c:valAx>
        <c:axId val="436918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202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0DB3C7F9-C63A-F44D-99DC-33E7667CCD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re 1">
            <a:extLst>
              <a:ext uri="{FF2B5EF4-FFF2-40B4-BE49-F238E27FC236}">
                <a16:creationId xmlns:a16="http://schemas.microsoft.com/office/drawing/2014/main" id="{1C29072A-7403-D440-B62D-556FF29B8B84}"/>
              </a:ext>
            </a:extLst>
          </p:cNvPr>
          <p:cNvSpPr>
            <a:spLocks noGrp="1"/>
          </p:cNvSpPr>
          <p:nvPr>
            <p:ph type="title" hasCustomPrompt="1"/>
          </p:nvPr>
        </p:nvSpPr>
        <p:spPr>
          <a:xfrm>
            <a:off x="838200" y="4432852"/>
            <a:ext cx="8156713" cy="1183171"/>
          </a:xfrm>
        </p:spPr>
        <p:txBody>
          <a:bodyPr anchor="b"/>
          <a:lstStyle>
            <a:lvl1pPr algn="r">
              <a:defRPr sz="4800" b="0" i="0">
                <a:solidFill>
                  <a:srgbClr val="005395"/>
                </a:solidFill>
                <a:latin typeface="Century Gothic" panose="020B0502020202020204" pitchFamily="34" charset="0"/>
              </a:defRPr>
            </a:lvl1pPr>
          </a:lstStyle>
          <a:p>
            <a:r>
              <a:rPr lang="fr-CA" dirty="0"/>
              <a:t>Modifier le style du titre</a:t>
            </a:r>
            <a:endParaRPr lang="fr-FR" dirty="0"/>
          </a:p>
        </p:txBody>
      </p:sp>
    </p:spTree>
    <p:extLst>
      <p:ext uri="{BB962C8B-B14F-4D97-AF65-F5344CB8AC3E}">
        <p14:creationId xmlns:p14="http://schemas.microsoft.com/office/powerpoint/2010/main" val="419177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E85B8-88F2-8886-E1CE-44637894819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E17C74F-F5C6-FCCD-EB39-AC7BDA4336B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6D3FDE-F9CF-D990-7D40-A808026FC0A9}"/>
              </a:ext>
            </a:extLst>
          </p:cNvPr>
          <p:cNvSpPr>
            <a:spLocks noGrp="1"/>
          </p:cNvSpPr>
          <p:nvPr>
            <p:ph type="dt" sz="half" idx="10"/>
          </p:nvPr>
        </p:nvSpPr>
        <p:spPr/>
        <p:txBody>
          <a:bodyPr/>
          <a:lstStyle/>
          <a:p>
            <a:fld id="{90964246-B099-C744-A1C5-B1326819B13B}" type="datetimeFigureOut">
              <a:rPr lang="fr-FR" smtClean="0"/>
              <a:t>26/09/2023</a:t>
            </a:fld>
            <a:endParaRPr lang="fr-FR"/>
          </a:p>
        </p:txBody>
      </p:sp>
      <p:sp>
        <p:nvSpPr>
          <p:cNvPr id="5" name="Espace réservé du pied de page 4">
            <a:extLst>
              <a:ext uri="{FF2B5EF4-FFF2-40B4-BE49-F238E27FC236}">
                <a16:creationId xmlns:a16="http://schemas.microsoft.com/office/drawing/2014/main" id="{2137B5FA-4171-7A34-E50F-7AC404DE86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E8C4F8-FB90-78DD-1DC1-8EDB32505B14}"/>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145515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01A2AAC-A94E-7C04-5CFB-E5AF6F1CC91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377468-0FDF-3FC6-3043-8FF427C5EED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26F2D3-9B68-64B9-E6A3-18BBFAEF884D}"/>
              </a:ext>
            </a:extLst>
          </p:cNvPr>
          <p:cNvSpPr>
            <a:spLocks noGrp="1"/>
          </p:cNvSpPr>
          <p:nvPr>
            <p:ph type="dt" sz="half" idx="10"/>
          </p:nvPr>
        </p:nvSpPr>
        <p:spPr/>
        <p:txBody>
          <a:bodyPr/>
          <a:lstStyle/>
          <a:p>
            <a:fld id="{90964246-B099-C744-A1C5-B1326819B13B}" type="datetimeFigureOut">
              <a:rPr lang="fr-FR" smtClean="0"/>
              <a:t>26/09/2023</a:t>
            </a:fld>
            <a:endParaRPr lang="fr-FR"/>
          </a:p>
        </p:txBody>
      </p:sp>
      <p:sp>
        <p:nvSpPr>
          <p:cNvPr id="5" name="Espace réservé du pied de page 4">
            <a:extLst>
              <a:ext uri="{FF2B5EF4-FFF2-40B4-BE49-F238E27FC236}">
                <a16:creationId xmlns:a16="http://schemas.microsoft.com/office/drawing/2014/main" id="{A6AB88FE-D076-0121-9BE3-3BAFE8391F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AF575D-2296-86FA-AED6-6C3657769603}"/>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283900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03986-CE25-6C4E-8F2F-D8192A4D54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4A864DC9-A654-F892-7A91-9240F6FBD5BC}"/>
              </a:ext>
            </a:extLst>
          </p:cNvPr>
          <p:cNvSpPr>
            <a:spLocks noGrp="1"/>
          </p:cNvSpPr>
          <p:nvPr>
            <p:ph type="title" hasCustomPrompt="1"/>
          </p:nvPr>
        </p:nvSpPr>
        <p:spPr>
          <a:xfrm>
            <a:off x="1212574" y="1709738"/>
            <a:ext cx="10134876" cy="3933978"/>
          </a:xfrm>
        </p:spPr>
        <p:txBody>
          <a:bodyPr anchor="t"/>
          <a:lstStyle>
            <a:lvl1pPr>
              <a:defRPr sz="2800" b="0" i="0">
                <a:solidFill>
                  <a:srgbClr val="005395"/>
                </a:solidFill>
                <a:latin typeface="Century Gothic" panose="020B0502020202020204" pitchFamily="34" charset="0"/>
              </a:defRPr>
            </a:lvl1pPr>
          </a:lstStyle>
          <a:p>
            <a:r>
              <a:rPr lang="fr-CA" dirty="0"/>
              <a:t>Modifier le style du titre</a:t>
            </a:r>
            <a:endParaRPr lang="fr-FR" dirty="0"/>
          </a:p>
        </p:txBody>
      </p:sp>
      <p:sp>
        <p:nvSpPr>
          <p:cNvPr id="9" name="Titre 1">
            <a:extLst>
              <a:ext uri="{FF2B5EF4-FFF2-40B4-BE49-F238E27FC236}">
                <a16:creationId xmlns:a16="http://schemas.microsoft.com/office/drawing/2014/main" id="{513184CF-55CB-BE4E-B4E2-3525F6E0E455}"/>
              </a:ext>
            </a:extLst>
          </p:cNvPr>
          <p:cNvSpPr txBox="1">
            <a:spLocks/>
          </p:cNvSpPr>
          <p:nvPr userDrawn="1"/>
        </p:nvSpPr>
        <p:spPr>
          <a:xfrm>
            <a:off x="3520260" y="365126"/>
            <a:ext cx="7833540" cy="9269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005395"/>
                </a:solidFill>
                <a:latin typeface="Century Gothic" panose="020B0502020202020204" pitchFamily="34" charset="0"/>
                <a:ea typeface="+mj-ea"/>
                <a:cs typeface="+mj-cs"/>
              </a:defRPr>
            </a:lvl1pPr>
          </a:lstStyle>
          <a:p>
            <a:r>
              <a:rPr lang="fr-CA"/>
              <a:t>Modifier le style du titre</a:t>
            </a:r>
            <a:endParaRPr lang="fr-FR" dirty="0"/>
          </a:p>
        </p:txBody>
      </p:sp>
      <p:sp>
        <p:nvSpPr>
          <p:cNvPr id="10" name="Espace réservé de la date 3">
            <a:extLst>
              <a:ext uri="{FF2B5EF4-FFF2-40B4-BE49-F238E27FC236}">
                <a16:creationId xmlns:a16="http://schemas.microsoft.com/office/drawing/2014/main" id="{8EBBC651-A5DC-D64D-904A-F4E2DB21A0AB}"/>
              </a:ext>
            </a:extLst>
          </p:cNvPr>
          <p:cNvSpPr>
            <a:spLocks noGrp="1"/>
          </p:cNvSpPr>
          <p:nvPr>
            <p:ph type="dt" sz="half" idx="10"/>
          </p:nvPr>
        </p:nvSpPr>
        <p:spPr>
          <a:xfrm>
            <a:off x="1212574" y="6356350"/>
            <a:ext cx="2368826" cy="365125"/>
          </a:xfrm>
        </p:spPr>
        <p:txBody>
          <a:bodyPr anchor="t"/>
          <a:lstStyle>
            <a:lvl1pPr>
              <a:defRPr sz="1000" b="0" i="0">
                <a:solidFill>
                  <a:srgbClr val="005395"/>
                </a:solidFill>
                <a:latin typeface="Century Gothic" panose="020B0502020202020204" pitchFamily="34" charset="0"/>
              </a:defRPr>
            </a:lvl1pPr>
          </a:lstStyle>
          <a:p>
            <a:endParaRPr lang="fr-FR" dirty="0"/>
          </a:p>
        </p:txBody>
      </p:sp>
      <p:sp>
        <p:nvSpPr>
          <p:cNvPr id="11" name="Espace réservé du pied de page 4">
            <a:extLst>
              <a:ext uri="{FF2B5EF4-FFF2-40B4-BE49-F238E27FC236}">
                <a16:creationId xmlns:a16="http://schemas.microsoft.com/office/drawing/2014/main" id="{13DC89FA-5A14-0D48-A606-0FA8E1582F60}"/>
              </a:ext>
            </a:extLst>
          </p:cNvPr>
          <p:cNvSpPr>
            <a:spLocks noGrp="1"/>
          </p:cNvSpPr>
          <p:nvPr>
            <p:ph type="ftr" sz="quarter" idx="11"/>
          </p:nvPr>
        </p:nvSpPr>
        <p:spPr>
          <a:xfrm>
            <a:off x="4038600" y="6356350"/>
            <a:ext cx="4114800" cy="365125"/>
          </a:xfrm>
        </p:spPr>
        <p:txBody>
          <a:bodyPr anchor="t"/>
          <a:lstStyle>
            <a:lvl1pPr>
              <a:defRPr sz="1000" b="0" i="0">
                <a:solidFill>
                  <a:srgbClr val="005395"/>
                </a:solidFill>
                <a:latin typeface="Century Gothic" panose="020B0502020202020204" pitchFamily="34" charset="0"/>
              </a:defRPr>
            </a:lvl1pPr>
          </a:lstStyle>
          <a:p>
            <a:endParaRPr lang="fr-FR" dirty="0">
              <a:solidFill>
                <a:srgbClr val="005395"/>
              </a:solidFill>
            </a:endParaRPr>
          </a:p>
        </p:txBody>
      </p:sp>
      <p:sp>
        <p:nvSpPr>
          <p:cNvPr id="12" name="Espace réservé du numéro de diapositive 5">
            <a:extLst>
              <a:ext uri="{FF2B5EF4-FFF2-40B4-BE49-F238E27FC236}">
                <a16:creationId xmlns:a16="http://schemas.microsoft.com/office/drawing/2014/main" id="{2F8C494C-67B7-D841-AD80-91E888D1A0E6}"/>
              </a:ext>
            </a:extLst>
          </p:cNvPr>
          <p:cNvSpPr>
            <a:spLocks noGrp="1"/>
          </p:cNvSpPr>
          <p:nvPr>
            <p:ph type="sldNum" sz="quarter" idx="12"/>
          </p:nvPr>
        </p:nvSpPr>
        <p:spPr>
          <a:xfrm>
            <a:off x="8610600" y="6356350"/>
            <a:ext cx="1900084" cy="365125"/>
          </a:xfrm>
        </p:spPr>
        <p:txBody>
          <a:bodyPr anchor="t"/>
          <a:lstStyle>
            <a:lvl1pPr>
              <a:defRPr sz="1000" b="0" i="0">
                <a:solidFill>
                  <a:srgbClr val="005395"/>
                </a:solidFill>
                <a:latin typeface="Century Gothic" panose="020B0502020202020204" pitchFamily="34" charset="0"/>
              </a:defRPr>
            </a:lvl1pPr>
          </a:lstStyle>
          <a:p>
            <a:endParaRPr lang="fr-FR" dirty="0"/>
          </a:p>
        </p:txBody>
      </p:sp>
    </p:spTree>
    <p:extLst>
      <p:ext uri="{BB962C8B-B14F-4D97-AF65-F5344CB8AC3E}">
        <p14:creationId xmlns:p14="http://schemas.microsoft.com/office/powerpoint/2010/main" val="384621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A4E1DE7-02E7-3149-9849-A2E3921D248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F1F3373-6D32-2F48-A40E-AD5640EE769E}"/>
              </a:ext>
            </a:extLst>
          </p:cNvPr>
          <p:cNvSpPr>
            <a:spLocks noGrp="1"/>
          </p:cNvSpPr>
          <p:nvPr>
            <p:ph type="title" hasCustomPrompt="1"/>
          </p:nvPr>
        </p:nvSpPr>
        <p:spPr>
          <a:xfrm>
            <a:off x="3520260" y="365126"/>
            <a:ext cx="7833540" cy="926962"/>
          </a:xfrm>
        </p:spPr>
        <p:txBody>
          <a:bodyPr anchor="t"/>
          <a:lstStyle>
            <a:lvl1pPr>
              <a:defRPr sz="4000" b="0" i="0">
                <a:solidFill>
                  <a:srgbClr val="005395"/>
                </a:solidFill>
                <a:latin typeface="Century Gothic" panose="020B0502020202020204" pitchFamily="34" charset="0"/>
              </a:defRPr>
            </a:lvl1p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375A2256-BDE2-B1F0-A776-6846E77BA9C3}"/>
              </a:ext>
            </a:extLst>
          </p:cNvPr>
          <p:cNvSpPr>
            <a:spLocks noGrp="1"/>
          </p:cNvSpPr>
          <p:nvPr>
            <p:ph idx="1" hasCustomPrompt="1"/>
          </p:nvPr>
        </p:nvSpPr>
        <p:spPr>
          <a:xfrm>
            <a:off x="1212574" y="1825625"/>
            <a:ext cx="10141225" cy="4351338"/>
          </a:xfrm>
        </p:spPr>
        <p:txBody>
          <a:bodyPr/>
          <a:lstStyle>
            <a:lvl1pPr>
              <a:buClr>
                <a:srgbClr val="E58818"/>
              </a:buClr>
              <a:defRPr b="0" i="0">
                <a:solidFill>
                  <a:srgbClr val="005395"/>
                </a:solidFill>
                <a:latin typeface="Century Gothic" panose="020B0502020202020204" pitchFamily="34" charset="0"/>
              </a:defRPr>
            </a:lvl1pPr>
            <a:lvl2pPr>
              <a:buClr>
                <a:srgbClr val="E58818"/>
              </a:buClr>
              <a:defRPr b="0" i="0">
                <a:solidFill>
                  <a:srgbClr val="005395"/>
                </a:solidFill>
                <a:latin typeface="Century Gothic" panose="020B0502020202020204" pitchFamily="34" charset="0"/>
              </a:defRPr>
            </a:lvl2pPr>
            <a:lvl3pPr>
              <a:buClr>
                <a:srgbClr val="E58818"/>
              </a:buClr>
              <a:defRPr b="0" i="0">
                <a:solidFill>
                  <a:srgbClr val="005395"/>
                </a:solidFill>
                <a:latin typeface="Century Gothic" panose="020B0502020202020204" pitchFamily="34" charset="0"/>
              </a:defRPr>
            </a:lvl3pPr>
            <a:lvl4pPr>
              <a:buClr>
                <a:srgbClr val="E58818"/>
              </a:buClr>
              <a:defRPr b="0" i="0">
                <a:solidFill>
                  <a:srgbClr val="005395"/>
                </a:solidFill>
                <a:latin typeface="Century Gothic" panose="020B0502020202020204" pitchFamily="34" charset="0"/>
              </a:defRPr>
            </a:lvl4pPr>
            <a:lvl5pPr>
              <a:buClr>
                <a:srgbClr val="E58818"/>
              </a:buClr>
              <a:defRPr b="0" i="0">
                <a:solidFill>
                  <a:srgbClr val="005395"/>
                </a:solidFill>
                <a:latin typeface="Century Gothic" panose="020B0502020202020204" pitchFamily="34" charset="0"/>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a:extLst>
              <a:ext uri="{FF2B5EF4-FFF2-40B4-BE49-F238E27FC236}">
                <a16:creationId xmlns:a16="http://schemas.microsoft.com/office/drawing/2014/main" id="{3A137FAD-E20C-9003-AF57-8019F3B17BBF}"/>
              </a:ext>
            </a:extLst>
          </p:cNvPr>
          <p:cNvSpPr>
            <a:spLocks noGrp="1"/>
          </p:cNvSpPr>
          <p:nvPr>
            <p:ph type="dt" sz="half" idx="10"/>
          </p:nvPr>
        </p:nvSpPr>
        <p:spPr>
          <a:xfrm>
            <a:off x="1212574" y="6356350"/>
            <a:ext cx="2368826" cy="365125"/>
          </a:xfrm>
        </p:spPr>
        <p:txBody>
          <a:bodyPr anchor="t"/>
          <a:lstStyle>
            <a:lvl1pPr>
              <a:defRPr sz="1000" b="0" i="0">
                <a:solidFill>
                  <a:srgbClr val="005395"/>
                </a:solidFill>
                <a:latin typeface="Century Gothic" panose="020B0502020202020204" pitchFamily="34" charset="0"/>
              </a:defRPr>
            </a:lvl1pPr>
          </a:lstStyle>
          <a:p>
            <a:endParaRPr lang="fr-FR" dirty="0"/>
          </a:p>
        </p:txBody>
      </p:sp>
      <p:sp>
        <p:nvSpPr>
          <p:cNvPr id="5" name="Espace réservé du pied de page 4">
            <a:extLst>
              <a:ext uri="{FF2B5EF4-FFF2-40B4-BE49-F238E27FC236}">
                <a16:creationId xmlns:a16="http://schemas.microsoft.com/office/drawing/2014/main" id="{333694D5-5071-B671-87E1-38975A18FB13}"/>
              </a:ext>
            </a:extLst>
          </p:cNvPr>
          <p:cNvSpPr>
            <a:spLocks noGrp="1"/>
          </p:cNvSpPr>
          <p:nvPr>
            <p:ph type="ftr" sz="quarter" idx="11"/>
          </p:nvPr>
        </p:nvSpPr>
        <p:spPr/>
        <p:txBody>
          <a:bodyPr anchor="t"/>
          <a:lstStyle>
            <a:lvl1pPr>
              <a:defRPr sz="1000" b="0" i="0">
                <a:solidFill>
                  <a:srgbClr val="005395"/>
                </a:solidFill>
                <a:latin typeface="Century Gothic" panose="020B0502020202020204" pitchFamily="34" charset="0"/>
              </a:defRPr>
            </a:lvl1pPr>
          </a:lstStyle>
          <a:p>
            <a:endParaRPr lang="fr-FR" dirty="0">
              <a:solidFill>
                <a:srgbClr val="005395"/>
              </a:solidFill>
            </a:endParaRPr>
          </a:p>
        </p:txBody>
      </p:sp>
      <p:sp>
        <p:nvSpPr>
          <p:cNvPr id="6" name="Espace réservé du numéro de diapositive 5">
            <a:extLst>
              <a:ext uri="{FF2B5EF4-FFF2-40B4-BE49-F238E27FC236}">
                <a16:creationId xmlns:a16="http://schemas.microsoft.com/office/drawing/2014/main" id="{AC9F0CD5-11DF-D715-B1A4-0616576B4A38}"/>
              </a:ext>
            </a:extLst>
          </p:cNvPr>
          <p:cNvSpPr>
            <a:spLocks noGrp="1"/>
          </p:cNvSpPr>
          <p:nvPr>
            <p:ph type="sldNum" sz="quarter" idx="12"/>
          </p:nvPr>
        </p:nvSpPr>
        <p:spPr>
          <a:xfrm>
            <a:off x="8610600" y="6356350"/>
            <a:ext cx="1900084" cy="365125"/>
          </a:xfrm>
        </p:spPr>
        <p:txBody>
          <a:bodyPr anchor="t"/>
          <a:lstStyle>
            <a:lvl1pPr>
              <a:defRPr sz="1000" b="0" i="0">
                <a:solidFill>
                  <a:srgbClr val="005395"/>
                </a:solidFill>
                <a:latin typeface="Century Gothic" panose="020B0502020202020204" pitchFamily="34" charset="0"/>
              </a:defRPr>
            </a:lvl1pPr>
          </a:lstStyle>
          <a:p>
            <a:endParaRPr lang="fr-FR" dirty="0"/>
          </a:p>
        </p:txBody>
      </p:sp>
    </p:spTree>
    <p:extLst>
      <p:ext uri="{BB962C8B-B14F-4D97-AF65-F5344CB8AC3E}">
        <p14:creationId xmlns:p14="http://schemas.microsoft.com/office/powerpoint/2010/main" val="319327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A360D59D-DD48-614C-ACA3-DB91ED2615A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404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BACEC-CB6B-DB76-ED6F-CD4DA1AB80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992745-FAA4-792E-6634-15FEAA597BD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4536C51-F084-A2B0-123A-338F74530AF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0221F6E-842B-1BB1-5071-C4595CF485CD}"/>
              </a:ext>
            </a:extLst>
          </p:cNvPr>
          <p:cNvSpPr>
            <a:spLocks noGrp="1"/>
          </p:cNvSpPr>
          <p:nvPr>
            <p:ph type="dt" sz="half" idx="10"/>
          </p:nvPr>
        </p:nvSpPr>
        <p:spPr/>
        <p:txBody>
          <a:bodyPr/>
          <a:lstStyle/>
          <a:p>
            <a:fld id="{90964246-B099-C744-A1C5-B1326819B13B}" type="datetimeFigureOut">
              <a:rPr lang="fr-FR" smtClean="0"/>
              <a:t>26/09/2023</a:t>
            </a:fld>
            <a:endParaRPr lang="fr-FR"/>
          </a:p>
        </p:txBody>
      </p:sp>
      <p:sp>
        <p:nvSpPr>
          <p:cNvPr id="6" name="Espace réservé du pied de page 5">
            <a:extLst>
              <a:ext uri="{FF2B5EF4-FFF2-40B4-BE49-F238E27FC236}">
                <a16:creationId xmlns:a16="http://schemas.microsoft.com/office/drawing/2014/main" id="{BC5B3D71-DF0D-0946-BA7A-27D13C8523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200794-EB83-B5C7-1B85-568849CB890F}"/>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32417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3C555-E508-D70F-5ECB-ACA43CB7BF8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D38F4D9-782F-CFB1-C595-8E87D054A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7C0E351-DBC9-91E9-FE3E-28A40E90B12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E306E0F-66E5-806D-458F-6CE98B032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E41888-95DE-8FB6-3DCC-095EEC3DAEC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BCC52E5-16D0-305B-5460-F76A25D6426F}"/>
              </a:ext>
            </a:extLst>
          </p:cNvPr>
          <p:cNvSpPr>
            <a:spLocks noGrp="1"/>
          </p:cNvSpPr>
          <p:nvPr>
            <p:ph type="dt" sz="half" idx="10"/>
          </p:nvPr>
        </p:nvSpPr>
        <p:spPr/>
        <p:txBody>
          <a:bodyPr/>
          <a:lstStyle/>
          <a:p>
            <a:fld id="{90964246-B099-C744-A1C5-B1326819B13B}" type="datetimeFigureOut">
              <a:rPr lang="fr-FR" smtClean="0"/>
              <a:t>26/09/2023</a:t>
            </a:fld>
            <a:endParaRPr lang="fr-FR"/>
          </a:p>
        </p:txBody>
      </p:sp>
      <p:sp>
        <p:nvSpPr>
          <p:cNvPr id="8" name="Espace réservé du pied de page 7">
            <a:extLst>
              <a:ext uri="{FF2B5EF4-FFF2-40B4-BE49-F238E27FC236}">
                <a16:creationId xmlns:a16="http://schemas.microsoft.com/office/drawing/2014/main" id="{82AD5C4D-24EA-C4FF-F811-939073121B4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43278D9-A830-3893-C65B-9E6311EBF432}"/>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233497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7FC0D29-F63F-CB3F-F3B4-F701A64E1174}"/>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428"/>
            <a:ext cx="12192000" cy="6857143"/>
          </a:xfrm>
          <a:prstGeom prst="rect">
            <a:avLst/>
          </a:prstGeom>
        </p:spPr>
      </p:pic>
      <p:sp>
        <p:nvSpPr>
          <p:cNvPr id="2" name="Titre 1">
            <a:extLst>
              <a:ext uri="{FF2B5EF4-FFF2-40B4-BE49-F238E27FC236}">
                <a16:creationId xmlns:a16="http://schemas.microsoft.com/office/drawing/2014/main" id="{D02CCD06-4CC9-5295-3302-83D669E4F2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1ED809-6E86-4CCA-1D7E-166BE69D7762}"/>
              </a:ext>
            </a:extLst>
          </p:cNvPr>
          <p:cNvSpPr>
            <a:spLocks noGrp="1"/>
          </p:cNvSpPr>
          <p:nvPr>
            <p:ph type="dt" sz="half" idx="10"/>
          </p:nvPr>
        </p:nvSpPr>
        <p:spPr/>
        <p:txBody>
          <a:bodyPr/>
          <a:lstStyle/>
          <a:p>
            <a:fld id="{90964246-B099-C744-A1C5-B1326819B13B}" type="datetimeFigureOut">
              <a:rPr lang="fr-FR" smtClean="0"/>
              <a:t>26/09/2023</a:t>
            </a:fld>
            <a:endParaRPr lang="fr-FR"/>
          </a:p>
        </p:txBody>
      </p:sp>
      <p:sp>
        <p:nvSpPr>
          <p:cNvPr id="4" name="Espace réservé du pied de page 3">
            <a:extLst>
              <a:ext uri="{FF2B5EF4-FFF2-40B4-BE49-F238E27FC236}">
                <a16:creationId xmlns:a16="http://schemas.microsoft.com/office/drawing/2014/main" id="{38240C9D-9FCD-ED65-D4C4-4350F491028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1EC81C5-A7B8-C6EB-0FC6-02F6098CB4A9}"/>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62107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74465-650B-6606-B9AF-C7D4067692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7F1C93-9C6C-17CD-CAD5-6E19D9A52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41CB69A-149C-E3FF-66EF-A2BC7F8FB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57D4A9-E290-16A8-9214-1C5C0DF8F92A}"/>
              </a:ext>
            </a:extLst>
          </p:cNvPr>
          <p:cNvSpPr>
            <a:spLocks noGrp="1"/>
          </p:cNvSpPr>
          <p:nvPr>
            <p:ph type="dt" sz="half" idx="10"/>
          </p:nvPr>
        </p:nvSpPr>
        <p:spPr/>
        <p:txBody>
          <a:bodyPr/>
          <a:lstStyle/>
          <a:p>
            <a:fld id="{90964246-B099-C744-A1C5-B1326819B13B}" type="datetimeFigureOut">
              <a:rPr lang="fr-FR" smtClean="0"/>
              <a:t>26/09/2023</a:t>
            </a:fld>
            <a:endParaRPr lang="fr-FR"/>
          </a:p>
        </p:txBody>
      </p:sp>
      <p:sp>
        <p:nvSpPr>
          <p:cNvPr id="6" name="Espace réservé du pied de page 5">
            <a:extLst>
              <a:ext uri="{FF2B5EF4-FFF2-40B4-BE49-F238E27FC236}">
                <a16:creationId xmlns:a16="http://schemas.microsoft.com/office/drawing/2014/main" id="{27387D12-4739-3935-23FC-E002FE3068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E269BA-3C85-F4B2-DB6D-C43F30C323DB}"/>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109157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258B0-9166-17AE-1EED-8D57DF9368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D0210E8-D8AF-A6B0-82E7-65DD27239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EDD3505A-07FB-A674-7CA8-A7E18D635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288E12-F99E-1CC5-97E1-757D9FD1855E}"/>
              </a:ext>
            </a:extLst>
          </p:cNvPr>
          <p:cNvSpPr>
            <a:spLocks noGrp="1"/>
          </p:cNvSpPr>
          <p:nvPr>
            <p:ph type="dt" sz="half" idx="10"/>
          </p:nvPr>
        </p:nvSpPr>
        <p:spPr/>
        <p:txBody>
          <a:bodyPr/>
          <a:lstStyle/>
          <a:p>
            <a:fld id="{90964246-B099-C744-A1C5-B1326819B13B}" type="datetimeFigureOut">
              <a:rPr lang="fr-FR" smtClean="0"/>
              <a:t>26/09/2023</a:t>
            </a:fld>
            <a:endParaRPr lang="fr-FR"/>
          </a:p>
        </p:txBody>
      </p:sp>
      <p:sp>
        <p:nvSpPr>
          <p:cNvPr id="6" name="Espace réservé du pied de page 5">
            <a:extLst>
              <a:ext uri="{FF2B5EF4-FFF2-40B4-BE49-F238E27FC236}">
                <a16:creationId xmlns:a16="http://schemas.microsoft.com/office/drawing/2014/main" id="{BC40A573-6ADA-8302-2FB3-097E534866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2560FB-6999-6546-B813-4306DC0C357E}"/>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10946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7BB9DF-1344-F325-0CFF-16EBEA923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A995F758-7D0B-AEF5-8E2A-19AEBD4AE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068E753E-FBA6-D864-81F5-75F4CEAC9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64246-B099-C744-A1C5-B1326819B13B}" type="datetimeFigureOut">
              <a:rPr lang="fr-FR" smtClean="0"/>
              <a:t>26/09/2023</a:t>
            </a:fld>
            <a:endParaRPr lang="fr-FR"/>
          </a:p>
        </p:txBody>
      </p:sp>
      <p:sp>
        <p:nvSpPr>
          <p:cNvPr id="5" name="Espace réservé du pied de page 4">
            <a:extLst>
              <a:ext uri="{FF2B5EF4-FFF2-40B4-BE49-F238E27FC236}">
                <a16:creationId xmlns:a16="http://schemas.microsoft.com/office/drawing/2014/main" id="{2C2B4469-C680-BB5C-88A2-1424F6F51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DD9E745-2121-7347-EAB0-13C08A733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22EF3-9C74-7546-8A73-FF32FB2654C5}" type="slidenum">
              <a:rPr lang="fr-FR" smtClean="0"/>
              <a:t>‹#›</a:t>
            </a:fld>
            <a:endParaRPr lang="fr-FR"/>
          </a:p>
        </p:txBody>
      </p:sp>
    </p:spTree>
    <p:extLst>
      <p:ext uri="{BB962C8B-B14F-4D97-AF65-F5344CB8AC3E}">
        <p14:creationId xmlns:p14="http://schemas.microsoft.com/office/powerpoint/2010/main" val="1971754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slideLayout" Target="../slideLayouts/slideLayout3.xml"/><Relationship Id="rId4" Type="http://schemas.openxmlformats.org/officeDocument/2006/relationships/tags" Target="../tags/tag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8.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3.xml"/><Relationship Id="rId5" Type="http://schemas.openxmlformats.org/officeDocument/2006/relationships/tags" Target="../tags/tag31.xml"/><Relationship Id="rId4"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chart" Target="../charts/chart1.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chart" Target="../charts/chart2.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s>
</file>

<file path=ppt/slides/_rels/slide1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9.png"/><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0.png"/><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2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1.png"/><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5.xml"/><Relationship Id="rId1" Type="http://schemas.openxmlformats.org/officeDocument/2006/relationships/tags" Target="../tags/tag54.xml"/></Relationships>
</file>

<file path=ppt/slides/_rels/slide2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2.png"/><Relationship Id="rId5" Type="http://schemas.openxmlformats.org/officeDocument/2006/relationships/slideLayout" Target="../slideLayouts/slideLayout3.xml"/><Relationship Id="rId4" Type="http://schemas.openxmlformats.org/officeDocument/2006/relationships/tags" Target="../tags/tag5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2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3.png"/><Relationship Id="rId5" Type="http://schemas.openxmlformats.org/officeDocument/2006/relationships/slideLayout" Target="../slideLayouts/slideLayout3.xml"/><Relationship Id="rId4" Type="http://schemas.openxmlformats.org/officeDocument/2006/relationships/tags" Target="../tags/tag6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4760-5843-7A47-AD8C-2B0DDC6272A7}"/>
              </a:ext>
            </a:extLst>
          </p:cNvPr>
          <p:cNvSpPr>
            <a:spLocks noGrp="1"/>
          </p:cNvSpPr>
          <p:nvPr>
            <p:ph type="title"/>
            <p:custDataLst>
              <p:tags r:id="rId1"/>
            </p:custDataLst>
          </p:nvPr>
        </p:nvSpPr>
        <p:spPr>
          <a:xfrm>
            <a:off x="257176" y="4432852"/>
            <a:ext cx="11563350" cy="967823"/>
          </a:xfrm>
        </p:spPr>
        <p:txBody>
          <a:bodyPr>
            <a:normAutofit fontScale="90000"/>
          </a:bodyPr>
          <a:lstStyle/>
          <a:p>
            <a:pPr algn="ctr">
              <a:lnSpc>
                <a:spcPct val="100000"/>
              </a:lnSpc>
            </a:pPr>
            <a:r>
              <a:rPr lang="fr-CA" dirty="0"/>
              <a:t>Contexte économique de la négociation</a:t>
            </a:r>
            <a:endParaRPr lang="en-US" dirty="0"/>
          </a:p>
        </p:txBody>
      </p:sp>
    </p:spTree>
    <p:extLst>
      <p:ext uri="{BB962C8B-B14F-4D97-AF65-F5344CB8AC3E}">
        <p14:creationId xmlns:p14="http://schemas.microsoft.com/office/powerpoint/2010/main" val="41396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0444A-93E1-894E-2711-2A393E33F96B}"/>
              </a:ext>
            </a:extLst>
          </p:cNvPr>
          <p:cNvSpPr>
            <a:spLocks noGrp="1"/>
          </p:cNvSpPr>
          <p:nvPr>
            <p:ph type="title"/>
            <p:custDataLst>
              <p:tags r:id="rId1"/>
            </p:custDataLst>
          </p:nvPr>
        </p:nvSpPr>
        <p:spPr>
          <a:xfrm>
            <a:off x="5934074" y="142875"/>
            <a:ext cx="6134099" cy="1130163"/>
          </a:xfrm>
        </p:spPr>
        <p:txBody>
          <a:bodyPr>
            <a:noAutofit/>
          </a:bodyPr>
          <a:lstStyle/>
          <a:p>
            <a:r>
              <a:rPr lang="fr-CA" dirty="0"/>
              <a:t>Le mythe de la « spirale salaire-inflation » </a:t>
            </a:r>
          </a:p>
        </p:txBody>
      </p:sp>
      <p:pic>
        <p:nvPicPr>
          <p:cNvPr id="4" name="Espace réservé du contenu 3">
            <a:extLst>
              <a:ext uri="{FF2B5EF4-FFF2-40B4-BE49-F238E27FC236}">
                <a16:creationId xmlns:a16="http://schemas.microsoft.com/office/drawing/2014/main" id="{83AF29BA-0B31-BEB0-D354-01D0CA307849}"/>
              </a:ext>
            </a:extLst>
          </p:cNvPr>
          <p:cNvPicPr>
            <a:picLocks noGrp="1" noChangeAspect="1"/>
          </p:cNvPicPr>
          <p:nvPr>
            <p:ph idx="1"/>
            <p:custDataLst>
              <p:tags r:id="rId2"/>
            </p:custDataLst>
          </p:nvPr>
        </p:nvPicPr>
        <p:blipFill rotWithShape="1">
          <a:blip r:embed="rId5"/>
          <a:srcRect r="4938"/>
          <a:stretch/>
        </p:blipFill>
        <p:spPr>
          <a:xfrm>
            <a:off x="0" y="1415532"/>
            <a:ext cx="6134100" cy="5299593"/>
          </a:xfrm>
          <a:prstGeom prst="rect">
            <a:avLst/>
          </a:prstGeom>
        </p:spPr>
      </p:pic>
      <p:sp>
        <p:nvSpPr>
          <p:cNvPr id="6" name="ZoneTexte 5">
            <a:extLst>
              <a:ext uri="{FF2B5EF4-FFF2-40B4-BE49-F238E27FC236}">
                <a16:creationId xmlns:a16="http://schemas.microsoft.com/office/drawing/2014/main" id="{0A9CC826-6C50-CD34-AB5E-6385A73C6B74}"/>
              </a:ext>
            </a:extLst>
          </p:cNvPr>
          <p:cNvSpPr txBox="1"/>
          <p:nvPr>
            <p:custDataLst>
              <p:tags r:id="rId3"/>
            </p:custDataLst>
          </p:nvPr>
        </p:nvSpPr>
        <p:spPr>
          <a:xfrm>
            <a:off x="6008914" y="1429139"/>
            <a:ext cx="6059259" cy="510909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srgbClr val="0070C0"/>
                </a:solidFill>
                <a:effectLst/>
                <a:uLnTx/>
                <a:uFillTx/>
                <a:latin typeface="Century Gothic" panose="020B0502020202020204" pitchFamily="34" charset="0"/>
              </a:rPr>
              <a:t>Les analyses statistiques effectuées par </a:t>
            </a:r>
            <a:r>
              <a:rPr lang="fr-CA" sz="2000" dirty="0">
                <a:solidFill>
                  <a:srgbClr val="0070C0"/>
                </a:solidFill>
                <a:latin typeface="Century Gothic" panose="020B0502020202020204" pitchFamily="34" charset="0"/>
              </a:rPr>
              <a:t>l’IRIS démontrent qu’une indexation généralisée des salaires à l’inflation n’aurait pas pour effet de provoquer une augmentation équivalente des prix. La spirale salaire inflation est un mythe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srgbClr val="0070C0"/>
              </a:solidFill>
              <a:effectLst/>
              <a:highlight>
                <a:srgbClr val="FFFF00"/>
              </a:highlight>
              <a:uLnTx/>
              <a:uFillTx/>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2000" dirty="0">
                <a:solidFill>
                  <a:srgbClr val="0070C0"/>
                </a:solidFill>
                <a:latin typeface="Century Gothic" panose="020B0502020202020204" pitchFamily="34" charset="0"/>
              </a:rPr>
              <a:t>En effet, l’étude montre qu’u</a:t>
            </a:r>
            <a:r>
              <a:rPr kumimoji="0" lang="fr-CA" sz="2000" b="0" i="0" u="none" strike="noStrike" kern="1200" cap="none" spc="0" normalizeH="0" baseline="0" noProof="0" dirty="0">
                <a:ln>
                  <a:noFill/>
                </a:ln>
                <a:solidFill>
                  <a:srgbClr val="0070C0"/>
                </a:solidFill>
                <a:effectLst/>
                <a:uLnTx/>
                <a:uFillTx/>
                <a:latin typeface="Century Gothic" panose="020B0502020202020204" pitchFamily="34" charset="0"/>
              </a:rPr>
              <a:t>n choc de 7,3 % de l’ensemble des salaires entraînerait une augmentation de seulement 0,8 % de l’inflation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srgbClr val="0070C0"/>
              </a:solidFill>
              <a:effectLst/>
              <a:uLnTx/>
              <a:uFillTx/>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srgbClr val="0070C0"/>
                </a:solidFill>
                <a:effectLst/>
                <a:uLnTx/>
                <a:uFillTx/>
                <a:latin typeface="Century Gothic" panose="020B0502020202020204" pitchFamily="34" charset="0"/>
              </a:rPr>
              <a:t>À l’horizon de décembre 2027, l’IPC n’aura augmenté que de 1,6 % de plus par rapport au scénario de base prévu par la Banque du Canada (soit de 165,5 à 168,1)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rPr>
              <a:t>IRIS, 2023, Spirale salaire-inflation : mythe ou réalité. https://iris-recherche.qc.ca/publications/spirale-salaires-inflation/</a:t>
            </a:r>
          </a:p>
        </p:txBody>
      </p:sp>
    </p:spTree>
    <p:extLst>
      <p:ext uri="{BB962C8B-B14F-4D97-AF65-F5344CB8AC3E}">
        <p14:creationId xmlns:p14="http://schemas.microsoft.com/office/powerpoint/2010/main" val="396407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2DF7F-87E6-CA3B-43E0-4ACB259B185B}"/>
              </a:ext>
            </a:extLst>
          </p:cNvPr>
          <p:cNvSpPr>
            <a:spLocks noGrp="1"/>
          </p:cNvSpPr>
          <p:nvPr>
            <p:ph type="title"/>
            <p:custDataLst>
              <p:tags r:id="rId1"/>
            </p:custDataLst>
          </p:nvPr>
        </p:nvSpPr>
        <p:spPr>
          <a:xfrm>
            <a:off x="5324475" y="114299"/>
            <a:ext cx="6705600" cy="1152525"/>
          </a:xfrm>
        </p:spPr>
        <p:txBody>
          <a:bodyPr>
            <a:noAutofit/>
          </a:bodyPr>
          <a:lstStyle/>
          <a:p>
            <a:r>
              <a:rPr lang="fr-CA" dirty="0"/>
              <a:t>Les profits jouent un rôle dans l’inflation</a:t>
            </a:r>
          </a:p>
        </p:txBody>
      </p:sp>
      <p:sp>
        <p:nvSpPr>
          <p:cNvPr id="3" name="Espace réservé du contenu 2">
            <a:extLst>
              <a:ext uri="{FF2B5EF4-FFF2-40B4-BE49-F238E27FC236}">
                <a16:creationId xmlns:a16="http://schemas.microsoft.com/office/drawing/2014/main" id="{4BBC9BC6-5F6E-83B1-9E8E-742A5B05283A}"/>
              </a:ext>
            </a:extLst>
          </p:cNvPr>
          <p:cNvSpPr>
            <a:spLocks noGrp="1"/>
          </p:cNvSpPr>
          <p:nvPr>
            <p:ph idx="1"/>
            <p:custDataLst>
              <p:tags r:id="rId2"/>
            </p:custDataLst>
          </p:nvPr>
        </p:nvSpPr>
        <p:spPr>
          <a:xfrm>
            <a:off x="304800" y="1419225"/>
            <a:ext cx="11725275" cy="4333875"/>
          </a:xfrm>
        </p:spPr>
        <p:txBody>
          <a:bodyPr/>
          <a:lstStyle/>
          <a:p>
            <a:endParaRPr lang="fr-CA" dirty="0"/>
          </a:p>
        </p:txBody>
      </p:sp>
      <p:pic>
        <p:nvPicPr>
          <p:cNvPr id="5" name="Espace réservé du contenu 4">
            <a:extLst>
              <a:ext uri="{FF2B5EF4-FFF2-40B4-BE49-F238E27FC236}">
                <a16:creationId xmlns:a16="http://schemas.microsoft.com/office/drawing/2014/main" id="{33C0F447-CFED-33C4-4B4A-10F27D24753C}"/>
              </a:ext>
            </a:extLst>
          </p:cNvPr>
          <p:cNvPicPr>
            <a:picLocks noChangeAspect="1"/>
          </p:cNvPicPr>
          <p:nvPr>
            <p:custDataLst>
              <p:tags r:id="rId3"/>
            </p:custDataLst>
          </p:nvPr>
        </p:nvPicPr>
        <p:blipFill rotWithShape="1">
          <a:blip r:embed="rId6"/>
          <a:srcRect l="157" t="28373" r="3571" b="8748"/>
          <a:stretch/>
        </p:blipFill>
        <p:spPr>
          <a:xfrm>
            <a:off x="161926" y="1429385"/>
            <a:ext cx="10363006" cy="4934922"/>
          </a:xfrm>
          <a:prstGeom prst="rect">
            <a:avLst/>
          </a:prstGeom>
        </p:spPr>
      </p:pic>
      <p:sp>
        <p:nvSpPr>
          <p:cNvPr id="6" name="ZoneTexte 5">
            <a:extLst>
              <a:ext uri="{FF2B5EF4-FFF2-40B4-BE49-F238E27FC236}">
                <a16:creationId xmlns:a16="http://schemas.microsoft.com/office/drawing/2014/main" id="{34286D2A-0BC1-3FFB-2F62-AC19471FCBF9}"/>
              </a:ext>
            </a:extLst>
          </p:cNvPr>
          <p:cNvSpPr txBox="1"/>
          <p:nvPr>
            <p:custDataLst>
              <p:tags r:id="rId4"/>
            </p:custDataLst>
          </p:nvPr>
        </p:nvSpPr>
        <p:spPr>
          <a:xfrm>
            <a:off x="330957" y="6488668"/>
            <a:ext cx="11438256" cy="3231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500" b="0" i="0" u="none" strike="noStrike" kern="0" cap="none" spc="0" normalizeH="0" baseline="0" noProof="0" dirty="0">
                <a:ln>
                  <a:noFill/>
                </a:ln>
                <a:solidFill>
                  <a:srgbClr val="005395"/>
                </a:solidFill>
                <a:effectLst/>
                <a:uLnTx/>
                <a:uFillTx/>
                <a:latin typeface="Century Gothic" panose="020B0502020202020204" pitchFamily="34" charset="0"/>
              </a:rPr>
              <a:t>IRIS, 2023, Spirale salaire-inflation : mythe ou réalité. https://iris-recherche.qc.ca/publications/spirale-salaires-inflation/</a:t>
            </a:r>
          </a:p>
        </p:txBody>
      </p:sp>
    </p:spTree>
    <p:extLst>
      <p:ext uri="{BB962C8B-B14F-4D97-AF65-F5344CB8AC3E}">
        <p14:creationId xmlns:p14="http://schemas.microsoft.com/office/powerpoint/2010/main" val="427262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23BA038-16FC-B9AA-CF42-C80E622D76C0}"/>
              </a:ext>
            </a:extLst>
          </p:cNvPr>
          <p:cNvSpPr>
            <a:spLocks noGrp="1"/>
          </p:cNvSpPr>
          <p:nvPr>
            <p:ph idx="1"/>
            <p:custDataLst>
              <p:tags r:id="rId1"/>
            </p:custDataLst>
          </p:nvPr>
        </p:nvSpPr>
        <p:spPr>
          <a:xfrm>
            <a:off x="85725" y="2657475"/>
            <a:ext cx="11963399" cy="3519488"/>
          </a:xfrm>
        </p:spPr>
        <p:txBody>
          <a:bodyPr>
            <a:normAutofit/>
          </a:bodyPr>
          <a:lstStyle/>
          <a:p>
            <a:pPr marL="0" indent="0" algn="ctr">
              <a:buNone/>
            </a:pPr>
            <a:r>
              <a:rPr lang="fr-FR" sz="4000" dirty="0"/>
              <a:t>Malgré tout, le marché du travail demeure dynamique</a:t>
            </a:r>
            <a:endParaRPr lang="fr-CA" sz="4000" dirty="0"/>
          </a:p>
        </p:txBody>
      </p:sp>
    </p:spTree>
    <p:extLst>
      <p:ext uri="{BB962C8B-B14F-4D97-AF65-F5344CB8AC3E}">
        <p14:creationId xmlns:p14="http://schemas.microsoft.com/office/powerpoint/2010/main" val="276629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9F816-A640-C883-8723-5146E77FD7AE}"/>
              </a:ext>
            </a:extLst>
          </p:cNvPr>
          <p:cNvSpPr>
            <a:spLocks noGrp="1"/>
          </p:cNvSpPr>
          <p:nvPr>
            <p:ph type="title"/>
            <p:custDataLst>
              <p:tags r:id="rId1"/>
            </p:custDataLst>
          </p:nvPr>
        </p:nvSpPr>
        <p:spPr>
          <a:xfrm>
            <a:off x="4467225" y="85726"/>
            <a:ext cx="7534273" cy="1133474"/>
          </a:xfrm>
        </p:spPr>
        <p:txBody>
          <a:bodyPr>
            <a:noAutofit/>
          </a:bodyPr>
          <a:lstStyle/>
          <a:p>
            <a:r>
              <a:rPr lang="fr-CA" dirty="0"/>
              <a:t>Taux de chômage à un creux historique</a:t>
            </a:r>
          </a:p>
        </p:txBody>
      </p:sp>
      <p:sp>
        <p:nvSpPr>
          <p:cNvPr id="4" name="ZoneTexte 3">
            <a:extLst>
              <a:ext uri="{FF2B5EF4-FFF2-40B4-BE49-F238E27FC236}">
                <a16:creationId xmlns:a16="http://schemas.microsoft.com/office/drawing/2014/main" id="{567A5A15-82D7-823A-D744-16D72F833E24}"/>
              </a:ext>
            </a:extLst>
          </p:cNvPr>
          <p:cNvSpPr txBox="1"/>
          <p:nvPr>
            <p:custDataLst>
              <p:tags r:id="rId2"/>
            </p:custDataLst>
          </p:nvPr>
        </p:nvSpPr>
        <p:spPr>
          <a:xfrm>
            <a:off x="5638800" y="2971800"/>
            <a:ext cx="914400" cy="914400"/>
          </a:xfrm>
          <a:prstGeom prst="rect">
            <a:avLst/>
          </a:prstGeom>
          <a:noFill/>
        </p:spPr>
        <p:txBody>
          <a:bodyPr wrap="square" rtlCol="0">
            <a:spAutoFit/>
          </a:bodyPr>
          <a:lstStyle/>
          <a:p>
            <a:endParaRPr lang="fr-CA" dirty="0"/>
          </a:p>
        </p:txBody>
      </p:sp>
      <p:sp>
        <p:nvSpPr>
          <p:cNvPr id="5" name="ZoneTexte 4">
            <a:extLst>
              <a:ext uri="{FF2B5EF4-FFF2-40B4-BE49-F238E27FC236}">
                <a16:creationId xmlns:a16="http://schemas.microsoft.com/office/drawing/2014/main" id="{1C56B97F-C751-7681-04D6-61BFDA25C42E}"/>
              </a:ext>
            </a:extLst>
          </p:cNvPr>
          <p:cNvSpPr txBox="1"/>
          <p:nvPr>
            <p:custDataLst>
              <p:tags r:id="rId3"/>
            </p:custDataLst>
          </p:nvPr>
        </p:nvSpPr>
        <p:spPr>
          <a:xfrm>
            <a:off x="5638800" y="2971800"/>
            <a:ext cx="914400" cy="914400"/>
          </a:xfrm>
          <a:prstGeom prst="rect">
            <a:avLst/>
          </a:prstGeom>
          <a:noFill/>
        </p:spPr>
        <p:txBody>
          <a:bodyPr wrap="square" rtlCol="0">
            <a:spAutoFit/>
          </a:bodyPr>
          <a:lstStyle/>
          <a:p>
            <a:endParaRPr lang="fr-CA" dirty="0"/>
          </a:p>
        </p:txBody>
      </p:sp>
      <p:sp>
        <p:nvSpPr>
          <p:cNvPr id="7" name="ZoneTexte 6">
            <a:extLst>
              <a:ext uri="{FF2B5EF4-FFF2-40B4-BE49-F238E27FC236}">
                <a16:creationId xmlns:a16="http://schemas.microsoft.com/office/drawing/2014/main" id="{5A91F0C0-A9F9-50F1-2C0A-5C4F372119DF}"/>
              </a:ext>
            </a:extLst>
          </p:cNvPr>
          <p:cNvSpPr txBox="1"/>
          <p:nvPr>
            <p:custDataLst>
              <p:tags r:id="rId4"/>
            </p:custDataLst>
          </p:nvPr>
        </p:nvSpPr>
        <p:spPr>
          <a:xfrm>
            <a:off x="180975" y="6491383"/>
            <a:ext cx="10306050" cy="27699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200" b="0" i="0" u="none" strike="noStrike" kern="0" cap="none" spc="0" normalizeH="0" baseline="0" noProof="0" dirty="0">
                <a:ln>
                  <a:noFill/>
                </a:ln>
                <a:solidFill>
                  <a:prstClr val="black"/>
                </a:solidFill>
                <a:effectLst/>
                <a:uLnTx/>
                <a:uFillTx/>
              </a:rPr>
              <a:t>Statistique Canada. Tableau 14-10-0287-01 Caractéristiques de la population active, données mensuelles désaisonnalisées</a:t>
            </a:r>
          </a:p>
        </p:txBody>
      </p:sp>
      <p:pic>
        <p:nvPicPr>
          <p:cNvPr id="3" name="Image 2">
            <a:extLst>
              <a:ext uri="{FF2B5EF4-FFF2-40B4-BE49-F238E27FC236}">
                <a16:creationId xmlns:a16="http://schemas.microsoft.com/office/drawing/2014/main" id="{6613658D-6EA8-B7CC-A45F-9CAB3035DDBA}"/>
              </a:ext>
            </a:extLst>
          </p:cNvPr>
          <p:cNvPicPr>
            <a:picLocks noChangeAspect="1"/>
          </p:cNvPicPr>
          <p:nvPr>
            <p:custDataLst>
              <p:tags r:id="rId5"/>
            </p:custDataLst>
          </p:nvPr>
        </p:nvPicPr>
        <p:blipFill>
          <a:blip r:embed="rId7"/>
          <a:stretch>
            <a:fillRect/>
          </a:stretch>
        </p:blipFill>
        <p:spPr>
          <a:xfrm>
            <a:off x="180975" y="1460240"/>
            <a:ext cx="10539898" cy="4912567"/>
          </a:xfrm>
          <a:prstGeom prst="rect">
            <a:avLst/>
          </a:prstGeom>
        </p:spPr>
      </p:pic>
    </p:spTree>
    <p:extLst>
      <p:ext uri="{BB962C8B-B14F-4D97-AF65-F5344CB8AC3E}">
        <p14:creationId xmlns:p14="http://schemas.microsoft.com/office/powerpoint/2010/main" val="40072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E0498-0A9A-3086-FB44-039C8AFD2821}"/>
              </a:ext>
            </a:extLst>
          </p:cNvPr>
          <p:cNvSpPr>
            <a:spLocks noGrp="1"/>
          </p:cNvSpPr>
          <p:nvPr>
            <p:ph type="title"/>
            <p:custDataLst>
              <p:tags r:id="rId1"/>
            </p:custDataLst>
          </p:nvPr>
        </p:nvSpPr>
        <p:spPr>
          <a:xfrm>
            <a:off x="4505325" y="142876"/>
            <a:ext cx="7581900" cy="1047750"/>
          </a:xfrm>
        </p:spPr>
        <p:txBody>
          <a:bodyPr>
            <a:noAutofit/>
          </a:bodyPr>
          <a:lstStyle/>
          <a:p>
            <a:r>
              <a:rPr lang="fr-FR" dirty="0"/>
              <a:t>Pénurie de main-d’œuvre qui persiste</a:t>
            </a:r>
            <a:endParaRPr lang="fr-CA" dirty="0"/>
          </a:p>
        </p:txBody>
      </p:sp>
      <p:graphicFrame>
        <p:nvGraphicFramePr>
          <p:cNvPr id="4" name="Espace réservé du contenu 3">
            <a:extLst>
              <a:ext uri="{FF2B5EF4-FFF2-40B4-BE49-F238E27FC236}">
                <a16:creationId xmlns:a16="http://schemas.microsoft.com/office/drawing/2014/main" id="{74582D3B-D58D-1FCF-00F8-28991F971AF4}"/>
              </a:ext>
            </a:extLst>
          </p:cNvPr>
          <p:cNvGraphicFramePr>
            <a:graphicFrameLocks noGrp="1"/>
          </p:cNvGraphicFramePr>
          <p:nvPr>
            <p:ph idx="1"/>
            <p:custDataLst>
              <p:tags r:id="rId2"/>
            </p:custDataLst>
            <p:extLst>
              <p:ext uri="{D42A27DB-BD31-4B8C-83A1-F6EECF244321}">
                <p14:modId xmlns:p14="http://schemas.microsoft.com/office/powerpoint/2010/main" val="566082350"/>
              </p:ext>
            </p:extLst>
          </p:nvPr>
        </p:nvGraphicFramePr>
        <p:xfrm>
          <a:off x="333375" y="1352551"/>
          <a:ext cx="11430000" cy="3924300"/>
        </p:xfrm>
        <a:graphic>
          <a:graphicData uri="http://schemas.openxmlformats.org/drawingml/2006/chart">
            <c:chart xmlns:c="http://schemas.openxmlformats.org/drawingml/2006/chart" xmlns:r="http://schemas.openxmlformats.org/officeDocument/2006/relationships" r:id="rId5"/>
          </a:graphicData>
        </a:graphic>
      </p:graphicFrame>
      <p:sp>
        <p:nvSpPr>
          <p:cNvPr id="5" name="Espace réservé du contenu 2">
            <a:extLst>
              <a:ext uri="{FF2B5EF4-FFF2-40B4-BE49-F238E27FC236}">
                <a16:creationId xmlns:a16="http://schemas.microsoft.com/office/drawing/2014/main" id="{F469FCBC-0F72-5A97-0B4E-926E9080681D}"/>
              </a:ext>
            </a:extLst>
          </p:cNvPr>
          <p:cNvSpPr txBox="1">
            <a:spLocks/>
          </p:cNvSpPr>
          <p:nvPr>
            <p:custDataLst>
              <p:tags r:id="rId3"/>
            </p:custDataLst>
          </p:nvPr>
        </p:nvSpPr>
        <p:spPr>
          <a:xfrm>
            <a:off x="333375" y="5095729"/>
            <a:ext cx="9877426" cy="1619396"/>
          </a:xfrm>
          <a:prstGeom prst="rect">
            <a:avLst/>
          </a:prstGeom>
          <a:solidFill>
            <a:sysClr val="window" lastClr="FFFFFF"/>
          </a:solidFill>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ctr" latinLnBrk="0" hangingPunct="1">
              <a:lnSpc>
                <a:spcPct val="90000"/>
              </a:lnSpc>
              <a:spcBef>
                <a:spcPts val="1000"/>
              </a:spcBef>
              <a:spcAft>
                <a:spcPts val="0"/>
              </a:spcAft>
              <a:buClr>
                <a:srgbClr val="E58818"/>
              </a:buClr>
              <a:buSzTx/>
              <a:buFontTx/>
              <a:buChar char="-"/>
              <a:tabLst/>
              <a:defRPr/>
            </a:pPr>
            <a:r>
              <a:rPr kumimoji="0" lang="fr-FR" sz="2400" b="0" i="0" u="none" strike="noStrike" kern="1200" cap="none" spc="0" normalizeH="0" baseline="0" noProof="0" dirty="0">
                <a:ln>
                  <a:noFill/>
                </a:ln>
                <a:solidFill>
                  <a:srgbClr val="005395"/>
                </a:solidFill>
                <a:effectLst/>
                <a:uLnTx/>
                <a:uFillTx/>
                <a:latin typeface="Century Gothic" panose="020B0502020202020204" pitchFamily="34" charset="0"/>
              </a:rPr>
              <a:t>Taux de chômage de 4,5 % au Québec en août</a:t>
            </a:r>
          </a:p>
          <a:p>
            <a:pPr marR="0" lvl="0" algn="l" defTabSz="914400" rtl="0" eaLnBrk="1" fontAlgn="ctr" latinLnBrk="0" hangingPunct="1">
              <a:lnSpc>
                <a:spcPct val="90000"/>
              </a:lnSpc>
              <a:spcBef>
                <a:spcPts val="1000"/>
              </a:spcBef>
              <a:spcAft>
                <a:spcPts val="0"/>
              </a:spcAft>
              <a:buClr>
                <a:srgbClr val="E58818"/>
              </a:buClr>
              <a:buSzTx/>
              <a:buFontTx/>
              <a:buChar char="-"/>
              <a:tabLst/>
              <a:defRPr/>
            </a:pPr>
            <a:r>
              <a:rPr kumimoji="0" lang="fr-FR" sz="2400" b="0" i="0" u="none" strike="noStrike" kern="1200" cap="none" spc="0" normalizeH="0" baseline="0" noProof="0" dirty="0">
                <a:ln>
                  <a:noFill/>
                </a:ln>
                <a:solidFill>
                  <a:srgbClr val="005395"/>
                </a:solidFill>
                <a:effectLst/>
                <a:uLnTx/>
                <a:uFillTx/>
                <a:latin typeface="Century Gothic" panose="020B0502020202020204" pitchFamily="34" charset="0"/>
              </a:rPr>
              <a:t>Taux de postes vacants près du record :</a:t>
            </a:r>
            <a:endParaRPr kumimoji="0" lang="fr-FR" sz="200" b="0" i="0" u="none" strike="noStrike" kern="1200" cap="none" spc="0" normalizeH="0" baseline="0" noProof="0" dirty="0">
              <a:ln>
                <a:noFill/>
              </a:ln>
              <a:solidFill>
                <a:srgbClr val="005395"/>
              </a:solidFill>
              <a:effectLst/>
              <a:uLnTx/>
              <a:uFillTx/>
              <a:latin typeface="Century Gothic" panose="020B0502020202020204" pitchFamily="34" charset="0"/>
            </a:endParaRPr>
          </a:p>
          <a:p>
            <a:pPr marL="698500" marR="0" lvl="1" indent="-342900" algn="l" defTabSz="914400" rtl="0" eaLnBrk="1" fontAlgn="ctr" latinLnBrk="0" hangingPunct="1">
              <a:lnSpc>
                <a:spcPct val="90000"/>
              </a:lnSpc>
              <a:spcBef>
                <a:spcPts val="500"/>
              </a:spcBef>
              <a:spcAft>
                <a:spcPts val="600"/>
              </a:spcAft>
              <a:buClr>
                <a:srgbClr val="E58818"/>
              </a:buClr>
              <a:buSzTx/>
              <a:tabLst/>
              <a:defRPr/>
            </a:pPr>
            <a:r>
              <a:rPr kumimoji="0" lang="fr-FR" sz="2000" b="0" i="0" u="none" strike="noStrike" kern="1200" cap="none" spc="0" normalizeH="0" baseline="0" noProof="0" dirty="0">
                <a:ln>
                  <a:noFill/>
                </a:ln>
                <a:solidFill>
                  <a:srgbClr val="005395"/>
                </a:solidFill>
                <a:effectLst/>
                <a:uLnTx/>
                <a:uFillTx/>
                <a:latin typeface="Century Gothic" panose="020B0502020202020204" pitchFamily="34" charset="0"/>
              </a:rPr>
              <a:t>4,9 % ou 196 500 postes au 1</a:t>
            </a:r>
            <a:r>
              <a:rPr kumimoji="0" lang="fr-FR" sz="2000" b="0" i="0" u="none" strike="noStrike" kern="1200" cap="none" spc="0" normalizeH="0" baseline="30000" noProof="0" dirty="0">
                <a:ln>
                  <a:noFill/>
                </a:ln>
                <a:solidFill>
                  <a:srgbClr val="005395"/>
                </a:solidFill>
                <a:effectLst/>
                <a:uLnTx/>
                <a:uFillTx/>
                <a:latin typeface="Century Gothic" panose="020B0502020202020204" pitchFamily="34" charset="0"/>
              </a:rPr>
              <a:t>er</a:t>
            </a:r>
            <a:r>
              <a:rPr kumimoji="0" lang="fr-FR" sz="2000" b="0" i="0" u="none" strike="noStrike" kern="1200" cap="none" spc="0" normalizeH="0" baseline="0" noProof="0" dirty="0">
                <a:ln>
                  <a:noFill/>
                </a:ln>
                <a:solidFill>
                  <a:srgbClr val="005395"/>
                </a:solidFill>
                <a:effectLst/>
                <a:uLnTx/>
                <a:uFillTx/>
                <a:latin typeface="Century Gothic" panose="020B0502020202020204" pitchFamily="34" charset="0"/>
              </a:rPr>
              <a:t> trimestre de 2023</a:t>
            </a:r>
            <a:endParaRPr kumimoji="0" lang="fr-FR" altLang="fr-FR" sz="700" b="0" i="0" u="none" strike="noStrike" kern="1200" cap="none" spc="0" normalizeH="0" baseline="0" noProof="0" dirty="0">
              <a:ln>
                <a:noFill/>
              </a:ln>
              <a:solidFill>
                <a:srgbClr val="005395"/>
              </a:solidFill>
              <a:effectLst/>
              <a:uLnTx/>
              <a:uFillTx/>
              <a:latin typeface="Century Gothic" panose="020B0502020202020204" pitchFamily="34" charset="0"/>
              <a:ea typeface="Calibri" panose="020F0502020204030204" pitchFamily="34" charset="0"/>
              <a:cs typeface="Times New Roman"/>
            </a:endParaRPr>
          </a:p>
          <a:p>
            <a:pPr marL="0" marR="0" lvl="1" indent="0" algn="l" defTabSz="914400" rtl="0" eaLnBrk="1" fontAlgn="ctr" latinLnBrk="0" hangingPunct="1">
              <a:lnSpc>
                <a:spcPct val="90000"/>
              </a:lnSpc>
              <a:spcBef>
                <a:spcPts val="600"/>
              </a:spcBef>
              <a:spcAft>
                <a:spcPts val="0"/>
              </a:spcAft>
              <a:buClrTx/>
              <a:buSzTx/>
              <a:buFont typeface="Arial" panose="020B0604020202020204" pitchFamily="34" charset="0"/>
              <a:buNone/>
              <a:tabLst/>
              <a:defRPr/>
            </a:pPr>
            <a:r>
              <a:rPr kumimoji="0" lang="fr-FR" altLang="fr-FR" sz="1400" b="0" i="1" u="none" strike="noStrike" kern="1200" cap="none" spc="0" normalizeH="0" baseline="0" noProof="0" dirty="0">
                <a:ln>
                  <a:noFill/>
                </a:ln>
                <a:solidFill>
                  <a:srgbClr val="005395"/>
                </a:solidFill>
                <a:effectLst/>
                <a:uLnTx/>
                <a:uFillTx/>
                <a:latin typeface="Century Gothic" panose="020B0502020202020204" pitchFamily="34" charset="0"/>
                <a:ea typeface="Calibri" panose="020F0502020204030204" pitchFamily="34" charset="0"/>
                <a:cs typeface="Times New Roman"/>
              </a:rPr>
              <a:t>Source : Statistique Canada, Tableau 14-10-0325-01, Postes vacants, employés salariés et taux de postes vacants </a:t>
            </a:r>
            <a:br>
              <a:rPr kumimoji="0" lang="fr-FR" altLang="fr-FR" sz="1400" b="0" i="1" u="none" strike="noStrike" kern="1200" cap="none" spc="0" normalizeH="0" baseline="0" noProof="0" dirty="0">
                <a:ln>
                  <a:noFill/>
                </a:ln>
                <a:solidFill>
                  <a:srgbClr val="005395"/>
                </a:solidFill>
                <a:effectLst/>
                <a:uLnTx/>
                <a:uFillTx/>
                <a:latin typeface="Century Gothic" panose="020B0502020202020204" pitchFamily="34" charset="0"/>
                <a:ea typeface="Calibri" panose="020F0502020204030204" pitchFamily="34" charset="0"/>
                <a:cs typeface="Times New Roman"/>
              </a:rPr>
            </a:br>
            <a:r>
              <a:rPr kumimoji="0" lang="fr-FR" altLang="fr-FR" sz="1400" b="0" i="1" u="none" strike="noStrike" kern="1200" cap="none" spc="0" normalizeH="0" baseline="0" noProof="0" dirty="0">
                <a:ln>
                  <a:noFill/>
                </a:ln>
                <a:solidFill>
                  <a:srgbClr val="005395"/>
                </a:solidFill>
                <a:effectLst/>
                <a:uLnTx/>
                <a:uFillTx/>
                <a:latin typeface="Century Gothic" panose="020B0502020202020204" pitchFamily="34" charset="0"/>
                <a:ea typeface="Calibri" panose="020F0502020204030204" pitchFamily="34" charset="0"/>
                <a:cs typeface="Times New Roman"/>
              </a:rPr>
              <a:t>selon les provinces et territoires</a:t>
            </a:r>
            <a:endParaRPr kumimoji="0" lang="fr-FR" altLang="fr-FR" sz="2400" b="0" i="1" u="none" strike="noStrike" kern="1200" cap="none" spc="0" normalizeH="0" baseline="0" noProof="0" dirty="0">
              <a:ln>
                <a:noFill/>
              </a:ln>
              <a:solidFill>
                <a:srgbClr val="005395"/>
              </a:solidFill>
              <a:effectLst/>
              <a:uLnTx/>
              <a:uFillTx/>
              <a:latin typeface="Century Gothic" panose="020B0502020202020204" pitchFamily="34" charset="0"/>
              <a:cs typeface="Times New Roman"/>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rgbClr val="005395"/>
              </a:solidFill>
              <a:effectLst/>
              <a:uLnTx/>
              <a:uFillTx/>
              <a:latin typeface="Century Gothic" panose="020B0502020202020204" pitchFamily="34" charset="0"/>
            </a:endParaRPr>
          </a:p>
        </p:txBody>
      </p:sp>
    </p:spTree>
    <p:extLst>
      <p:ext uri="{BB962C8B-B14F-4D97-AF65-F5344CB8AC3E}">
        <p14:creationId xmlns:p14="http://schemas.microsoft.com/office/powerpoint/2010/main" val="369540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D12949-F57B-1235-54B6-A4CC86B2C845}"/>
              </a:ext>
            </a:extLst>
          </p:cNvPr>
          <p:cNvSpPr>
            <a:spLocks noGrp="1"/>
          </p:cNvSpPr>
          <p:nvPr>
            <p:ph type="title"/>
            <p:custDataLst>
              <p:tags r:id="rId1"/>
            </p:custDataLst>
          </p:nvPr>
        </p:nvSpPr>
        <p:spPr>
          <a:xfrm>
            <a:off x="3752850" y="219075"/>
            <a:ext cx="8305800" cy="1073013"/>
          </a:xfrm>
        </p:spPr>
        <p:txBody>
          <a:bodyPr>
            <a:normAutofit fontScale="90000"/>
          </a:bodyPr>
          <a:lstStyle/>
          <a:p>
            <a:r>
              <a:rPr lang="fr-CA" sz="4000" dirty="0"/>
              <a:t>Moins de personnes disponibles pour chaque poste vacant</a:t>
            </a:r>
            <a:endParaRPr lang="fr-CA" dirty="0"/>
          </a:p>
        </p:txBody>
      </p:sp>
      <p:graphicFrame>
        <p:nvGraphicFramePr>
          <p:cNvPr id="4" name="Espace réservé du contenu 3">
            <a:extLst>
              <a:ext uri="{FF2B5EF4-FFF2-40B4-BE49-F238E27FC236}">
                <a16:creationId xmlns:a16="http://schemas.microsoft.com/office/drawing/2014/main" id="{8545F5A6-E844-72E9-3652-7477B1CDC5F9}"/>
              </a:ext>
            </a:extLst>
          </p:cNvPr>
          <p:cNvGraphicFramePr>
            <a:graphicFrameLocks noGrp="1"/>
          </p:cNvGraphicFramePr>
          <p:nvPr>
            <p:ph idx="1"/>
            <p:custDataLst>
              <p:tags r:id="rId2"/>
            </p:custDataLst>
            <p:extLst>
              <p:ext uri="{D42A27DB-BD31-4B8C-83A1-F6EECF244321}">
                <p14:modId xmlns:p14="http://schemas.microsoft.com/office/powerpoint/2010/main" val="3970717027"/>
              </p:ext>
            </p:extLst>
          </p:nvPr>
        </p:nvGraphicFramePr>
        <p:xfrm>
          <a:off x="400050" y="1381126"/>
          <a:ext cx="10953750" cy="4219574"/>
        </p:xfrm>
        <a:graphic>
          <a:graphicData uri="http://schemas.openxmlformats.org/drawingml/2006/chart">
            <c:chart xmlns:c="http://schemas.openxmlformats.org/drawingml/2006/chart" xmlns:r="http://schemas.openxmlformats.org/officeDocument/2006/relationships" r:id="rId5"/>
          </a:graphicData>
        </a:graphic>
      </p:graphicFrame>
      <p:sp>
        <p:nvSpPr>
          <p:cNvPr id="5" name="ZoneTexte 4">
            <a:extLst>
              <a:ext uri="{FF2B5EF4-FFF2-40B4-BE49-F238E27FC236}">
                <a16:creationId xmlns:a16="http://schemas.microsoft.com/office/drawing/2014/main" id="{461F7C61-953E-9419-B617-3B1FAF57E7F4}"/>
              </a:ext>
            </a:extLst>
          </p:cNvPr>
          <p:cNvSpPr txBox="1"/>
          <p:nvPr>
            <p:custDataLst>
              <p:tags r:id="rId3"/>
            </p:custDataLst>
          </p:nvPr>
        </p:nvSpPr>
        <p:spPr>
          <a:xfrm>
            <a:off x="247651" y="6219825"/>
            <a:ext cx="10248900" cy="584775"/>
          </a:xfrm>
          <a:prstGeom prst="rect">
            <a:avLst/>
          </a:prstGeom>
          <a:noFill/>
        </p:spPr>
        <p:txBody>
          <a:bodyPr wrap="square">
            <a:spAutoFit/>
          </a:bodyPr>
          <a:lstStyle/>
          <a:p>
            <a:pPr marL="0" lvl="1" fontAlgn="ctr">
              <a:spcBef>
                <a:spcPts val="600"/>
              </a:spcBef>
            </a:pPr>
            <a:r>
              <a:rPr lang="fr-FR" altLang="fr-FR" sz="1600" i="1" dirty="0">
                <a:solidFill>
                  <a:srgbClr val="005395"/>
                </a:solidFill>
                <a:latin typeface="Epilogue"/>
                <a:ea typeface="Calibri" panose="020F0502020204030204" pitchFamily="34" charset="0"/>
                <a:cs typeface="Times New Roman"/>
              </a:rPr>
              <a:t>Source : Statistique Canada, Tableau 14-10-0325-01, Postes vacants, employés salariés et taux de postes vacants </a:t>
            </a:r>
            <a:br>
              <a:rPr lang="fr-FR" altLang="fr-FR" sz="1600" i="1" dirty="0">
                <a:solidFill>
                  <a:srgbClr val="005395"/>
                </a:solidFill>
                <a:latin typeface="Epilogue"/>
                <a:ea typeface="Calibri" panose="020F0502020204030204" pitchFamily="34" charset="0"/>
                <a:cs typeface="Times New Roman"/>
              </a:rPr>
            </a:br>
            <a:r>
              <a:rPr lang="fr-FR" altLang="fr-FR" sz="1600" i="1" dirty="0">
                <a:solidFill>
                  <a:srgbClr val="005395"/>
                </a:solidFill>
                <a:latin typeface="Epilogue"/>
                <a:ea typeface="Calibri" panose="020F0502020204030204" pitchFamily="34" charset="0"/>
                <a:cs typeface="Times New Roman"/>
              </a:rPr>
              <a:t>selon les provinces et territoires</a:t>
            </a:r>
            <a:endParaRPr lang="fr-FR" altLang="fr-FR" sz="2800" i="1" dirty="0">
              <a:solidFill>
                <a:srgbClr val="005395"/>
              </a:solidFill>
              <a:latin typeface="Epilogue"/>
              <a:cs typeface="Times New Roman"/>
            </a:endParaRPr>
          </a:p>
        </p:txBody>
      </p:sp>
    </p:spTree>
    <p:extLst>
      <p:ext uri="{BB962C8B-B14F-4D97-AF65-F5344CB8AC3E}">
        <p14:creationId xmlns:p14="http://schemas.microsoft.com/office/powerpoint/2010/main" val="3557728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AE62C-AC3B-3E06-51D3-DCE742436074}"/>
              </a:ext>
            </a:extLst>
          </p:cNvPr>
          <p:cNvSpPr>
            <a:spLocks noGrp="1"/>
          </p:cNvSpPr>
          <p:nvPr>
            <p:ph type="title"/>
            <p:custDataLst>
              <p:tags r:id="rId1"/>
            </p:custDataLst>
          </p:nvPr>
        </p:nvSpPr>
        <p:spPr>
          <a:xfrm>
            <a:off x="4610100" y="95250"/>
            <a:ext cx="7581900" cy="1196838"/>
          </a:xfrm>
        </p:spPr>
        <p:txBody>
          <a:bodyPr>
            <a:normAutofit/>
          </a:bodyPr>
          <a:lstStyle/>
          <a:p>
            <a:r>
              <a:rPr lang="fr-FR" dirty="0"/>
              <a:t>Accélération de la croissance salariale </a:t>
            </a:r>
            <a:endParaRPr lang="fr-CA" dirty="0"/>
          </a:p>
        </p:txBody>
      </p:sp>
      <p:sp>
        <p:nvSpPr>
          <p:cNvPr id="3" name="Espace réservé du contenu 2">
            <a:extLst>
              <a:ext uri="{FF2B5EF4-FFF2-40B4-BE49-F238E27FC236}">
                <a16:creationId xmlns:a16="http://schemas.microsoft.com/office/drawing/2014/main" id="{F4FC1092-68C3-47BC-DD6F-C8EEC62E689D}"/>
              </a:ext>
            </a:extLst>
          </p:cNvPr>
          <p:cNvSpPr>
            <a:spLocks noGrp="1"/>
          </p:cNvSpPr>
          <p:nvPr>
            <p:ph idx="1"/>
            <p:custDataLst>
              <p:tags r:id="rId2"/>
            </p:custDataLst>
          </p:nvPr>
        </p:nvSpPr>
        <p:spPr>
          <a:xfrm>
            <a:off x="409575" y="1590674"/>
            <a:ext cx="10777829" cy="5172075"/>
          </a:xfrm>
        </p:spPr>
        <p:txBody>
          <a:bodyPr>
            <a:normAutofit fontScale="70000" lnSpcReduction="20000"/>
          </a:bodyPr>
          <a:lstStyle/>
          <a:p>
            <a:pPr marL="0" lvl="1" indent="0" algn="just">
              <a:buNone/>
            </a:pPr>
            <a:r>
              <a:rPr lang="fr-FR" sz="3100" dirty="0"/>
              <a:t>Si l’on compare les augmentations négociées pour 2022 et 2023 dans les conventions collectives, on remarque que celles signées depuis janvier 2022 accordent des augmentations beaucoup plus importantes</a:t>
            </a:r>
          </a:p>
          <a:p>
            <a:pPr marL="0" lvl="1" algn="just"/>
            <a:endParaRPr lang="fr-FR" sz="3100" dirty="0"/>
          </a:p>
          <a:p>
            <a:pPr marL="0" lvl="1" algn="just"/>
            <a:r>
              <a:rPr lang="fr-FR" sz="3100" dirty="0"/>
              <a:t>Augmentations accordées dans les conventions signées avant 2022 **</a:t>
            </a:r>
          </a:p>
          <a:p>
            <a:pPr marL="685800" lvl="2" indent="-457200" algn="just">
              <a:buFont typeface="Century Gothic" panose="020B0502020202020204" pitchFamily="34" charset="0"/>
              <a:buChar char="-"/>
            </a:pPr>
            <a:r>
              <a:rPr lang="fr-FR" sz="3100" dirty="0"/>
              <a:t>Pour 2022 : 2,3 %</a:t>
            </a:r>
          </a:p>
          <a:p>
            <a:pPr marL="685800" lvl="2" indent="-457200" algn="just">
              <a:buFont typeface="Century Gothic" panose="020B0502020202020204" pitchFamily="34" charset="0"/>
              <a:buChar char="-"/>
            </a:pPr>
            <a:r>
              <a:rPr lang="fr-FR" sz="3100" dirty="0"/>
              <a:t>Pour 2023 : 2,4 %</a:t>
            </a:r>
          </a:p>
          <a:p>
            <a:pPr marL="0" lvl="1" algn="just"/>
            <a:endParaRPr lang="fr-FR" sz="3100" dirty="0"/>
          </a:p>
          <a:p>
            <a:pPr marL="0" lvl="1" algn="just"/>
            <a:r>
              <a:rPr lang="fr-FR" sz="3100" dirty="0"/>
              <a:t>Augmentations accordées dans les conventions signées depuis janvier 2022</a:t>
            </a:r>
          </a:p>
          <a:p>
            <a:pPr marL="685800" lvl="2" indent="-457200" algn="just">
              <a:buFont typeface="Century Gothic" panose="020B0502020202020204" pitchFamily="34" charset="0"/>
              <a:buChar char="-"/>
            </a:pPr>
            <a:r>
              <a:rPr lang="fr-FR" sz="3200" dirty="0"/>
              <a:t>Pour 2022 : 6,1 %</a:t>
            </a:r>
          </a:p>
          <a:p>
            <a:pPr marL="685800" lvl="2" indent="-457200" algn="just">
              <a:buFont typeface="Century Gothic" panose="020B0502020202020204" pitchFamily="34" charset="0"/>
              <a:buChar char="-"/>
            </a:pPr>
            <a:r>
              <a:rPr lang="fr-FR" sz="3200" dirty="0"/>
              <a:t>Pour 2023 : 5,2 %</a:t>
            </a:r>
          </a:p>
          <a:p>
            <a:pPr algn="just">
              <a:spcBef>
                <a:spcPts val="600"/>
              </a:spcBef>
            </a:pPr>
            <a:endParaRPr lang="fr-FR" sz="3100" dirty="0"/>
          </a:p>
          <a:p>
            <a:pPr algn="just">
              <a:spcBef>
                <a:spcPts val="600"/>
              </a:spcBef>
            </a:pPr>
            <a:r>
              <a:rPr lang="fr-FR" sz="3100" dirty="0"/>
              <a:t>Même si ces moyennes ne rejoignent pas les bonds de 15 à 25 % négociés dans certaines entreprises qui ont été largement médiatisées, elles indiquent clairement une accélération de la croissance des salaires</a:t>
            </a:r>
          </a:p>
          <a:p>
            <a:endParaRPr lang="fr-FR" dirty="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fr-FR" sz="1700" b="0" i="1" u="none" strike="noStrike" kern="1200" cap="none" spc="0" normalizeH="0" baseline="0" noProof="0" dirty="0">
                <a:ln>
                  <a:noFill/>
                </a:ln>
                <a:effectLst/>
                <a:uLnTx/>
                <a:uFillTx/>
                <a:latin typeface="Epilogue"/>
                <a:ea typeface="+mn-ea"/>
                <a:cs typeface="+mn-cs"/>
              </a:rPr>
              <a:t>** Source :  Le Secrétariat du travail du Québec, 2023, Indice de croissance des taux de salaire négociés.</a:t>
            </a:r>
          </a:p>
          <a:p>
            <a:endParaRPr lang="fr-FR" dirty="0"/>
          </a:p>
          <a:p>
            <a:endParaRPr lang="fr-CA" dirty="0"/>
          </a:p>
        </p:txBody>
      </p:sp>
    </p:spTree>
    <p:extLst>
      <p:ext uri="{BB962C8B-B14F-4D97-AF65-F5344CB8AC3E}">
        <p14:creationId xmlns:p14="http://schemas.microsoft.com/office/powerpoint/2010/main" val="83291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75210D-7BF1-2E74-010D-3F8A3F633CBA}"/>
              </a:ext>
            </a:extLst>
          </p:cNvPr>
          <p:cNvSpPr>
            <a:spLocks noGrp="1"/>
          </p:cNvSpPr>
          <p:nvPr>
            <p:ph type="title"/>
            <p:custDataLst>
              <p:tags r:id="rId1"/>
            </p:custDataLst>
          </p:nvPr>
        </p:nvSpPr>
        <p:spPr>
          <a:xfrm>
            <a:off x="4404050" y="137794"/>
            <a:ext cx="7549824" cy="1000125"/>
          </a:xfrm>
        </p:spPr>
        <p:txBody>
          <a:bodyPr>
            <a:noAutofit/>
          </a:bodyPr>
          <a:lstStyle/>
          <a:p>
            <a:r>
              <a:rPr lang="fr-FR" dirty="0"/>
              <a:t>Il faudra suivre le rythme afin de réduire l’écart salarial</a:t>
            </a:r>
            <a:endParaRPr lang="fr-CA" dirty="0"/>
          </a:p>
        </p:txBody>
      </p:sp>
      <p:pic>
        <p:nvPicPr>
          <p:cNvPr id="4" name="Image 3">
            <a:extLst>
              <a:ext uri="{FF2B5EF4-FFF2-40B4-BE49-F238E27FC236}">
                <a16:creationId xmlns:a16="http://schemas.microsoft.com/office/drawing/2014/main" id="{C531DF22-EB26-E7DB-CE8F-36C345B0CD92}"/>
              </a:ext>
            </a:extLst>
          </p:cNvPr>
          <p:cNvPicPr>
            <a:picLocks noChangeAspect="1"/>
          </p:cNvPicPr>
          <p:nvPr>
            <p:custDataLst>
              <p:tags r:id="rId2"/>
            </p:custDataLst>
          </p:nvPr>
        </p:nvPicPr>
        <p:blipFill>
          <a:blip r:embed="rId5"/>
          <a:stretch>
            <a:fillRect/>
          </a:stretch>
        </p:blipFill>
        <p:spPr>
          <a:xfrm>
            <a:off x="781050" y="1585816"/>
            <a:ext cx="10572750" cy="4248150"/>
          </a:xfrm>
          <a:prstGeom prst="rect">
            <a:avLst/>
          </a:prstGeom>
        </p:spPr>
      </p:pic>
      <p:sp>
        <p:nvSpPr>
          <p:cNvPr id="5" name="Espace réservé du contenu 2">
            <a:extLst>
              <a:ext uri="{FF2B5EF4-FFF2-40B4-BE49-F238E27FC236}">
                <a16:creationId xmlns:a16="http://schemas.microsoft.com/office/drawing/2014/main" id="{E641906E-B91F-9248-EBDA-20F9D7158B4C}"/>
              </a:ext>
            </a:extLst>
          </p:cNvPr>
          <p:cNvSpPr txBox="1">
            <a:spLocks/>
          </p:cNvSpPr>
          <p:nvPr>
            <p:custDataLst>
              <p:tags r:id="rId3"/>
            </p:custDataLst>
          </p:nvPr>
        </p:nvSpPr>
        <p:spPr>
          <a:xfrm>
            <a:off x="657225" y="6038851"/>
            <a:ext cx="9972676" cy="500062"/>
          </a:xfrm>
          <a:prstGeom prst="rect">
            <a:avLst/>
          </a:prstGeom>
          <a:solidFill>
            <a:sysClr val="window" lastClr="FFFFFF"/>
          </a:solidFill>
          <a:ln>
            <a:noFill/>
          </a:ln>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fr-CA" sz="1800" b="0" i="1" u="none" strike="noStrike" kern="1200" cap="none" spc="0" normalizeH="0" baseline="0" noProof="0" dirty="0">
                <a:ln>
                  <a:noFill/>
                </a:ln>
                <a:solidFill>
                  <a:srgbClr val="005395"/>
                </a:solidFill>
                <a:effectLst/>
                <a:uLnTx/>
                <a:uFillTx/>
                <a:latin typeface="Epilogue"/>
                <a:ea typeface="+mn-ea"/>
                <a:cs typeface="+mn-cs"/>
              </a:rPr>
              <a:t>Source : Institut de la statistique du Québec, 2022, Rémunération des salariés, État et évolution comparés; Faits saillants.</a:t>
            </a: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rgbClr val="005395"/>
              </a:solidFill>
              <a:effectLst/>
              <a:uLnTx/>
              <a:uFillTx/>
              <a:latin typeface="Epilogue"/>
              <a:ea typeface="+mn-ea"/>
              <a:cs typeface="+mn-cs"/>
            </a:endParaRPr>
          </a:p>
        </p:txBody>
      </p:sp>
    </p:spTree>
    <p:extLst>
      <p:ext uri="{BB962C8B-B14F-4D97-AF65-F5344CB8AC3E}">
        <p14:creationId xmlns:p14="http://schemas.microsoft.com/office/powerpoint/2010/main" val="301849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C88BBE-7DE3-E5DD-0DE7-029B0ACF7D04}"/>
              </a:ext>
            </a:extLst>
          </p:cNvPr>
          <p:cNvSpPr>
            <a:spLocks noGrp="1"/>
          </p:cNvSpPr>
          <p:nvPr>
            <p:ph type="title"/>
            <p:custDataLst>
              <p:tags r:id="rId1"/>
            </p:custDataLst>
          </p:nvPr>
        </p:nvSpPr>
        <p:spPr>
          <a:xfrm>
            <a:off x="3704253" y="119061"/>
            <a:ext cx="8402021" cy="1123951"/>
          </a:xfrm>
        </p:spPr>
        <p:txBody>
          <a:bodyPr>
            <a:normAutofit/>
          </a:bodyPr>
          <a:lstStyle/>
          <a:p>
            <a:r>
              <a:rPr lang="fr-FR" sz="3200" dirty="0"/>
              <a:t>Des salaires insuffisants qui sont décriés par les administrateurs du secteur public</a:t>
            </a:r>
            <a:endParaRPr lang="fr-CA" sz="3200" dirty="0"/>
          </a:p>
        </p:txBody>
      </p:sp>
      <p:sp>
        <p:nvSpPr>
          <p:cNvPr id="3" name="Espace réservé du contenu 2">
            <a:extLst>
              <a:ext uri="{FF2B5EF4-FFF2-40B4-BE49-F238E27FC236}">
                <a16:creationId xmlns:a16="http://schemas.microsoft.com/office/drawing/2014/main" id="{B7EB5DA1-C54B-A421-BDB2-F11BC85F13CA}"/>
              </a:ext>
            </a:extLst>
          </p:cNvPr>
          <p:cNvSpPr>
            <a:spLocks noGrp="1"/>
          </p:cNvSpPr>
          <p:nvPr>
            <p:ph idx="1"/>
            <p:custDataLst>
              <p:tags r:id="rId2"/>
            </p:custDataLst>
          </p:nvPr>
        </p:nvSpPr>
        <p:spPr>
          <a:xfrm>
            <a:off x="409574" y="1438275"/>
            <a:ext cx="11477625" cy="4738688"/>
          </a:xfrm>
        </p:spPr>
        <p:txBody>
          <a:bodyPr>
            <a:normAutofit/>
          </a:bodyPr>
          <a:lstStyle/>
          <a:p>
            <a:pPr algn="just">
              <a:spcAft>
                <a:spcPts val="400"/>
              </a:spcAft>
              <a:buFont typeface="Century Gothic" panose="020B0502020202020204" pitchFamily="34" charset="0"/>
              <a:buChar char="-"/>
            </a:pPr>
            <a:r>
              <a:rPr lang="fr-FR" dirty="0"/>
              <a:t>« L’inflation ne ralentissant pas, nous craignons l’accroissement de son impact délétère sur la compétitivité de la rémunération du personnel de l’éducation »</a:t>
            </a:r>
          </a:p>
          <a:p>
            <a:pPr algn="just">
              <a:buFont typeface="Century Gothic" panose="020B0502020202020204" pitchFamily="34" charset="0"/>
              <a:buChar char="-"/>
            </a:pPr>
            <a:r>
              <a:rPr lang="fr-FR" dirty="0"/>
              <a:t>« Le secteur de l’éducation n’est pas concurrentiel par rapport aux emplois du secteur privé, des municipalités, des gouvernements fédéral et provincial et autres organismes du secteur parapublic; le service à l’élève écope sur tous les plans… »</a:t>
            </a:r>
          </a:p>
          <a:p>
            <a:endParaRPr lang="fr-FR" dirty="0"/>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CA" sz="2200" b="0" i="1" u="none" strike="noStrike" kern="1200" cap="none" spc="0" normalizeH="0" baseline="0" noProof="0" dirty="0">
                <a:ln>
                  <a:noFill/>
                </a:ln>
                <a:effectLst/>
                <a:uLnTx/>
                <a:uFillTx/>
                <a:latin typeface="Epilogue"/>
                <a:ea typeface="+mn-ea"/>
                <a:cs typeface="+mn-cs"/>
              </a:rPr>
              <a:t>Source : Mémoire déposé par la Fédération des centres de services scolaires du Québec dans le cadre des consultations prébudgétaires 2023‐2024, 23 décembre 2022.</a:t>
            </a:r>
          </a:p>
          <a:p>
            <a:endParaRPr lang="fr-FR" dirty="0"/>
          </a:p>
          <a:p>
            <a:endParaRPr lang="fr-CA" dirty="0"/>
          </a:p>
        </p:txBody>
      </p:sp>
    </p:spTree>
    <p:extLst>
      <p:ext uri="{BB962C8B-B14F-4D97-AF65-F5344CB8AC3E}">
        <p14:creationId xmlns:p14="http://schemas.microsoft.com/office/powerpoint/2010/main" val="74747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43E02-0214-2DAA-5693-E1C7E6DCCE70}"/>
              </a:ext>
            </a:extLst>
          </p:cNvPr>
          <p:cNvSpPr>
            <a:spLocks noGrp="1"/>
          </p:cNvSpPr>
          <p:nvPr>
            <p:ph type="title"/>
            <p:custDataLst>
              <p:tags r:id="rId1"/>
            </p:custDataLst>
          </p:nvPr>
        </p:nvSpPr>
        <p:spPr>
          <a:xfrm>
            <a:off x="4019550" y="66675"/>
            <a:ext cx="8020050" cy="1225413"/>
          </a:xfrm>
        </p:spPr>
        <p:txBody>
          <a:bodyPr>
            <a:noAutofit/>
          </a:bodyPr>
          <a:lstStyle/>
          <a:p>
            <a:r>
              <a:rPr lang="en-US" dirty="0"/>
              <a:t>Le Québec a les moyens de ses ambitions</a:t>
            </a:r>
            <a:endParaRPr lang="fr-CA" dirty="0"/>
          </a:p>
        </p:txBody>
      </p:sp>
      <p:sp>
        <p:nvSpPr>
          <p:cNvPr id="3" name="Espace réservé du contenu 2">
            <a:extLst>
              <a:ext uri="{FF2B5EF4-FFF2-40B4-BE49-F238E27FC236}">
                <a16:creationId xmlns:a16="http://schemas.microsoft.com/office/drawing/2014/main" id="{6E5E1C10-7D99-5834-CEA8-50760A0DDD73}"/>
              </a:ext>
            </a:extLst>
          </p:cNvPr>
          <p:cNvSpPr>
            <a:spLocks noGrp="1"/>
          </p:cNvSpPr>
          <p:nvPr>
            <p:ph idx="1"/>
            <p:custDataLst>
              <p:tags r:id="rId2"/>
            </p:custDataLst>
          </p:nvPr>
        </p:nvSpPr>
        <p:spPr>
          <a:xfrm>
            <a:off x="238125" y="1524001"/>
            <a:ext cx="11620499" cy="4288970"/>
          </a:xfrm>
        </p:spPr>
        <p:txBody>
          <a:bodyPr>
            <a:normAutofit/>
          </a:bodyPr>
          <a:lstStyle/>
          <a:p>
            <a:pPr algn="just">
              <a:spcAft>
                <a:spcPts val="1200"/>
              </a:spcAft>
              <a:buFont typeface="Century Gothic" panose="020B0502020202020204" pitchFamily="34" charset="0"/>
              <a:buChar char="-"/>
            </a:pPr>
            <a:r>
              <a:rPr lang="fr-FR" dirty="0"/>
              <a:t>Peu importe que l’on soit en croissance ou en ralentissement économique, en surplus budgétaires ou en déficits, le gouvernement a toujours un prétexte pour nous demander de nous serrer la ceinture </a:t>
            </a:r>
          </a:p>
          <a:p>
            <a:pPr algn="just">
              <a:buFont typeface="Century Gothic" panose="020B0502020202020204" pitchFamily="34" charset="0"/>
              <a:buChar char="-"/>
            </a:pPr>
            <a:r>
              <a:rPr lang="fr-FR" dirty="0"/>
              <a:t>Malgré la crise sanitaire passée, l'explosion de l'inflation et l'impact de la hausse des taux d'intérêt, les finances publiques du gouvernement offrent la possibilité de prioriser le développement des  services publics et la reconnaissance de celles et ceux qui les offrent et donc d'investir dans l'amélioration des conditions de travail</a:t>
            </a:r>
          </a:p>
          <a:p>
            <a:endParaRPr lang="fr-CA" dirty="0"/>
          </a:p>
        </p:txBody>
      </p:sp>
    </p:spTree>
    <p:extLst>
      <p:ext uri="{BB962C8B-B14F-4D97-AF65-F5344CB8AC3E}">
        <p14:creationId xmlns:p14="http://schemas.microsoft.com/office/powerpoint/2010/main" val="84029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912E-C818-CB4B-AC0A-79DB316552FD}"/>
              </a:ext>
            </a:extLst>
          </p:cNvPr>
          <p:cNvSpPr>
            <a:spLocks noGrp="1"/>
          </p:cNvSpPr>
          <p:nvPr>
            <p:ph type="title"/>
            <p:custDataLst>
              <p:tags r:id="rId1"/>
            </p:custDataLst>
          </p:nvPr>
        </p:nvSpPr>
        <p:spPr>
          <a:xfrm>
            <a:off x="3190875" y="304800"/>
            <a:ext cx="9001125" cy="987288"/>
          </a:xfrm>
        </p:spPr>
        <p:txBody>
          <a:bodyPr>
            <a:noAutofit/>
          </a:bodyPr>
          <a:lstStyle/>
          <a:p>
            <a:r>
              <a:rPr lang="fr-FR" sz="4800" dirty="0"/>
              <a:t>Toujours un petit vent de face</a:t>
            </a:r>
            <a:endParaRPr lang="en-US" sz="4800" dirty="0"/>
          </a:p>
        </p:txBody>
      </p:sp>
      <p:sp>
        <p:nvSpPr>
          <p:cNvPr id="3" name="Content Placeholder 2">
            <a:extLst>
              <a:ext uri="{FF2B5EF4-FFF2-40B4-BE49-F238E27FC236}">
                <a16:creationId xmlns:a16="http://schemas.microsoft.com/office/drawing/2014/main" id="{D0351BCF-60AF-3640-9EF3-BDE4D74892E6}"/>
              </a:ext>
            </a:extLst>
          </p:cNvPr>
          <p:cNvSpPr>
            <a:spLocks noGrp="1"/>
          </p:cNvSpPr>
          <p:nvPr>
            <p:ph idx="1"/>
            <p:custDataLst>
              <p:tags r:id="rId2"/>
            </p:custDataLst>
          </p:nvPr>
        </p:nvSpPr>
        <p:spPr>
          <a:xfrm>
            <a:off x="390526" y="1381125"/>
            <a:ext cx="10420349" cy="5172076"/>
          </a:xfrm>
        </p:spPr>
        <p:txBody>
          <a:bodyPr>
            <a:normAutofit fontScale="92500" lnSpcReduction="20000"/>
          </a:bodyPr>
          <a:lstStyle/>
          <a:p>
            <a:pPr marL="0" indent="0" algn="just">
              <a:spcAft>
                <a:spcPts val="1200"/>
              </a:spcAft>
              <a:buNone/>
            </a:pPr>
            <a:r>
              <a:rPr lang="fr-CA" dirty="0"/>
              <a:t>Il semble, encore une fois, que les conditions économiques complètement favorables dans lesquelles nous avions commencé la négociation laissent place à un contexte plus nuancé</a:t>
            </a:r>
          </a:p>
          <a:p>
            <a:pPr marL="0" indent="0">
              <a:spcAft>
                <a:spcPts val="600"/>
              </a:spcAft>
              <a:buNone/>
            </a:pPr>
            <a:r>
              <a:rPr lang="fr-CA" dirty="0"/>
              <a:t>La dernière fois, le contraste avait été dramatique : </a:t>
            </a:r>
          </a:p>
          <a:p>
            <a:pPr algn="just">
              <a:spcAft>
                <a:spcPts val="600"/>
              </a:spcAft>
              <a:buFontTx/>
              <a:buChar char="-"/>
            </a:pPr>
            <a:r>
              <a:rPr lang="fr-CA" sz="2400" dirty="0"/>
              <a:t>La négociation de 2019 s’était amorcée dans un contexte de croissance économique forte, de surplus budgétaires répétés et d’un marché du travail le plus dynamique des 50 dernières années </a:t>
            </a:r>
          </a:p>
          <a:p>
            <a:pPr algn="just">
              <a:spcAft>
                <a:spcPts val="600"/>
              </a:spcAft>
              <a:buFontTx/>
              <a:buChar char="-"/>
            </a:pPr>
            <a:r>
              <a:rPr lang="fr-CA" sz="2400" dirty="0"/>
              <a:t>En cours de route, le Québec était frappé par une pandémie mondiale qui a forcé l’arrêt temporaire de l’activité économique et engendré des coûts énormes pour les États</a:t>
            </a:r>
          </a:p>
          <a:p>
            <a:pPr algn="just">
              <a:buFontTx/>
              <a:buChar char="-"/>
            </a:pPr>
            <a:r>
              <a:rPr lang="fr-CA" sz="2400" dirty="0"/>
              <a:t>Évidemment, cette crise avait tout de même modulé nos attentes en négociation</a:t>
            </a:r>
          </a:p>
          <a:p>
            <a:pPr algn="just">
              <a:buFontTx/>
              <a:buChar char="-"/>
            </a:pPr>
            <a:r>
              <a:rPr lang="fr-CA" sz="2400" dirty="0"/>
              <a:t>Cependant, nous étions convaincus de la capacité du Québec et de son économie de se rétablir et de retrouver son dynamisme</a:t>
            </a:r>
          </a:p>
          <a:p>
            <a:endParaRPr lang="en-US" dirty="0"/>
          </a:p>
        </p:txBody>
      </p:sp>
    </p:spTree>
    <p:extLst>
      <p:ext uri="{BB962C8B-B14F-4D97-AF65-F5344CB8AC3E}">
        <p14:creationId xmlns:p14="http://schemas.microsoft.com/office/powerpoint/2010/main" val="303269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6FBFE-09B8-EE3F-98AE-E168A7BA45F9}"/>
              </a:ext>
            </a:extLst>
          </p:cNvPr>
          <p:cNvSpPr>
            <a:spLocks noGrp="1"/>
          </p:cNvSpPr>
          <p:nvPr>
            <p:ph type="title"/>
            <p:custDataLst>
              <p:tags r:id="rId1"/>
            </p:custDataLst>
          </p:nvPr>
        </p:nvSpPr>
        <p:spPr>
          <a:xfrm>
            <a:off x="5715000" y="85725"/>
            <a:ext cx="6400800" cy="1206363"/>
          </a:xfrm>
        </p:spPr>
        <p:txBody>
          <a:bodyPr>
            <a:normAutofit/>
          </a:bodyPr>
          <a:lstStyle/>
          <a:p>
            <a:r>
              <a:rPr lang="fr-FR" dirty="0"/>
              <a:t>Des finances publiques à l’équilibre</a:t>
            </a:r>
            <a:endParaRPr lang="fr-CA" dirty="0"/>
          </a:p>
        </p:txBody>
      </p:sp>
      <p:pic>
        <p:nvPicPr>
          <p:cNvPr id="5" name="Espace réservé du contenu 4">
            <a:extLst>
              <a:ext uri="{FF2B5EF4-FFF2-40B4-BE49-F238E27FC236}">
                <a16:creationId xmlns:a16="http://schemas.microsoft.com/office/drawing/2014/main" id="{01E952E6-57A9-C1AE-AB48-C163C99C0AD1}"/>
              </a:ext>
            </a:extLst>
          </p:cNvPr>
          <p:cNvPicPr>
            <a:picLocks noGrp="1" noChangeAspect="1"/>
          </p:cNvPicPr>
          <p:nvPr>
            <p:ph idx="1"/>
            <p:custDataLst>
              <p:tags r:id="rId2"/>
            </p:custDataLst>
          </p:nvPr>
        </p:nvPicPr>
        <p:blipFill>
          <a:blip r:embed="rId6"/>
          <a:stretch>
            <a:fillRect/>
          </a:stretch>
        </p:blipFill>
        <p:spPr>
          <a:xfrm>
            <a:off x="0" y="1390650"/>
            <a:ext cx="6400801" cy="4410075"/>
          </a:xfrm>
          <a:prstGeom prst="rect">
            <a:avLst/>
          </a:prstGeom>
        </p:spPr>
      </p:pic>
      <p:sp>
        <p:nvSpPr>
          <p:cNvPr id="9" name="ZoneTexte 8">
            <a:extLst>
              <a:ext uri="{FF2B5EF4-FFF2-40B4-BE49-F238E27FC236}">
                <a16:creationId xmlns:a16="http://schemas.microsoft.com/office/drawing/2014/main" id="{280FCABD-9176-649F-61B2-675615BAC31F}"/>
              </a:ext>
            </a:extLst>
          </p:cNvPr>
          <p:cNvSpPr txBox="1"/>
          <p:nvPr>
            <p:custDataLst>
              <p:tags r:id="rId3"/>
            </p:custDataLst>
          </p:nvPr>
        </p:nvSpPr>
        <p:spPr>
          <a:xfrm>
            <a:off x="6334125" y="1457325"/>
            <a:ext cx="5619750"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rPr>
              <a:t>Les déficits connus dans les dernières années ont été beaucoup moins importants que ceux attendus à la fin de la pandémie</a:t>
            </a:r>
            <a:endParaRPr kumimoji="0" lang="fr-CA" sz="1800" b="0" i="0" u="none" strike="noStrike" kern="1200" cap="none" spc="0" normalizeH="0" baseline="0" noProof="0" dirty="0">
              <a:ln>
                <a:noFill/>
              </a:ln>
              <a:solidFill>
                <a:srgbClr val="005395"/>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rPr>
              <a:t>Le réel solde budgétaire (avant le versement au Fonds des générations et la “réserve pour éventualité”) affiche un surplus dès 2024. Ce surplus dépassera les 4 milliards de dollars en 2027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rPr>
              <a:t>Le gouvernement estime qu’un ralentissement économique plus fort que prévu en lien avec la hausse des taux d’intérêt pourrait avoir un impact de 1 à 2 G$ sur ses finances. Impact qui serait bien en deçà de sa marge de manœuvre</a:t>
            </a:r>
            <a:endParaRPr lang="fr-CA" dirty="0">
              <a:solidFill>
                <a:srgbClr val="005395"/>
              </a:solidFill>
              <a:latin typeface="Century Gothic" panose="020B0502020202020204" pitchFamily="34" charset="0"/>
            </a:endParaRPr>
          </a:p>
        </p:txBody>
      </p:sp>
      <p:sp>
        <p:nvSpPr>
          <p:cNvPr id="10" name="ZoneTexte 9">
            <a:extLst>
              <a:ext uri="{FF2B5EF4-FFF2-40B4-BE49-F238E27FC236}">
                <a16:creationId xmlns:a16="http://schemas.microsoft.com/office/drawing/2014/main" id="{986310FB-46A0-CE08-2178-DF7941CD7E70}"/>
              </a:ext>
            </a:extLst>
          </p:cNvPr>
          <p:cNvSpPr txBox="1"/>
          <p:nvPr>
            <p:custDataLst>
              <p:tags r:id="rId4"/>
            </p:custDataLst>
          </p:nvPr>
        </p:nvSpPr>
        <p:spPr>
          <a:xfrm>
            <a:off x="304799" y="6145948"/>
            <a:ext cx="7528809"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400" b="0" i="0" u="none" strike="noStrike" kern="0" cap="none" spc="0" normalizeH="0" baseline="0" noProof="0" dirty="0">
                <a:ln>
                  <a:noFill/>
                </a:ln>
                <a:solidFill>
                  <a:srgbClr val="005395"/>
                </a:solidFill>
                <a:effectLst/>
                <a:uLnTx/>
                <a:uFillTx/>
              </a:rPr>
              <a:t>Sources : ministère des Finances, 2023, Plan budgétaire 2023-2024, page A.20</a:t>
            </a:r>
          </a:p>
        </p:txBody>
      </p:sp>
    </p:spTree>
    <p:extLst>
      <p:ext uri="{BB962C8B-B14F-4D97-AF65-F5344CB8AC3E}">
        <p14:creationId xmlns:p14="http://schemas.microsoft.com/office/powerpoint/2010/main" val="2350741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199CF-6E12-1627-FEB6-7EBC8E274020}"/>
              </a:ext>
            </a:extLst>
          </p:cNvPr>
          <p:cNvSpPr>
            <a:spLocks noGrp="1"/>
          </p:cNvSpPr>
          <p:nvPr>
            <p:ph type="title"/>
            <p:custDataLst>
              <p:tags r:id="rId1"/>
            </p:custDataLst>
          </p:nvPr>
        </p:nvSpPr>
        <p:spPr>
          <a:xfrm>
            <a:off x="5438775" y="0"/>
            <a:ext cx="6677025" cy="1304925"/>
          </a:xfrm>
        </p:spPr>
        <p:txBody>
          <a:bodyPr>
            <a:normAutofit/>
          </a:bodyPr>
          <a:lstStyle/>
          <a:p>
            <a:r>
              <a:rPr lang="fr-FR" dirty="0"/>
              <a:t>Une dette réduite au-delà des objectifs</a:t>
            </a:r>
            <a:endParaRPr lang="fr-CA" dirty="0"/>
          </a:p>
        </p:txBody>
      </p:sp>
      <p:pic>
        <p:nvPicPr>
          <p:cNvPr id="4" name="Espace réservé du contenu 3">
            <a:extLst>
              <a:ext uri="{FF2B5EF4-FFF2-40B4-BE49-F238E27FC236}">
                <a16:creationId xmlns:a16="http://schemas.microsoft.com/office/drawing/2014/main" id="{90BB224F-D0F0-0488-96A4-BF478A7EBD62}"/>
              </a:ext>
            </a:extLst>
          </p:cNvPr>
          <p:cNvPicPr>
            <a:picLocks noGrp="1" noChangeAspect="1"/>
          </p:cNvPicPr>
          <p:nvPr>
            <p:ph idx="1"/>
            <p:custDataLst>
              <p:tags r:id="rId2"/>
            </p:custDataLst>
          </p:nvPr>
        </p:nvPicPr>
        <p:blipFill>
          <a:blip r:embed="rId5"/>
          <a:stretch>
            <a:fillRect/>
          </a:stretch>
        </p:blipFill>
        <p:spPr>
          <a:xfrm>
            <a:off x="437649" y="1466851"/>
            <a:ext cx="6287002" cy="5316504"/>
          </a:xfrm>
          <a:prstGeom prst="rect">
            <a:avLst/>
          </a:prstGeom>
        </p:spPr>
      </p:pic>
      <p:sp>
        <p:nvSpPr>
          <p:cNvPr id="6" name="ZoneTexte 5">
            <a:extLst>
              <a:ext uri="{FF2B5EF4-FFF2-40B4-BE49-F238E27FC236}">
                <a16:creationId xmlns:a16="http://schemas.microsoft.com/office/drawing/2014/main" id="{88A1BE35-E420-DFF6-0EF9-F3908BF0AC12}"/>
              </a:ext>
            </a:extLst>
          </p:cNvPr>
          <p:cNvSpPr txBox="1"/>
          <p:nvPr>
            <p:custDataLst>
              <p:tags r:id="rId3"/>
            </p:custDataLst>
          </p:nvPr>
        </p:nvSpPr>
        <p:spPr>
          <a:xfrm>
            <a:off x="7010400" y="2112169"/>
            <a:ext cx="4743950"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rPr>
              <a:t>L'argument de la dette ne peut même plus </a:t>
            </a:r>
            <a:r>
              <a:rPr kumimoji="0" lang="en-US" sz="2200" b="0" i="0" u="none" strike="noStrike" kern="1200" cap="none" spc="0" normalizeH="0" baseline="0" noProof="0" dirty="0" err="1">
                <a:ln>
                  <a:noFill/>
                </a:ln>
                <a:solidFill>
                  <a:srgbClr val="005395"/>
                </a:solidFill>
                <a:effectLst/>
                <a:uLnTx/>
                <a:uFillTx/>
                <a:latin typeface="Century Gothic" panose="020B0502020202020204" pitchFamily="34" charset="0"/>
                <a:ea typeface="Calibri"/>
                <a:cs typeface="Calibri"/>
              </a:rPr>
              <a:t>être</a:t>
            </a:r>
            <a:r>
              <a:rPr kumimoji="0" lang="en-US" sz="22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rPr>
              <a:t> </a:t>
            </a:r>
            <a:r>
              <a:rPr kumimoji="0" lang="en-US" sz="2200" b="0" i="0" u="none" strike="noStrike" kern="1200" cap="none" spc="0" normalizeH="0" baseline="0" noProof="0" dirty="0" err="1">
                <a:ln>
                  <a:noFill/>
                </a:ln>
                <a:solidFill>
                  <a:srgbClr val="005395"/>
                </a:solidFill>
                <a:effectLst/>
                <a:uLnTx/>
                <a:uFillTx/>
                <a:latin typeface="Century Gothic" panose="020B0502020202020204" pitchFamily="34" charset="0"/>
                <a:ea typeface="Calibri"/>
                <a:cs typeface="Calibri"/>
              </a:rPr>
              <a:t>invoqué</a:t>
            </a:r>
            <a:r>
              <a:rPr kumimoji="0" lang="en-US" sz="22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rPr>
              <a:t> pour justifier la modération salariale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rPr>
              <a:t>En effet, malgré la crise COVID, Québec dépasse largement ses objectifs de </a:t>
            </a:r>
            <a:r>
              <a:rPr kumimoji="0" lang="en-US" sz="2200" b="0" i="0" u="none" strike="noStrike" kern="1200" cap="none" spc="0" normalizeH="0" baseline="0" noProof="0" dirty="0" err="1">
                <a:ln>
                  <a:noFill/>
                </a:ln>
                <a:solidFill>
                  <a:srgbClr val="005395"/>
                </a:solidFill>
                <a:effectLst/>
                <a:uLnTx/>
                <a:uFillTx/>
                <a:latin typeface="Century Gothic" panose="020B0502020202020204" pitchFamily="34" charset="0"/>
                <a:ea typeface="Calibri"/>
                <a:cs typeface="Calibri"/>
              </a:rPr>
              <a:t>réduction</a:t>
            </a:r>
            <a:r>
              <a:rPr kumimoji="0" lang="en-US" sz="2200" b="0" i="0" u="none" strike="noStrike" kern="1200" cap="none" spc="0" normalizeH="0" baseline="0" noProof="0" dirty="0">
                <a:ln>
                  <a:noFill/>
                </a:ln>
                <a:solidFill>
                  <a:srgbClr val="005395"/>
                </a:solidFill>
                <a:effectLst/>
                <a:uLnTx/>
                <a:uFillTx/>
                <a:latin typeface="Century Gothic" panose="020B0502020202020204" pitchFamily="34" charset="0"/>
                <a:ea typeface="Calibri"/>
                <a:cs typeface="Calibri"/>
              </a:rPr>
              <a:t> de la dette. Son poids sur le PIB est cinq points de pourcentage plus bas, trois ans à l'avance</a:t>
            </a:r>
          </a:p>
        </p:txBody>
      </p:sp>
    </p:spTree>
    <p:extLst>
      <p:ext uri="{BB962C8B-B14F-4D97-AF65-F5344CB8AC3E}">
        <p14:creationId xmlns:p14="http://schemas.microsoft.com/office/powerpoint/2010/main" val="1740069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DAB2C-901C-2D76-3689-2EF5D93F6555}"/>
              </a:ext>
            </a:extLst>
          </p:cNvPr>
          <p:cNvSpPr>
            <a:spLocks noGrp="1"/>
          </p:cNvSpPr>
          <p:nvPr>
            <p:ph type="title"/>
            <p:custDataLst>
              <p:tags r:id="rId1"/>
            </p:custDataLst>
          </p:nvPr>
        </p:nvSpPr>
        <p:spPr>
          <a:xfrm>
            <a:off x="4438650" y="0"/>
            <a:ext cx="7753350" cy="1292088"/>
          </a:xfrm>
        </p:spPr>
        <p:txBody>
          <a:bodyPr>
            <a:normAutofit/>
          </a:bodyPr>
          <a:lstStyle/>
          <a:p>
            <a:r>
              <a:rPr lang="fr-CA" dirty="0"/>
              <a:t>Quelques nuages temporaires, mais un horizon positif</a:t>
            </a:r>
          </a:p>
        </p:txBody>
      </p:sp>
      <p:sp>
        <p:nvSpPr>
          <p:cNvPr id="3" name="Espace réservé du contenu 2">
            <a:extLst>
              <a:ext uri="{FF2B5EF4-FFF2-40B4-BE49-F238E27FC236}">
                <a16:creationId xmlns:a16="http://schemas.microsoft.com/office/drawing/2014/main" id="{4F492BBE-6258-1842-ED9D-EBD964A7BEA5}"/>
              </a:ext>
            </a:extLst>
          </p:cNvPr>
          <p:cNvSpPr>
            <a:spLocks noGrp="1"/>
          </p:cNvSpPr>
          <p:nvPr>
            <p:ph idx="1"/>
            <p:custDataLst>
              <p:tags r:id="rId2"/>
            </p:custDataLst>
          </p:nvPr>
        </p:nvSpPr>
        <p:spPr>
          <a:xfrm>
            <a:off x="266700" y="1476375"/>
            <a:ext cx="10528818" cy="5129698"/>
          </a:xfrm>
        </p:spPr>
        <p:txBody>
          <a:bodyPr>
            <a:normAutofit/>
          </a:bodyPr>
          <a:lstStyle/>
          <a:p>
            <a:pPr algn="just">
              <a:spcAft>
                <a:spcPts val="300"/>
              </a:spcAft>
              <a:buFont typeface="Century Gothic" panose="020B0502020202020204" pitchFamily="34" charset="0"/>
              <a:buChar char="-"/>
            </a:pPr>
            <a:r>
              <a:rPr lang="fr-FR" dirty="0"/>
              <a:t>Pour la première fois depuis plus d’une décennie, à l’exception de la COVID, les résultats financiers du gouvernement du Québec risquent d’être légèrement moins positifs que ceux annoncés au budget</a:t>
            </a:r>
          </a:p>
          <a:p>
            <a:pPr algn="just">
              <a:spcAft>
                <a:spcPts val="300"/>
              </a:spcAft>
              <a:buFont typeface="Century Gothic" panose="020B0502020202020204" pitchFamily="34" charset="0"/>
              <a:buChar char="-"/>
            </a:pPr>
            <a:r>
              <a:rPr lang="fr-FR" dirty="0"/>
              <a:t>Par contre, le ralentissement sera temporaire et ne devrait pas dépasser la « marge de prudence » prévue par le gouvernement</a:t>
            </a:r>
          </a:p>
          <a:p>
            <a:pPr algn="just">
              <a:spcAft>
                <a:spcPts val="300"/>
              </a:spcAft>
              <a:buFont typeface="Century Gothic" panose="020B0502020202020204" pitchFamily="34" charset="0"/>
              <a:buChar char="-"/>
            </a:pPr>
            <a:r>
              <a:rPr lang="fr-FR" dirty="0"/>
              <a:t>À moyen terme et long terme, la solidité des finances du Québec ne fait pas de doute </a:t>
            </a:r>
          </a:p>
          <a:p>
            <a:pPr lvl="1" algn="just"/>
            <a:r>
              <a:rPr lang="fr-FR" sz="2000" dirty="0"/>
              <a:t>Le Bureau du directeur parlementaire du budget à Ottawa, dans une analyse publiée en août dernier, démontre que les dépenses du Québec sont en-deçà de ses revenus prévus à long terme</a:t>
            </a:r>
            <a:endParaRPr lang="fr-CA" sz="2000" dirty="0"/>
          </a:p>
        </p:txBody>
      </p:sp>
    </p:spTree>
    <p:extLst>
      <p:ext uri="{BB962C8B-B14F-4D97-AF65-F5344CB8AC3E}">
        <p14:creationId xmlns:p14="http://schemas.microsoft.com/office/powerpoint/2010/main" val="1059926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2F350-DCF1-53F1-7E02-7DF640352EBB}"/>
              </a:ext>
            </a:extLst>
          </p:cNvPr>
          <p:cNvSpPr>
            <a:spLocks noGrp="1"/>
          </p:cNvSpPr>
          <p:nvPr>
            <p:ph type="title"/>
            <p:custDataLst>
              <p:tags r:id="rId1"/>
            </p:custDataLst>
          </p:nvPr>
        </p:nvSpPr>
        <p:spPr>
          <a:xfrm>
            <a:off x="3520259" y="123825"/>
            <a:ext cx="8586015" cy="1168263"/>
          </a:xfrm>
        </p:spPr>
        <p:txBody>
          <a:bodyPr>
            <a:normAutofit fontScale="90000"/>
          </a:bodyPr>
          <a:lstStyle/>
          <a:p>
            <a:r>
              <a:rPr lang="fr-CA" dirty="0"/>
              <a:t>Québec possède la plus forte marge de manœuvre financière</a:t>
            </a:r>
          </a:p>
        </p:txBody>
      </p:sp>
      <p:sp>
        <p:nvSpPr>
          <p:cNvPr id="3" name="Espace réservé du contenu 2">
            <a:extLst>
              <a:ext uri="{FF2B5EF4-FFF2-40B4-BE49-F238E27FC236}">
                <a16:creationId xmlns:a16="http://schemas.microsoft.com/office/drawing/2014/main" id="{A2FF53DA-9EBC-8E60-034D-32976AA634D6}"/>
              </a:ext>
            </a:extLst>
          </p:cNvPr>
          <p:cNvSpPr>
            <a:spLocks noGrp="1"/>
          </p:cNvSpPr>
          <p:nvPr>
            <p:ph idx="1"/>
            <p:custDataLst>
              <p:tags r:id="rId2"/>
            </p:custDataLst>
          </p:nvPr>
        </p:nvSpPr>
        <p:spPr>
          <a:xfrm>
            <a:off x="363794" y="1495425"/>
            <a:ext cx="5379780" cy="4522820"/>
          </a:xfrm>
        </p:spPr>
        <p:txBody>
          <a:bodyPr>
            <a:normAutofit fontScale="92500"/>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CA" sz="2200" b="0" i="0" u="none" strike="noStrike" kern="1200" cap="none" spc="0" normalizeH="0" baseline="0" noProof="0" dirty="0">
                <a:ln>
                  <a:noFill/>
                </a:ln>
                <a:effectLst/>
                <a:uLnTx/>
                <a:uFillTx/>
              </a:rPr>
              <a:t>« Nous estimons que la politique budgétaire actuelle des cinq provinces suivantes est viable à long terme : le Québec, la Saskatchewan, la Nouvelle-Écosse, le Nouveau-Brunswick et l’Alberta. Nous considérons que ces provinces disposent d’une marge de manœuvre financière leur permettant d’augmenter les dépenses ou de réduire les taxes et les impôts.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CA" sz="2200" b="0" i="0" u="none" strike="noStrike" kern="1200" cap="none" spc="0" normalizeH="0" baseline="0" noProof="0" dirty="0">
              <a:ln>
                <a:noFill/>
              </a:ln>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200" b="0" i="0" u="none" strike="noStrike" kern="1200" cap="none" spc="0" normalizeH="0" baseline="0" noProof="0" dirty="0">
                <a:ln>
                  <a:noFill/>
                </a:ln>
                <a:effectLst/>
                <a:uLnTx/>
                <a:uFillTx/>
              </a:rPr>
              <a:t>Cette estimation est de 1,8 % du PIB provincial pour le Québec (près de 7 G$)</a:t>
            </a:r>
          </a:p>
          <a:p>
            <a:pPr marL="0" indent="0">
              <a:buNone/>
            </a:pPr>
            <a:endParaRPr lang="fr-CA" dirty="0">
              <a:solidFill>
                <a:schemeClr val="accent5">
                  <a:lumMod val="50000"/>
                </a:schemeClr>
              </a:solidFill>
            </a:endParaRPr>
          </a:p>
        </p:txBody>
      </p:sp>
      <p:pic>
        <p:nvPicPr>
          <p:cNvPr id="4" name="Image 3">
            <a:extLst>
              <a:ext uri="{FF2B5EF4-FFF2-40B4-BE49-F238E27FC236}">
                <a16:creationId xmlns:a16="http://schemas.microsoft.com/office/drawing/2014/main" id="{F1C97E71-2B65-9B67-00E2-68A040590D2A}"/>
              </a:ext>
            </a:extLst>
          </p:cNvPr>
          <p:cNvPicPr>
            <a:picLocks noChangeAspect="1"/>
          </p:cNvPicPr>
          <p:nvPr>
            <p:custDataLst>
              <p:tags r:id="rId3"/>
            </p:custDataLst>
          </p:nvPr>
        </p:nvPicPr>
        <p:blipFill rotWithShape="1">
          <a:blip r:embed="rId6"/>
          <a:srcRect t="23108" b="11278"/>
          <a:stretch/>
        </p:blipFill>
        <p:spPr>
          <a:xfrm>
            <a:off x="5743574" y="1403085"/>
            <a:ext cx="6076950" cy="4320408"/>
          </a:xfrm>
          <a:prstGeom prst="rect">
            <a:avLst/>
          </a:prstGeom>
        </p:spPr>
      </p:pic>
      <p:sp>
        <p:nvSpPr>
          <p:cNvPr id="5" name="ZoneTexte 4">
            <a:extLst>
              <a:ext uri="{FF2B5EF4-FFF2-40B4-BE49-F238E27FC236}">
                <a16:creationId xmlns:a16="http://schemas.microsoft.com/office/drawing/2014/main" id="{4E36F22A-1BD1-7DC7-6C51-F085DF63DB93}"/>
              </a:ext>
            </a:extLst>
          </p:cNvPr>
          <p:cNvSpPr txBox="1"/>
          <p:nvPr>
            <p:custDataLst>
              <p:tags r:id="rId4"/>
            </p:custDataLst>
          </p:nvPr>
        </p:nvSpPr>
        <p:spPr>
          <a:xfrm>
            <a:off x="161926" y="6199035"/>
            <a:ext cx="10408103"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600" b="0" i="0" u="none" strike="noStrike" kern="0" cap="none" spc="0" normalizeH="0" baseline="0" noProof="0" dirty="0">
                <a:ln>
                  <a:noFill/>
                </a:ln>
                <a:solidFill>
                  <a:srgbClr val="005395"/>
                </a:solidFill>
                <a:effectLst/>
                <a:uLnTx/>
                <a:uFillTx/>
                <a:latin typeface="Century Gothic" panose="020B0502020202020204" pitchFamily="34" charset="0"/>
              </a:rPr>
              <a:t>Bureau du Directeur parlementaire du budget, 2023. Rapport sur la viabilité financière de 2023, p. 42.</a:t>
            </a:r>
          </a:p>
        </p:txBody>
      </p:sp>
    </p:spTree>
    <p:extLst>
      <p:ext uri="{BB962C8B-B14F-4D97-AF65-F5344CB8AC3E}">
        <p14:creationId xmlns:p14="http://schemas.microsoft.com/office/powerpoint/2010/main" val="276057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882B5-4076-9812-59FC-B03447CC5C90}"/>
              </a:ext>
            </a:extLst>
          </p:cNvPr>
          <p:cNvSpPr>
            <a:spLocks noGrp="1"/>
          </p:cNvSpPr>
          <p:nvPr>
            <p:ph type="title"/>
            <p:custDataLst>
              <p:tags r:id="rId1"/>
            </p:custDataLst>
          </p:nvPr>
        </p:nvSpPr>
        <p:spPr>
          <a:xfrm>
            <a:off x="-94863" y="2847068"/>
            <a:ext cx="11648687" cy="1325563"/>
          </a:xfrm>
        </p:spPr>
        <p:txBody>
          <a:bodyPr>
            <a:normAutofit/>
          </a:bodyPr>
          <a:lstStyle/>
          <a:p>
            <a:pPr algn="ctr"/>
            <a:r>
              <a:rPr lang="fr-CA" sz="5400" dirty="0">
                <a:solidFill>
                  <a:srgbClr val="005395"/>
                </a:solidFill>
                <a:latin typeface="Century Gothic" panose="020B0502020202020204" pitchFamily="34" charset="0"/>
              </a:rPr>
              <a:t>Diapos de références</a:t>
            </a:r>
          </a:p>
        </p:txBody>
      </p:sp>
    </p:spTree>
    <p:extLst>
      <p:ext uri="{BB962C8B-B14F-4D97-AF65-F5344CB8AC3E}">
        <p14:creationId xmlns:p14="http://schemas.microsoft.com/office/powerpoint/2010/main" val="83638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665DC-045A-8A3A-0188-C11EE7714F5F}"/>
              </a:ext>
            </a:extLst>
          </p:cNvPr>
          <p:cNvSpPr>
            <a:spLocks noGrp="1"/>
          </p:cNvSpPr>
          <p:nvPr>
            <p:ph type="title"/>
            <p:custDataLst>
              <p:tags r:id="rId1"/>
            </p:custDataLst>
          </p:nvPr>
        </p:nvSpPr>
        <p:spPr>
          <a:xfrm>
            <a:off x="2809875" y="257174"/>
            <a:ext cx="9382125" cy="1034913"/>
          </a:xfrm>
        </p:spPr>
        <p:txBody>
          <a:bodyPr>
            <a:noAutofit/>
          </a:bodyPr>
          <a:lstStyle/>
          <a:p>
            <a:pPr algn="r"/>
            <a:r>
              <a:rPr lang="fr-FR" sz="3000" dirty="0"/>
              <a:t>La pénurie de main-d'œuvre et la surcharge entraînent l’épuisement professionnel de plusieurs</a:t>
            </a:r>
            <a:endParaRPr lang="fr-CA" sz="3000" dirty="0"/>
          </a:p>
        </p:txBody>
      </p:sp>
      <p:sp>
        <p:nvSpPr>
          <p:cNvPr id="3" name="Espace réservé du contenu 2">
            <a:extLst>
              <a:ext uri="{FF2B5EF4-FFF2-40B4-BE49-F238E27FC236}">
                <a16:creationId xmlns:a16="http://schemas.microsoft.com/office/drawing/2014/main" id="{BB4948B2-5CE8-E3A4-1BDC-28E1886F8F3E}"/>
              </a:ext>
            </a:extLst>
          </p:cNvPr>
          <p:cNvSpPr>
            <a:spLocks noGrp="1"/>
          </p:cNvSpPr>
          <p:nvPr>
            <p:ph idx="1"/>
            <p:custDataLst>
              <p:tags r:id="rId2"/>
            </p:custDataLst>
          </p:nvPr>
        </p:nvSpPr>
        <p:spPr>
          <a:xfrm>
            <a:off x="314326" y="1485900"/>
            <a:ext cx="11744324" cy="4691063"/>
          </a:xfrm>
        </p:spPr>
        <p:txBody>
          <a:bodyPr/>
          <a:lstStyle/>
          <a:p>
            <a:pPr>
              <a:buFont typeface="Century Gothic" panose="020B0502020202020204" pitchFamily="34" charset="0"/>
              <a:buChar char="-"/>
            </a:pPr>
            <a:r>
              <a:rPr lang="fr-CA" dirty="0"/>
              <a:t>L’utilisation de l’assurance salaire est en croissance forte</a:t>
            </a:r>
          </a:p>
          <a:p>
            <a:endParaRPr lang="fr-CA" dirty="0"/>
          </a:p>
        </p:txBody>
      </p:sp>
      <p:pic>
        <p:nvPicPr>
          <p:cNvPr id="7" name="Image 6">
            <a:extLst>
              <a:ext uri="{FF2B5EF4-FFF2-40B4-BE49-F238E27FC236}">
                <a16:creationId xmlns:a16="http://schemas.microsoft.com/office/drawing/2014/main" id="{4A09C37D-A57B-A316-26E1-C7F5816AF521}"/>
              </a:ext>
            </a:extLst>
          </p:cNvPr>
          <p:cNvPicPr>
            <a:picLocks noChangeAspect="1"/>
          </p:cNvPicPr>
          <p:nvPr>
            <p:custDataLst>
              <p:tags r:id="rId3"/>
            </p:custDataLst>
          </p:nvPr>
        </p:nvPicPr>
        <p:blipFill>
          <a:blip r:embed="rId6"/>
          <a:stretch>
            <a:fillRect/>
          </a:stretch>
        </p:blipFill>
        <p:spPr>
          <a:xfrm>
            <a:off x="831647" y="1978026"/>
            <a:ext cx="10528705" cy="2901948"/>
          </a:xfrm>
          <a:prstGeom prst="rect">
            <a:avLst/>
          </a:prstGeom>
        </p:spPr>
      </p:pic>
      <p:sp>
        <p:nvSpPr>
          <p:cNvPr id="8" name="Espace réservé du contenu 2">
            <a:extLst>
              <a:ext uri="{FF2B5EF4-FFF2-40B4-BE49-F238E27FC236}">
                <a16:creationId xmlns:a16="http://schemas.microsoft.com/office/drawing/2014/main" id="{DE1037CB-E1FE-8CE0-5126-A6E91A484EDB}"/>
              </a:ext>
            </a:extLst>
          </p:cNvPr>
          <p:cNvSpPr txBox="1">
            <a:spLocks/>
          </p:cNvSpPr>
          <p:nvPr>
            <p:custDataLst>
              <p:tags r:id="rId4"/>
            </p:custDataLst>
          </p:nvPr>
        </p:nvSpPr>
        <p:spPr>
          <a:xfrm>
            <a:off x="737048" y="5118360"/>
            <a:ext cx="11193480" cy="1743074"/>
          </a:xfrm>
          <a:prstGeom prst="rect">
            <a:avLst/>
          </a:prstGeom>
          <a:solidFill>
            <a:sysClr val="window" lastClr="FFFFFF"/>
          </a:solidFill>
          <a:ln>
            <a:noFill/>
          </a:ln>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pilogue"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pilogu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pilogue"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pilogue"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pilogue"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ctr" latinLnBrk="0" hangingPunct="1">
              <a:lnSpc>
                <a:spcPct val="90000"/>
              </a:lnSpc>
              <a:spcBef>
                <a:spcPct val="0"/>
              </a:spcBef>
              <a:spcAft>
                <a:spcPts val="600"/>
              </a:spcAft>
              <a:buClrTx/>
              <a:buSzTx/>
              <a:buFont typeface="Arial" panose="020B0604020202020204" pitchFamily="34" charset="0"/>
              <a:buNone/>
              <a:tabLst/>
              <a:defRPr/>
            </a:pPr>
            <a:r>
              <a:rPr kumimoji="0" lang="fr-CA" altLang="fr-FR" sz="2200" b="0" i="0" u="none" strike="noStrike" kern="1200" cap="none" spc="0" normalizeH="0" baseline="0" noProof="0" dirty="0">
                <a:ln>
                  <a:noFill/>
                </a:ln>
                <a:solidFill>
                  <a:srgbClr val="005395"/>
                </a:solidFill>
                <a:effectLst/>
                <a:uLnTx/>
                <a:uFillTx/>
                <a:latin typeface="Century Gothic" panose="020B0502020202020204" pitchFamily="34" charset="0"/>
              </a:rPr>
              <a:t>Pour les réseaux de la santé et des services sociaux et de l’éducation, cette augmentation de l’utilisation de l’assurance salaire représente des coûts supplémentaires de 400 millions de dollars et d’environ 100 millions de dollars respectivement.</a:t>
            </a:r>
          </a:p>
          <a:p>
            <a:pPr marL="0" marR="0" lvl="0" indent="0" algn="l" defTabSz="914400" rtl="0" eaLnBrk="1" fontAlgn="ctr" latinLnBrk="0" hangingPunct="1">
              <a:lnSpc>
                <a:spcPct val="90000"/>
              </a:lnSpc>
              <a:spcBef>
                <a:spcPct val="0"/>
              </a:spcBef>
              <a:spcAft>
                <a:spcPts val="600"/>
              </a:spcAft>
              <a:buClrTx/>
              <a:buSzTx/>
              <a:buFont typeface="Arial" panose="020B0604020202020204" pitchFamily="34" charset="0"/>
              <a:buNone/>
              <a:tabLst/>
              <a:defRPr/>
            </a:pPr>
            <a:endParaRPr kumimoji="0" lang="fr-CA" altLang="fr-FR" sz="200" b="0" i="1" u="none" strike="noStrike" kern="1200" cap="none" spc="0" normalizeH="0" baseline="0" noProof="0" dirty="0">
              <a:ln>
                <a:noFill/>
              </a:ln>
              <a:solidFill>
                <a:srgbClr val="005395"/>
              </a:solidFill>
              <a:effectLst/>
              <a:uLnTx/>
              <a:uFillTx/>
              <a:latin typeface="Century Gothic" panose="020B0502020202020204" pitchFamily="34" charset="0"/>
            </a:endParaRPr>
          </a:p>
          <a:p>
            <a:pPr marL="0" marR="0" lvl="0" indent="0" algn="l" defTabSz="914400" rtl="0" eaLnBrk="1" fontAlgn="ctr" latinLnBrk="0" hangingPunct="1">
              <a:lnSpc>
                <a:spcPct val="90000"/>
              </a:lnSpc>
              <a:spcBef>
                <a:spcPct val="0"/>
              </a:spcBef>
              <a:spcAft>
                <a:spcPts val="600"/>
              </a:spcAft>
              <a:buClrTx/>
              <a:buSzTx/>
              <a:buFont typeface="Arial" panose="020B0604020202020204" pitchFamily="34" charset="0"/>
              <a:buNone/>
              <a:tabLst/>
              <a:defRPr/>
            </a:pPr>
            <a:r>
              <a:rPr kumimoji="0" lang="fr-CA" altLang="fr-FR" sz="1600" b="0" i="1" u="none" strike="noStrike" kern="1200" cap="none" spc="0" normalizeH="0" baseline="0" noProof="0" dirty="0">
                <a:ln>
                  <a:noFill/>
                </a:ln>
                <a:solidFill>
                  <a:srgbClr val="005395"/>
                </a:solidFill>
                <a:effectLst/>
                <a:uLnTx/>
                <a:uFillTx/>
                <a:latin typeface="Century Gothic" panose="020B0502020202020204" pitchFamily="34" charset="0"/>
              </a:rPr>
              <a:t>Sources : Études des crédits budgétaires 2023-2024 : réponses aux Questions particulières du deuxième groupe d'opposition. Gouvernement du Québec</a:t>
            </a:r>
            <a:r>
              <a:rPr kumimoji="0" lang="fr-CA" altLang="fr-FR" sz="1400" b="0" i="1" u="none" strike="noStrike" kern="1200" cap="none" spc="0" normalizeH="0" baseline="0" noProof="0" dirty="0">
                <a:ln>
                  <a:noFill/>
                </a:ln>
                <a:solidFill>
                  <a:srgbClr val="005395"/>
                </a:solidFill>
                <a:effectLst/>
                <a:uLnTx/>
                <a:uFillTx/>
                <a:latin typeface="Century Gothic" panose="020B0502020202020204" pitchFamily="34" charset="0"/>
              </a:rPr>
              <a:t>. </a:t>
            </a:r>
          </a:p>
        </p:txBody>
      </p:sp>
    </p:spTree>
    <p:extLst>
      <p:ext uri="{BB962C8B-B14F-4D97-AF65-F5344CB8AC3E}">
        <p14:creationId xmlns:p14="http://schemas.microsoft.com/office/powerpoint/2010/main" val="188117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054045-6445-D03D-134F-DBDBE0FA30CF}"/>
              </a:ext>
            </a:extLst>
          </p:cNvPr>
          <p:cNvSpPr>
            <a:spLocks noGrp="1"/>
          </p:cNvSpPr>
          <p:nvPr>
            <p:ph type="title"/>
            <p:custDataLst>
              <p:tags r:id="rId1"/>
            </p:custDataLst>
          </p:nvPr>
        </p:nvSpPr>
        <p:spPr>
          <a:xfrm>
            <a:off x="3520259" y="171450"/>
            <a:ext cx="8566965" cy="1120638"/>
          </a:xfrm>
        </p:spPr>
        <p:txBody>
          <a:bodyPr>
            <a:normAutofit fontScale="90000"/>
          </a:bodyPr>
          <a:lstStyle/>
          <a:p>
            <a:r>
              <a:rPr lang="fr-FR" dirty="0"/>
              <a:t>L’indexation sur l’année précédente est courante</a:t>
            </a:r>
            <a:endParaRPr lang="fr-CA" dirty="0"/>
          </a:p>
        </p:txBody>
      </p:sp>
      <p:sp>
        <p:nvSpPr>
          <p:cNvPr id="3" name="Espace réservé du contenu 2">
            <a:extLst>
              <a:ext uri="{FF2B5EF4-FFF2-40B4-BE49-F238E27FC236}">
                <a16:creationId xmlns:a16="http://schemas.microsoft.com/office/drawing/2014/main" id="{74AA3F30-E788-9CB2-4838-EABE6370CE0B}"/>
              </a:ext>
            </a:extLst>
          </p:cNvPr>
          <p:cNvSpPr>
            <a:spLocks noGrp="1"/>
          </p:cNvSpPr>
          <p:nvPr>
            <p:ph idx="1"/>
            <p:custDataLst>
              <p:tags r:id="rId2"/>
            </p:custDataLst>
          </p:nvPr>
        </p:nvSpPr>
        <p:spPr>
          <a:xfrm>
            <a:off x="133351" y="1409700"/>
            <a:ext cx="10620374" cy="5187043"/>
          </a:xfrm>
        </p:spPr>
        <p:txBody>
          <a:bodyPr>
            <a:normAutofit fontScale="92500" lnSpcReduction="20000"/>
          </a:bodyPr>
          <a:lstStyle/>
          <a:p>
            <a:pPr marL="0" indent="0" algn="just">
              <a:spcAft>
                <a:spcPts val="600"/>
              </a:spcAft>
              <a:buNone/>
            </a:pPr>
            <a:r>
              <a:rPr lang="fr-FR" dirty="0"/>
              <a:t>Le mécanisme permanent d'indexation appliqué au 1</a:t>
            </a:r>
            <a:r>
              <a:rPr lang="fr-FR" baseline="30000" dirty="0"/>
              <a:t>er</a:t>
            </a:r>
            <a:r>
              <a:rPr lang="fr-FR" dirty="0"/>
              <a:t> avril de chaque année se base sur l'inflation de l'année précédente</a:t>
            </a:r>
          </a:p>
          <a:p>
            <a:pPr marL="0" indent="0" algn="just">
              <a:spcAft>
                <a:spcPts val="600"/>
              </a:spcAft>
              <a:buNone/>
            </a:pPr>
            <a:r>
              <a:rPr lang="fr-FR" dirty="0"/>
              <a:t>Cette règle ex post s'applique pour bon nombre de paramètres gouvernementaux qui font l'objet d'une indexation :</a:t>
            </a:r>
          </a:p>
          <a:p>
            <a:pPr lvl="1" algn="just">
              <a:spcAft>
                <a:spcPts val="300"/>
              </a:spcAft>
              <a:buFont typeface="Century Gothic" panose="020B0502020202020204" pitchFamily="34" charset="0"/>
              <a:buChar char="-"/>
            </a:pPr>
            <a:r>
              <a:rPr lang="fr-FR" dirty="0"/>
              <a:t>Les prestations de solidarité sociale</a:t>
            </a:r>
          </a:p>
          <a:p>
            <a:pPr lvl="1" algn="just">
              <a:spcAft>
                <a:spcPts val="300"/>
              </a:spcAft>
              <a:buFont typeface="Century Gothic" panose="020B0502020202020204" pitchFamily="34" charset="0"/>
              <a:buChar char="-"/>
            </a:pPr>
            <a:r>
              <a:rPr lang="fr-FR" dirty="0"/>
              <a:t>Les allocations familiales			</a:t>
            </a:r>
          </a:p>
          <a:p>
            <a:pPr lvl="1" algn="just">
              <a:spcAft>
                <a:spcPts val="300"/>
              </a:spcAft>
              <a:buFont typeface="Century Gothic" panose="020B0502020202020204" pitchFamily="34" charset="0"/>
              <a:buChar char="-"/>
            </a:pPr>
            <a:r>
              <a:rPr lang="fr-FR" dirty="0"/>
              <a:t>Les tables d’impositions</a:t>
            </a:r>
          </a:p>
          <a:p>
            <a:pPr lvl="1" algn="just">
              <a:spcAft>
                <a:spcPts val="300"/>
              </a:spcAft>
              <a:buFont typeface="Century Gothic" panose="020B0502020202020204" pitchFamily="34" charset="0"/>
              <a:buChar char="-"/>
            </a:pPr>
            <a:r>
              <a:rPr lang="fr-FR" dirty="0"/>
              <a:t>Le supplément pour l'achat de fournitures scolaires		</a:t>
            </a:r>
          </a:p>
          <a:p>
            <a:pPr lvl="1" algn="just">
              <a:spcAft>
                <a:spcPts val="300"/>
              </a:spcAft>
              <a:buFont typeface="Century Gothic" panose="020B0502020202020204" pitchFamily="34" charset="0"/>
              <a:buChar char="-"/>
            </a:pPr>
            <a:r>
              <a:rPr lang="fr-FR" dirty="0"/>
              <a:t>La directive sur les frais remboursables lors de déplacement et autres frais inhérents</a:t>
            </a:r>
          </a:p>
          <a:p>
            <a:pPr lvl="1" algn="just">
              <a:spcAft>
                <a:spcPts val="300"/>
              </a:spcAft>
              <a:buFont typeface="Century Gothic" panose="020B0502020202020204" pitchFamily="34" charset="0"/>
              <a:buChar char="-"/>
            </a:pPr>
            <a:r>
              <a:rPr lang="fr-FR" dirty="0"/>
              <a:t>Les indemnités prévues à la </a:t>
            </a:r>
            <a:r>
              <a:rPr lang="fr-FR" i="1" dirty="0"/>
              <a:t>Loi sur les accidents du travail et les maladies professionnelles	</a:t>
            </a:r>
          </a:p>
          <a:p>
            <a:pPr lvl="1" algn="just">
              <a:spcAft>
                <a:spcPts val="600"/>
              </a:spcAft>
              <a:buFont typeface="Century Gothic" panose="020B0502020202020204" pitchFamily="34" charset="0"/>
              <a:buChar char="-"/>
            </a:pPr>
            <a:r>
              <a:rPr lang="fr-FR" dirty="0"/>
              <a:t>Les allocations aux partis politiques</a:t>
            </a:r>
          </a:p>
          <a:p>
            <a:pPr marL="0" indent="0" algn="just">
              <a:buNone/>
            </a:pPr>
            <a:r>
              <a:rPr lang="fr-FR" dirty="0"/>
              <a:t>Ce mécanisme permet d'éviter les versements rétroactifs ou les ajustements au dernier jour de la convention collective</a:t>
            </a:r>
          </a:p>
          <a:p>
            <a:endParaRPr lang="fr-CA" dirty="0"/>
          </a:p>
        </p:txBody>
      </p:sp>
    </p:spTree>
    <p:extLst>
      <p:ext uri="{BB962C8B-B14F-4D97-AF65-F5344CB8AC3E}">
        <p14:creationId xmlns:p14="http://schemas.microsoft.com/office/powerpoint/2010/main" val="39032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7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2794B3-CF7E-2DA7-BDD2-02D6FAE6D32C}"/>
              </a:ext>
            </a:extLst>
          </p:cNvPr>
          <p:cNvSpPr>
            <a:spLocks noGrp="1"/>
          </p:cNvSpPr>
          <p:nvPr>
            <p:ph type="title"/>
            <p:custDataLst>
              <p:tags r:id="rId1"/>
            </p:custDataLst>
          </p:nvPr>
        </p:nvSpPr>
        <p:spPr>
          <a:xfrm>
            <a:off x="4143375" y="0"/>
            <a:ext cx="7962900" cy="1292088"/>
          </a:xfrm>
        </p:spPr>
        <p:txBody>
          <a:bodyPr>
            <a:normAutofit fontScale="90000"/>
          </a:bodyPr>
          <a:lstStyle/>
          <a:p>
            <a:r>
              <a:rPr lang="fr-CA" sz="4700" dirty="0"/>
              <a:t>Toujours un petit vent de face (suite)</a:t>
            </a:r>
            <a:r>
              <a:rPr lang="fr-CA" dirty="0"/>
              <a:t>	</a:t>
            </a:r>
          </a:p>
        </p:txBody>
      </p:sp>
      <p:sp>
        <p:nvSpPr>
          <p:cNvPr id="3" name="Espace réservé du contenu 2">
            <a:extLst>
              <a:ext uri="{FF2B5EF4-FFF2-40B4-BE49-F238E27FC236}">
                <a16:creationId xmlns:a16="http://schemas.microsoft.com/office/drawing/2014/main" id="{B9D6B500-5B3A-5D6B-7D16-E6B96793D6CA}"/>
              </a:ext>
            </a:extLst>
          </p:cNvPr>
          <p:cNvSpPr>
            <a:spLocks noGrp="1"/>
          </p:cNvSpPr>
          <p:nvPr>
            <p:ph idx="1"/>
            <p:custDataLst>
              <p:tags r:id="rId2"/>
            </p:custDataLst>
          </p:nvPr>
        </p:nvSpPr>
        <p:spPr>
          <a:xfrm>
            <a:off x="410547" y="1506503"/>
            <a:ext cx="10428903" cy="5502924"/>
          </a:xfrm>
        </p:spPr>
        <p:txBody>
          <a:bodyPr>
            <a:normAutofit/>
          </a:bodyPr>
          <a:lstStyle/>
          <a:p>
            <a:pPr marL="0" indent="0" algn="just">
              <a:buNone/>
            </a:pPr>
            <a:r>
              <a:rPr lang="fr-CA" sz="2000" dirty="0"/>
              <a:t>La reprise qui s’est consolidée à partir de l’été 2021 a même dépassé nos attentes les plus optimistes</a:t>
            </a:r>
          </a:p>
          <a:p>
            <a:pPr algn="just">
              <a:buFont typeface="Century Gothic" panose="020B0502020202020204" pitchFamily="34" charset="0"/>
              <a:buChar char="-"/>
            </a:pPr>
            <a:r>
              <a:rPr lang="fr-CA" sz="2000" dirty="0"/>
              <a:t>Le PIB du Québec a récupéré et dépassé son point de départ dès juillet 2021</a:t>
            </a:r>
          </a:p>
          <a:p>
            <a:pPr lvl="1"/>
            <a:r>
              <a:rPr lang="fr-CA" sz="1600" dirty="0"/>
              <a:t>Après une chute de seulement 1,9 % en 2020, le PIB nominal a rebondi de 11,8 % et de 9,7 % les deux années suivantes</a:t>
            </a:r>
          </a:p>
          <a:p>
            <a:pPr algn="just">
              <a:buFont typeface="Century Gothic" panose="020B0502020202020204" pitchFamily="34" charset="0"/>
              <a:buChar char="-"/>
            </a:pPr>
            <a:r>
              <a:rPr lang="fr-CA" sz="2000" dirty="0"/>
              <a:t>La reprise vigoureuse et les interventions massives du fédéral ont permis de réduire considérablement les déficits prévus pour Québec (diapo 20)</a:t>
            </a:r>
          </a:p>
          <a:p>
            <a:pPr algn="just">
              <a:buFont typeface="Century Gothic" panose="020B0502020202020204" pitchFamily="34" charset="0"/>
              <a:buChar char="-"/>
            </a:pPr>
            <a:r>
              <a:rPr lang="fr-CA" sz="2000" dirty="0"/>
              <a:t>La reprise de l’emploi conjuguée au retrait du marché du travail d’une partie de la population (jeunes hommes, femmes et travailleurs expérimentés) a poussé le taux de chômage à des records historiques (3,8 % en novembre 2022) </a:t>
            </a:r>
          </a:p>
          <a:p>
            <a:pPr lvl="1"/>
            <a:r>
              <a:rPr lang="fr-CA" sz="1600" dirty="0"/>
              <a:t>Cela a provoqué une pénurie de main-d’œuvre et la panique de plusieurs employeurs</a:t>
            </a:r>
            <a:endParaRPr lang="fr-CA" sz="900" dirty="0"/>
          </a:p>
          <a:p>
            <a:pPr marL="0" indent="0">
              <a:lnSpc>
                <a:spcPct val="100000"/>
              </a:lnSpc>
              <a:spcBef>
                <a:spcPts val="1200"/>
              </a:spcBef>
              <a:buNone/>
            </a:pPr>
            <a:r>
              <a:rPr lang="fr-CA" sz="2000" dirty="0"/>
              <a:t>Cependant :</a:t>
            </a:r>
          </a:p>
          <a:p>
            <a:pPr marL="0" indent="0" algn="just">
              <a:buNone/>
            </a:pPr>
            <a:r>
              <a:rPr lang="fr-CA" sz="2000" dirty="0"/>
              <a:t>Ce dynamisme, mais plus particulièrement la guerre contre l’Ukraine et le sable dans l’engrenage du commerce mondial vont provoquer une accélération de l’inflation à des niveaux jamais vus depuis 30 ans</a:t>
            </a:r>
          </a:p>
        </p:txBody>
      </p:sp>
    </p:spTree>
    <p:extLst>
      <p:ext uri="{BB962C8B-B14F-4D97-AF65-F5344CB8AC3E}">
        <p14:creationId xmlns:p14="http://schemas.microsoft.com/office/powerpoint/2010/main" val="303872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DD278-442B-4788-E448-AB5DE10DE546}"/>
              </a:ext>
            </a:extLst>
          </p:cNvPr>
          <p:cNvSpPr>
            <a:spLocks noGrp="1"/>
          </p:cNvSpPr>
          <p:nvPr>
            <p:ph type="title"/>
            <p:custDataLst>
              <p:tags r:id="rId1"/>
            </p:custDataLst>
          </p:nvPr>
        </p:nvSpPr>
        <p:spPr>
          <a:xfrm>
            <a:off x="6096000" y="361950"/>
            <a:ext cx="5610225" cy="930138"/>
          </a:xfrm>
        </p:spPr>
        <p:txBody>
          <a:bodyPr>
            <a:noAutofit/>
          </a:bodyPr>
          <a:lstStyle/>
          <a:p>
            <a:r>
              <a:rPr lang="fr-CA" sz="4200" dirty="0"/>
              <a:t>Une inflation record</a:t>
            </a:r>
            <a:br>
              <a:rPr lang="fr-CA" dirty="0"/>
            </a:br>
            <a:br>
              <a:rPr lang="fr-CA" dirty="0"/>
            </a:br>
            <a:endParaRPr lang="fr-CA" dirty="0"/>
          </a:p>
        </p:txBody>
      </p:sp>
      <p:pic>
        <p:nvPicPr>
          <p:cNvPr id="4" name="Espace réservé du contenu 3">
            <a:extLst>
              <a:ext uri="{FF2B5EF4-FFF2-40B4-BE49-F238E27FC236}">
                <a16:creationId xmlns:a16="http://schemas.microsoft.com/office/drawing/2014/main" id="{F9760149-3171-FD62-2797-C8C91C347AF3}"/>
              </a:ext>
            </a:extLst>
          </p:cNvPr>
          <p:cNvPicPr>
            <a:picLocks noGrp="1" noChangeAspect="1"/>
          </p:cNvPicPr>
          <p:nvPr>
            <p:ph idx="1"/>
            <p:custDataLst>
              <p:tags r:id="rId2"/>
            </p:custDataLst>
          </p:nvPr>
        </p:nvPicPr>
        <p:blipFill>
          <a:blip r:embed="rId4"/>
          <a:stretch>
            <a:fillRect/>
          </a:stretch>
        </p:blipFill>
        <p:spPr>
          <a:xfrm>
            <a:off x="428625" y="1381125"/>
            <a:ext cx="10344150" cy="4787764"/>
          </a:xfrm>
          <a:prstGeom prst="rect">
            <a:avLst/>
          </a:prstGeom>
        </p:spPr>
      </p:pic>
    </p:spTree>
    <p:extLst>
      <p:ext uri="{BB962C8B-B14F-4D97-AF65-F5344CB8AC3E}">
        <p14:creationId xmlns:p14="http://schemas.microsoft.com/office/powerpoint/2010/main" val="51398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45CD3-DEF1-58AE-C233-ABE2128560F2}"/>
              </a:ext>
            </a:extLst>
          </p:cNvPr>
          <p:cNvSpPr>
            <a:spLocks noGrp="1"/>
          </p:cNvSpPr>
          <p:nvPr>
            <p:ph type="title"/>
            <p:custDataLst>
              <p:tags r:id="rId1"/>
            </p:custDataLst>
          </p:nvPr>
        </p:nvSpPr>
        <p:spPr>
          <a:xfrm>
            <a:off x="4133850" y="0"/>
            <a:ext cx="8058150" cy="1292088"/>
          </a:xfrm>
        </p:spPr>
        <p:txBody>
          <a:bodyPr>
            <a:normAutofit fontScale="90000"/>
          </a:bodyPr>
          <a:lstStyle/>
          <a:p>
            <a:r>
              <a:rPr lang="fr-CA" sz="4700" dirty="0"/>
              <a:t>Toujours un petit vent de face (suite)</a:t>
            </a:r>
            <a:r>
              <a:rPr lang="fr-CA" dirty="0"/>
              <a:t>	</a:t>
            </a:r>
          </a:p>
        </p:txBody>
      </p:sp>
      <p:sp>
        <p:nvSpPr>
          <p:cNvPr id="3" name="Espace réservé du contenu 2">
            <a:extLst>
              <a:ext uri="{FF2B5EF4-FFF2-40B4-BE49-F238E27FC236}">
                <a16:creationId xmlns:a16="http://schemas.microsoft.com/office/drawing/2014/main" id="{97B2FE19-0628-094B-24D9-9A11365E8448}"/>
              </a:ext>
            </a:extLst>
          </p:cNvPr>
          <p:cNvSpPr>
            <a:spLocks noGrp="1"/>
          </p:cNvSpPr>
          <p:nvPr>
            <p:ph idx="1"/>
            <p:custDataLst>
              <p:tags r:id="rId2"/>
            </p:custDataLst>
          </p:nvPr>
        </p:nvSpPr>
        <p:spPr>
          <a:xfrm>
            <a:off x="542926" y="1438275"/>
            <a:ext cx="10810874" cy="4738688"/>
          </a:xfrm>
        </p:spPr>
        <p:txBody>
          <a:bodyPr>
            <a:normAutofit/>
          </a:bodyPr>
          <a:lstStyle/>
          <a:p>
            <a:pPr marL="0" indent="0" algn="just">
              <a:buNone/>
            </a:pPr>
            <a:r>
              <a:rPr lang="fr-CA" dirty="0"/>
              <a:t>Pour lutter contre l’inflation, le gouvernement laisse toute la place à la Banque du Canada qui ne possède qu’un seul outil : </a:t>
            </a:r>
          </a:p>
          <a:p>
            <a:pPr marL="576000" lvl="1">
              <a:buFontTx/>
              <a:buChar char="-"/>
            </a:pPr>
            <a:r>
              <a:rPr lang="fr-CA" dirty="0"/>
              <a:t>Augmenter les taux d’intérêts</a:t>
            </a:r>
          </a:p>
          <a:p>
            <a:pPr marL="1147500" lvl="2" indent="-342900">
              <a:spcAft>
                <a:spcPts val="600"/>
              </a:spcAft>
            </a:pPr>
            <a:r>
              <a:rPr lang="fr-CA" dirty="0"/>
              <a:t>Le taux directeur de la Banque du Canada passera de 0,25 % à 5 % entre mars 2022 et juillet 2023</a:t>
            </a:r>
          </a:p>
          <a:p>
            <a:pPr marL="1147500" lvl="2" indent="-342900" algn="just"/>
            <a:r>
              <a:rPr lang="fr-CA" dirty="0"/>
              <a:t>Cela a fait passer les taux d’intérêt hypothécaires préférentiels de 2,45 % à 6,95 %</a:t>
            </a:r>
          </a:p>
          <a:p>
            <a:pPr marL="0" indent="0">
              <a:buNone/>
            </a:pPr>
            <a:r>
              <a:rPr lang="fr-CA" dirty="0"/>
              <a:t>La hausse des taux d’intérêts vise deux objectifs :</a:t>
            </a:r>
          </a:p>
          <a:p>
            <a:pPr marL="576000" lvl="1">
              <a:buFontTx/>
              <a:buChar char="-"/>
            </a:pPr>
            <a:r>
              <a:rPr lang="fr-CA" dirty="0"/>
              <a:t>Ralentir la croissance économique</a:t>
            </a:r>
          </a:p>
          <a:p>
            <a:pPr marL="576000" lvl="1">
              <a:buFontTx/>
              <a:buChar char="-"/>
            </a:pPr>
            <a:r>
              <a:rPr lang="fr-CA" dirty="0"/>
              <a:t>Rétablir « l’équilibre » sur le marché du travail</a:t>
            </a:r>
          </a:p>
          <a:p>
            <a:endParaRPr lang="fr-CA" dirty="0"/>
          </a:p>
        </p:txBody>
      </p:sp>
    </p:spTree>
    <p:extLst>
      <p:ext uri="{BB962C8B-B14F-4D97-AF65-F5344CB8AC3E}">
        <p14:creationId xmlns:p14="http://schemas.microsoft.com/office/powerpoint/2010/main" val="21645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A5191-3E0E-0F39-3567-7D07796DAE6D}"/>
              </a:ext>
            </a:extLst>
          </p:cNvPr>
          <p:cNvSpPr>
            <a:spLocks noGrp="1"/>
          </p:cNvSpPr>
          <p:nvPr>
            <p:ph type="title"/>
            <p:custDataLst>
              <p:tags r:id="rId1"/>
            </p:custDataLst>
          </p:nvPr>
        </p:nvSpPr>
        <p:spPr>
          <a:xfrm>
            <a:off x="3286124" y="1"/>
            <a:ext cx="8791575" cy="1292088"/>
          </a:xfrm>
        </p:spPr>
        <p:txBody>
          <a:bodyPr>
            <a:noAutofit/>
          </a:bodyPr>
          <a:lstStyle/>
          <a:p>
            <a:r>
              <a:rPr lang="fr-CA" sz="4200" dirty="0"/>
              <a:t>Toujours un petit vent de face… il se lève!</a:t>
            </a:r>
          </a:p>
        </p:txBody>
      </p:sp>
      <p:sp>
        <p:nvSpPr>
          <p:cNvPr id="3" name="Espace réservé du contenu 2">
            <a:extLst>
              <a:ext uri="{FF2B5EF4-FFF2-40B4-BE49-F238E27FC236}">
                <a16:creationId xmlns:a16="http://schemas.microsoft.com/office/drawing/2014/main" id="{5A3D1C48-7407-A3CC-9F20-AE58B3196ED4}"/>
              </a:ext>
            </a:extLst>
          </p:cNvPr>
          <p:cNvSpPr>
            <a:spLocks noGrp="1"/>
          </p:cNvSpPr>
          <p:nvPr>
            <p:ph idx="1"/>
            <p:custDataLst>
              <p:tags r:id="rId2"/>
            </p:custDataLst>
          </p:nvPr>
        </p:nvSpPr>
        <p:spPr>
          <a:xfrm>
            <a:off x="642938" y="2183363"/>
            <a:ext cx="10906124" cy="3993600"/>
          </a:xfrm>
        </p:spPr>
        <p:txBody>
          <a:bodyPr/>
          <a:lstStyle/>
          <a:p>
            <a:pPr marL="0" indent="0" algn="just">
              <a:buNone/>
            </a:pPr>
            <a:r>
              <a:rPr lang="fr-CA" dirty="0"/>
              <a:t>L’impact de la politique monétaire restrictive a un impact sur la croissance économique du Québec</a:t>
            </a:r>
          </a:p>
          <a:p>
            <a:pPr marL="0" indent="0">
              <a:buNone/>
            </a:pPr>
            <a:endParaRPr lang="fr-CA" dirty="0"/>
          </a:p>
          <a:p>
            <a:pPr marL="0" indent="0" algn="just">
              <a:buNone/>
            </a:pPr>
            <a:r>
              <a:rPr lang="fr-CA" dirty="0"/>
              <a:t>Les prévisions de croissances économiques sont légèrement revues à la baisse pour 2024</a:t>
            </a:r>
          </a:p>
          <a:p>
            <a:endParaRPr lang="fr-CA" dirty="0"/>
          </a:p>
        </p:txBody>
      </p:sp>
    </p:spTree>
    <p:extLst>
      <p:ext uri="{BB962C8B-B14F-4D97-AF65-F5344CB8AC3E}">
        <p14:creationId xmlns:p14="http://schemas.microsoft.com/office/powerpoint/2010/main" val="117730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BAECE040-7639-4DE7-8B2E-0E9C24DC1FF4}"/>
              </a:ext>
            </a:extLst>
          </p:cNvPr>
          <p:cNvSpPr>
            <a:spLocks noGrp="1"/>
          </p:cNvSpPr>
          <p:nvPr>
            <p:ph type="title"/>
            <p:custDataLst>
              <p:tags r:id="rId1"/>
            </p:custDataLst>
          </p:nvPr>
        </p:nvSpPr>
        <p:spPr>
          <a:xfrm>
            <a:off x="3848099" y="123825"/>
            <a:ext cx="8239125" cy="1157378"/>
          </a:xfrm>
        </p:spPr>
        <p:txBody>
          <a:bodyPr>
            <a:normAutofit/>
          </a:bodyPr>
          <a:lstStyle/>
          <a:p>
            <a:r>
              <a:rPr lang="fr-CA" sz="3600" dirty="0"/>
              <a:t>Résultats et prévisions de croissance du PIB réel du Québec 2021 à 2025</a:t>
            </a:r>
            <a:endParaRPr lang="fr-CA" dirty="0"/>
          </a:p>
        </p:txBody>
      </p:sp>
      <p:graphicFrame>
        <p:nvGraphicFramePr>
          <p:cNvPr id="3" name="Tableau 2"/>
          <p:cNvGraphicFramePr>
            <a:graphicFrameLocks noGrp="1"/>
          </p:cNvGraphicFramePr>
          <p:nvPr>
            <p:custDataLst>
              <p:tags r:id="rId2"/>
            </p:custDataLst>
            <p:extLst>
              <p:ext uri="{D42A27DB-BD31-4B8C-83A1-F6EECF244321}">
                <p14:modId xmlns:p14="http://schemas.microsoft.com/office/powerpoint/2010/main" val="2033544278"/>
              </p:ext>
            </p:extLst>
          </p:nvPr>
        </p:nvGraphicFramePr>
        <p:xfrm>
          <a:off x="877508" y="1763898"/>
          <a:ext cx="10436977" cy="3162255"/>
        </p:xfrm>
        <a:graphic>
          <a:graphicData uri="http://schemas.openxmlformats.org/drawingml/2006/table">
            <a:tbl>
              <a:tblPr firstRow="1" firstCol="1" bandRow="1"/>
              <a:tblGrid>
                <a:gridCol w="4833569">
                  <a:extLst>
                    <a:ext uri="{9D8B030D-6E8A-4147-A177-3AD203B41FA5}">
                      <a16:colId xmlns:a16="http://schemas.microsoft.com/office/drawing/2014/main" val="20000"/>
                    </a:ext>
                  </a:extLst>
                </a:gridCol>
                <a:gridCol w="1135826">
                  <a:extLst>
                    <a:ext uri="{9D8B030D-6E8A-4147-A177-3AD203B41FA5}">
                      <a16:colId xmlns:a16="http://schemas.microsoft.com/office/drawing/2014/main" val="3239958482"/>
                    </a:ext>
                  </a:extLst>
                </a:gridCol>
                <a:gridCol w="1135826">
                  <a:extLst>
                    <a:ext uri="{9D8B030D-6E8A-4147-A177-3AD203B41FA5}">
                      <a16:colId xmlns:a16="http://schemas.microsoft.com/office/drawing/2014/main" val="3636965286"/>
                    </a:ext>
                  </a:extLst>
                </a:gridCol>
                <a:gridCol w="1135826">
                  <a:extLst>
                    <a:ext uri="{9D8B030D-6E8A-4147-A177-3AD203B41FA5}">
                      <a16:colId xmlns:a16="http://schemas.microsoft.com/office/drawing/2014/main" val="20001"/>
                    </a:ext>
                  </a:extLst>
                </a:gridCol>
                <a:gridCol w="1104275">
                  <a:extLst>
                    <a:ext uri="{9D8B030D-6E8A-4147-A177-3AD203B41FA5}">
                      <a16:colId xmlns:a16="http://schemas.microsoft.com/office/drawing/2014/main" val="20002"/>
                    </a:ext>
                  </a:extLst>
                </a:gridCol>
                <a:gridCol w="1091655">
                  <a:extLst>
                    <a:ext uri="{9D8B030D-6E8A-4147-A177-3AD203B41FA5}">
                      <a16:colId xmlns:a16="http://schemas.microsoft.com/office/drawing/2014/main" val="20003"/>
                    </a:ext>
                  </a:extLst>
                </a:gridCol>
              </a:tblGrid>
              <a:tr h="583463">
                <a:tc>
                  <a:txBody>
                    <a:bodyPr/>
                    <a:lstStyle/>
                    <a:p>
                      <a:pPr marL="0" marR="0" algn="just">
                        <a:spcBef>
                          <a:spcPts val="0"/>
                        </a:spcBef>
                        <a:spcAft>
                          <a:spcPts val="0"/>
                        </a:spcAft>
                      </a:pPr>
                      <a:r>
                        <a:rPr lang="fr-CA" sz="1800" b="1" dirty="0">
                          <a:solidFill>
                            <a:srgbClr val="FFFFFF"/>
                          </a:solidFill>
                          <a:effectLst/>
                          <a:latin typeface="Arial"/>
                          <a:ea typeface="Times New Roman"/>
                          <a:cs typeface="Arial"/>
                        </a:rPr>
                        <a:t> </a:t>
                      </a:r>
                      <a:endParaRPr lang="fr-CA" sz="2000" dirty="0">
                        <a:effectLst/>
                        <a:latin typeface="Arial"/>
                        <a:ea typeface="Times New Roman"/>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fr-CA" sz="2400" b="1" dirty="0">
                          <a:solidFill>
                            <a:schemeClr val="bg1"/>
                          </a:solidFill>
                          <a:effectLst/>
                          <a:latin typeface="Arial" panose="020B0604020202020204" pitchFamily="34" charset="0"/>
                          <a:ea typeface="Times New Roman"/>
                          <a:cs typeface="Arial" panose="020B0604020202020204" pitchFamily="34" charset="0"/>
                        </a:rPr>
                        <a:t>2021</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fr-CA" sz="2400" b="1" dirty="0">
                          <a:solidFill>
                            <a:schemeClr val="bg1"/>
                          </a:solidFill>
                          <a:effectLst/>
                          <a:latin typeface="Arial" panose="020B0604020202020204" pitchFamily="34" charset="0"/>
                          <a:ea typeface="Times New Roman"/>
                          <a:cs typeface="Arial" panose="020B0604020202020204" pitchFamily="34" charset="0"/>
                        </a:rPr>
                        <a:t>2022</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fr-CA" sz="2400" b="1" dirty="0">
                          <a:solidFill>
                            <a:schemeClr val="bg1"/>
                          </a:solidFill>
                          <a:effectLst/>
                          <a:latin typeface="Arial" panose="020B0604020202020204" pitchFamily="34" charset="0"/>
                          <a:ea typeface="Times New Roman"/>
                          <a:cs typeface="Arial" panose="020B0604020202020204" pitchFamily="34" charset="0"/>
                        </a:rPr>
                        <a:t>2023p</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fr-CA" sz="2400" b="1" dirty="0">
                          <a:solidFill>
                            <a:schemeClr val="bg1"/>
                          </a:solidFill>
                          <a:effectLst/>
                          <a:latin typeface="Arial" panose="020B0604020202020204" pitchFamily="34" charset="0"/>
                          <a:ea typeface="Times New Roman"/>
                          <a:cs typeface="Arial" panose="020B0604020202020204" pitchFamily="34" charset="0"/>
                        </a:rPr>
                        <a:t>2024p</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fr-CA" sz="2400" b="1" dirty="0">
                          <a:solidFill>
                            <a:schemeClr val="bg1"/>
                          </a:solidFill>
                          <a:effectLst/>
                          <a:latin typeface="Arial" panose="020B0604020202020204" pitchFamily="34" charset="0"/>
                          <a:ea typeface="Times New Roman"/>
                          <a:cs typeface="Arial" panose="020B0604020202020204" pitchFamily="34" charset="0"/>
                        </a:rPr>
                        <a:t>2025p</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832196">
                <a:tc>
                  <a:txBody>
                    <a:bodyPr/>
                    <a:lstStyle/>
                    <a:p>
                      <a:pPr marL="0" marR="0" algn="l">
                        <a:spcBef>
                          <a:spcPts val="0"/>
                        </a:spcBef>
                        <a:spcAft>
                          <a:spcPts val="0"/>
                        </a:spcAft>
                      </a:pPr>
                      <a:r>
                        <a:rPr lang="fr-CA" sz="2000" b="1" dirty="0">
                          <a:solidFill>
                            <a:schemeClr val="accent5">
                              <a:lumMod val="50000"/>
                            </a:schemeClr>
                          </a:solidFill>
                          <a:effectLst/>
                          <a:latin typeface="Arial"/>
                          <a:ea typeface="Times New Roman"/>
                          <a:cs typeface="Arial"/>
                        </a:rPr>
                        <a:t>Ministère des Finances du Québec</a:t>
                      </a:r>
                      <a:endParaRPr lang="fr-CA" sz="2400" dirty="0">
                        <a:solidFill>
                          <a:schemeClr val="accent5">
                            <a:lumMod val="50000"/>
                          </a:schemeClr>
                        </a:solidFill>
                        <a:effectLst/>
                        <a:latin typeface="Arial"/>
                        <a:ea typeface="Times New Roman"/>
                        <a:cs typeface="Times New Roman"/>
                      </a:endParaRPr>
                    </a:p>
                    <a:p>
                      <a:pPr marL="0" marR="0" algn="l">
                        <a:spcBef>
                          <a:spcPts val="0"/>
                        </a:spcBef>
                        <a:spcAft>
                          <a:spcPts val="0"/>
                        </a:spcAft>
                      </a:pPr>
                      <a:r>
                        <a:rPr lang="fr-CA" sz="2000" b="1" i="1" dirty="0">
                          <a:solidFill>
                            <a:schemeClr val="accent5">
                              <a:lumMod val="50000"/>
                            </a:schemeClr>
                          </a:solidFill>
                          <a:effectLst/>
                          <a:latin typeface="Arial"/>
                          <a:ea typeface="Times New Roman"/>
                          <a:cs typeface="Arial"/>
                        </a:rPr>
                        <a:t>Budget 2023-2024 </a:t>
                      </a:r>
                      <a:r>
                        <a:rPr lang="fr-CA" sz="2000" b="1" dirty="0">
                          <a:solidFill>
                            <a:schemeClr val="accent5">
                              <a:lumMod val="50000"/>
                            </a:schemeClr>
                          </a:solidFill>
                          <a:effectLst/>
                          <a:latin typeface="Arial"/>
                          <a:ea typeface="Times New Roman"/>
                          <a:cs typeface="Arial"/>
                        </a:rPr>
                        <a:t>(mars 2023)</a:t>
                      </a:r>
                      <a:endParaRPr lang="fr-CA" sz="2400" dirty="0">
                        <a:solidFill>
                          <a:schemeClr val="accent5">
                            <a:lumMod val="50000"/>
                          </a:schemeClr>
                        </a:solidFill>
                        <a:effectLst/>
                        <a:latin typeface="Arial"/>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fr-CA" sz="2000" dirty="0">
                          <a:solidFill>
                            <a:schemeClr val="accent5">
                              <a:lumMod val="50000"/>
                            </a:schemeClr>
                          </a:solidFill>
                          <a:effectLst/>
                          <a:latin typeface="Arial"/>
                          <a:ea typeface="Times New Roman"/>
                          <a:cs typeface="Times New Roman"/>
                        </a:rPr>
                        <a:t>6,0 %</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fr-CA" sz="2000" dirty="0">
                          <a:solidFill>
                            <a:schemeClr val="accent5">
                              <a:lumMod val="50000"/>
                            </a:schemeClr>
                          </a:solidFill>
                          <a:effectLst/>
                          <a:latin typeface="Arial"/>
                          <a:ea typeface="Times New Roman"/>
                          <a:cs typeface="Times New Roman"/>
                        </a:rPr>
                        <a:t>2,8 %</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fr-CA" sz="2000" b="1" i="1" dirty="0">
                          <a:solidFill>
                            <a:schemeClr val="accent5">
                              <a:lumMod val="50000"/>
                            </a:schemeClr>
                          </a:solidFill>
                          <a:effectLst/>
                          <a:latin typeface="Arial Narrow" panose="020B0606020202030204" pitchFamily="34" charset="0"/>
                          <a:ea typeface="Times New Roman"/>
                          <a:cs typeface="Arial"/>
                        </a:rPr>
                        <a:t>0,6 %</a:t>
                      </a:r>
                      <a:endParaRPr lang="fr-CA" sz="2000" b="1" i="1" dirty="0">
                        <a:solidFill>
                          <a:schemeClr val="accent5">
                            <a:lumMod val="50000"/>
                          </a:schemeClr>
                        </a:solidFill>
                        <a:effectLst/>
                        <a:latin typeface="Arial Narrow" panose="020B0606020202030204" pitchFamily="34" charset="0"/>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fr-CA" sz="2000" b="1" i="1" dirty="0">
                          <a:solidFill>
                            <a:schemeClr val="accent5">
                              <a:lumMod val="50000"/>
                            </a:schemeClr>
                          </a:solidFill>
                          <a:effectLst/>
                          <a:latin typeface="Arial Narrow" panose="020B0606020202030204" pitchFamily="34" charset="0"/>
                          <a:ea typeface="Times New Roman"/>
                          <a:cs typeface="Arial"/>
                        </a:rPr>
                        <a:t>1,4 %</a:t>
                      </a:r>
                      <a:endParaRPr lang="fr-CA" sz="2000" b="1" i="1" dirty="0">
                        <a:solidFill>
                          <a:schemeClr val="accent5">
                            <a:lumMod val="50000"/>
                          </a:schemeClr>
                        </a:solidFill>
                        <a:effectLst/>
                        <a:latin typeface="Arial Narrow" panose="020B0606020202030204" pitchFamily="34" charset="0"/>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fr-CA" sz="2000" b="1" i="1" dirty="0">
                          <a:solidFill>
                            <a:schemeClr val="accent5">
                              <a:lumMod val="50000"/>
                            </a:schemeClr>
                          </a:solidFill>
                          <a:effectLst/>
                          <a:latin typeface="Arial Narrow" panose="020B0606020202030204" pitchFamily="34" charset="0"/>
                          <a:ea typeface="Times New Roman"/>
                          <a:cs typeface="Arial"/>
                        </a:rPr>
                        <a:t>1,6 %</a:t>
                      </a:r>
                      <a:endParaRPr lang="fr-CA" sz="2000" b="1" i="1" dirty="0">
                        <a:solidFill>
                          <a:schemeClr val="accent5">
                            <a:lumMod val="50000"/>
                          </a:schemeClr>
                        </a:solidFill>
                        <a:effectLst/>
                        <a:latin typeface="Arial Narrow" panose="020B0606020202030204" pitchFamily="34" charset="0"/>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816590">
                <a:tc>
                  <a:txBody>
                    <a:bodyPr/>
                    <a:lstStyle/>
                    <a:p>
                      <a:pPr marL="0" marR="0" algn="l">
                        <a:spcBef>
                          <a:spcPts val="0"/>
                        </a:spcBef>
                        <a:spcAft>
                          <a:spcPts val="0"/>
                        </a:spcAft>
                      </a:pPr>
                      <a:r>
                        <a:rPr lang="fr-CA" sz="2000" b="1" dirty="0">
                          <a:solidFill>
                            <a:schemeClr val="accent5">
                              <a:lumMod val="50000"/>
                            </a:schemeClr>
                          </a:solidFill>
                          <a:effectLst/>
                          <a:latin typeface="Arial"/>
                          <a:ea typeface="Times New Roman"/>
                          <a:cs typeface="Arial"/>
                        </a:rPr>
                        <a:t>Desjardins</a:t>
                      </a:r>
                      <a:endParaRPr lang="fr-CA" sz="2400" dirty="0">
                        <a:solidFill>
                          <a:schemeClr val="accent5">
                            <a:lumMod val="50000"/>
                          </a:schemeClr>
                        </a:solidFill>
                        <a:effectLst/>
                        <a:latin typeface="Arial"/>
                        <a:ea typeface="Times New Roman"/>
                        <a:cs typeface="Times New Roman"/>
                      </a:endParaRPr>
                    </a:p>
                    <a:p>
                      <a:pPr marL="0" marR="0" algn="l">
                        <a:spcBef>
                          <a:spcPts val="0"/>
                        </a:spcBef>
                        <a:spcAft>
                          <a:spcPts val="0"/>
                        </a:spcAft>
                      </a:pPr>
                      <a:r>
                        <a:rPr lang="fr-CA" sz="2000" b="1" i="1" dirty="0">
                          <a:solidFill>
                            <a:schemeClr val="accent5">
                              <a:lumMod val="50000"/>
                            </a:schemeClr>
                          </a:solidFill>
                          <a:effectLst/>
                          <a:latin typeface="Arial"/>
                          <a:ea typeface="Times New Roman"/>
                          <a:cs typeface="Arial"/>
                        </a:rPr>
                        <a:t>Prévisions économiques et financières </a:t>
                      </a:r>
                      <a:r>
                        <a:rPr lang="fr-CA" sz="2000" b="1" i="0" dirty="0">
                          <a:solidFill>
                            <a:schemeClr val="accent5">
                              <a:lumMod val="50000"/>
                            </a:schemeClr>
                          </a:solidFill>
                          <a:effectLst/>
                          <a:latin typeface="Arial"/>
                          <a:ea typeface="Times New Roman"/>
                          <a:cs typeface="Arial"/>
                        </a:rPr>
                        <a:t>(24 août </a:t>
                      </a:r>
                      <a:r>
                        <a:rPr lang="fr-CA" sz="2000" b="1" dirty="0">
                          <a:solidFill>
                            <a:schemeClr val="accent5">
                              <a:lumMod val="50000"/>
                            </a:schemeClr>
                          </a:solidFill>
                          <a:effectLst/>
                          <a:latin typeface="Arial"/>
                          <a:ea typeface="Times New Roman"/>
                          <a:cs typeface="Arial"/>
                        </a:rPr>
                        <a:t>2023)</a:t>
                      </a:r>
                      <a:endParaRPr lang="fr-CA" sz="2400" dirty="0">
                        <a:solidFill>
                          <a:schemeClr val="accent5">
                            <a:lumMod val="50000"/>
                          </a:schemeClr>
                        </a:solidFill>
                        <a:effectLst/>
                        <a:latin typeface="Arial"/>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3DFEE"/>
                    </a:solidFill>
                  </a:tcPr>
                </a:tc>
                <a:tc>
                  <a:txBody>
                    <a:bodyPr/>
                    <a:lstStyle/>
                    <a:p>
                      <a:pPr marL="0" marR="0" algn="ctr">
                        <a:spcBef>
                          <a:spcPts val="0"/>
                        </a:spcBef>
                        <a:spcAft>
                          <a:spcPts val="0"/>
                        </a:spcAft>
                      </a:pPr>
                      <a:endParaRPr lang="fr-CA" sz="2400" dirty="0">
                        <a:solidFill>
                          <a:schemeClr val="accent5">
                            <a:lumMod val="50000"/>
                          </a:schemeClr>
                        </a:solidFill>
                        <a:effectLst/>
                        <a:latin typeface="Arial"/>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3DFEE"/>
                    </a:solidFill>
                  </a:tcPr>
                </a:tc>
                <a:tc>
                  <a:txBody>
                    <a:bodyPr/>
                    <a:lstStyle/>
                    <a:p>
                      <a:pPr marL="0" marR="0" algn="ctr">
                        <a:spcBef>
                          <a:spcPts val="0"/>
                        </a:spcBef>
                        <a:spcAft>
                          <a:spcPts val="0"/>
                        </a:spcAft>
                      </a:pPr>
                      <a:endParaRPr lang="fr-CA" sz="2400" dirty="0">
                        <a:solidFill>
                          <a:schemeClr val="accent5">
                            <a:lumMod val="50000"/>
                          </a:schemeClr>
                        </a:solidFill>
                        <a:effectLst/>
                        <a:latin typeface="Arial"/>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fr-CA" sz="2000" b="1" i="1" dirty="0">
                          <a:solidFill>
                            <a:schemeClr val="accent5">
                              <a:lumMod val="50000"/>
                            </a:schemeClr>
                          </a:solidFill>
                          <a:effectLst/>
                          <a:latin typeface="Arial Narrow" panose="020B0606020202030204" pitchFamily="34" charset="0"/>
                          <a:ea typeface="Times New Roman"/>
                          <a:cs typeface="Arial"/>
                        </a:rPr>
                        <a:t>0,6 %</a:t>
                      </a:r>
                      <a:endParaRPr lang="fr-CA" sz="2000" b="1" i="1" dirty="0">
                        <a:solidFill>
                          <a:schemeClr val="accent5">
                            <a:lumMod val="50000"/>
                          </a:schemeClr>
                        </a:solidFill>
                        <a:effectLst/>
                        <a:latin typeface="Arial Narrow" panose="020B0606020202030204" pitchFamily="34" charset="0"/>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fr-CA" sz="2000" b="1" i="1" dirty="0">
                          <a:solidFill>
                            <a:schemeClr val="accent5">
                              <a:lumMod val="50000"/>
                            </a:schemeClr>
                          </a:solidFill>
                          <a:effectLst/>
                          <a:latin typeface="Arial Narrow" panose="020B0606020202030204" pitchFamily="34" charset="0"/>
                          <a:ea typeface="Times New Roman"/>
                          <a:cs typeface="Arial"/>
                        </a:rPr>
                        <a:t>0,2 %</a:t>
                      </a:r>
                      <a:endParaRPr lang="fr-CA" sz="2000" b="1" i="1" dirty="0">
                        <a:solidFill>
                          <a:schemeClr val="accent5">
                            <a:lumMod val="50000"/>
                          </a:schemeClr>
                        </a:solidFill>
                        <a:effectLst/>
                        <a:latin typeface="Arial Narrow" panose="020B0606020202030204" pitchFamily="34" charset="0"/>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fr-CA" sz="2000" b="1" i="1" dirty="0">
                          <a:solidFill>
                            <a:schemeClr val="accent5">
                              <a:lumMod val="50000"/>
                            </a:schemeClr>
                          </a:solidFill>
                          <a:effectLst/>
                          <a:latin typeface="Arial Narrow" panose="020B0606020202030204" pitchFamily="34" charset="0"/>
                          <a:ea typeface="Times New Roman"/>
                          <a:cs typeface="Arial"/>
                        </a:rPr>
                        <a:t>1,6 %</a:t>
                      </a:r>
                      <a:endParaRPr lang="fr-CA" sz="2000" b="1" i="1" dirty="0">
                        <a:solidFill>
                          <a:schemeClr val="accent5">
                            <a:lumMod val="50000"/>
                          </a:schemeClr>
                        </a:solidFill>
                        <a:effectLst/>
                        <a:latin typeface="Arial Narrow" panose="020B0606020202030204" pitchFamily="34" charset="0"/>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3DFEE"/>
                    </a:solidFill>
                  </a:tcPr>
                </a:tc>
                <a:extLst>
                  <a:ext uri="{0D108BD9-81ED-4DB2-BD59-A6C34878D82A}">
                    <a16:rowId xmlns:a16="http://schemas.microsoft.com/office/drawing/2014/main" val="10003"/>
                  </a:ext>
                </a:extLst>
              </a:tr>
              <a:tr h="832196">
                <a:tc>
                  <a:txBody>
                    <a:bodyPr/>
                    <a:lstStyle/>
                    <a:p>
                      <a:pPr marL="0" marR="0" algn="l">
                        <a:spcBef>
                          <a:spcPts val="0"/>
                        </a:spcBef>
                        <a:spcAft>
                          <a:spcPts val="0"/>
                        </a:spcAft>
                      </a:pPr>
                      <a:r>
                        <a:rPr lang="fr-CA" sz="2000" b="1" dirty="0">
                          <a:solidFill>
                            <a:schemeClr val="accent5">
                              <a:lumMod val="50000"/>
                            </a:schemeClr>
                          </a:solidFill>
                          <a:effectLst/>
                          <a:latin typeface="Arial"/>
                          <a:ea typeface="Times New Roman"/>
                          <a:cs typeface="Arial"/>
                        </a:rPr>
                        <a:t>Banque Nationale</a:t>
                      </a:r>
                      <a:endParaRPr lang="fr-CA" sz="2400" dirty="0">
                        <a:solidFill>
                          <a:schemeClr val="accent5">
                            <a:lumMod val="50000"/>
                          </a:schemeClr>
                        </a:solidFill>
                        <a:effectLst/>
                        <a:latin typeface="Arial"/>
                        <a:ea typeface="Times New Roman"/>
                        <a:cs typeface="Times New Roman"/>
                      </a:endParaRPr>
                    </a:p>
                    <a:p>
                      <a:pPr marL="0" marR="0" algn="l">
                        <a:spcBef>
                          <a:spcPts val="0"/>
                        </a:spcBef>
                        <a:spcAft>
                          <a:spcPts val="0"/>
                        </a:spcAft>
                      </a:pPr>
                      <a:r>
                        <a:rPr lang="fr-CA" sz="2000" b="1" i="1" dirty="0">
                          <a:solidFill>
                            <a:schemeClr val="accent5">
                              <a:lumMod val="50000"/>
                            </a:schemeClr>
                          </a:solidFill>
                          <a:effectLst/>
                          <a:latin typeface="Arial"/>
                          <a:ea typeface="Times New Roman"/>
                          <a:cs typeface="Arial"/>
                        </a:rPr>
                        <a:t>Prévisions provinciales </a:t>
                      </a:r>
                      <a:r>
                        <a:rPr lang="fr-CA" sz="2000" b="1" dirty="0">
                          <a:solidFill>
                            <a:schemeClr val="accent5">
                              <a:lumMod val="50000"/>
                            </a:schemeClr>
                          </a:solidFill>
                          <a:effectLst/>
                          <a:latin typeface="Arial"/>
                          <a:ea typeface="Times New Roman"/>
                          <a:cs typeface="Arial"/>
                        </a:rPr>
                        <a:t>(25 août 2023)</a:t>
                      </a:r>
                      <a:endParaRPr lang="fr-CA" sz="2400" dirty="0">
                        <a:solidFill>
                          <a:schemeClr val="accent5">
                            <a:lumMod val="50000"/>
                          </a:schemeClr>
                        </a:solidFill>
                        <a:effectLst/>
                        <a:latin typeface="Arial"/>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endParaRPr lang="fr-CA" sz="2400" dirty="0">
                        <a:solidFill>
                          <a:schemeClr val="accent5">
                            <a:lumMod val="50000"/>
                          </a:schemeClr>
                        </a:solidFill>
                        <a:effectLst/>
                        <a:latin typeface="Arial"/>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endParaRPr lang="fr-CA" sz="2400" dirty="0">
                        <a:solidFill>
                          <a:schemeClr val="accent5">
                            <a:lumMod val="50000"/>
                          </a:schemeClr>
                        </a:solidFill>
                        <a:effectLst/>
                        <a:latin typeface="Arial"/>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fr-CA" sz="2000" b="1" i="1" dirty="0">
                          <a:solidFill>
                            <a:schemeClr val="accent5">
                              <a:lumMod val="50000"/>
                            </a:schemeClr>
                          </a:solidFill>
                          <a:effectLst/>
                          <a:latin typeface="Arial Narrow" panose="020B0606020202030204" pitchFamily="34" charset="0"/>
                          <a:ea typeface="Times New Roman"/>
                          <a:cs typeface="Arial"/>
                        </a:rPr>
                        <a:t> 1,0 %</a:t>
                      </a:r>
                      <a:endParaRPr lang="fr-CA" sz="2000" b="1" i="1" dirty="0">
                        <a:solidFill>
                          <a:schemeClr val="accent5">
                            <a:lumMod val="50000"/>
                          </a:schemeClr>
                        </a:solidFill>
                        <a:effectLst/>
                        <a:latin typeface="Arial Narrow" panose="020B0606020202030204" pitchFamily="34" charset="0"/>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r>
                        <a:rPr lang="fr-CA" sz="2000" b="1" i="1" dirty="0">
                          <a:solidFill>
                            <a:schemeClr val="accent5">
                              <a:lumMod val="50000"/>
                            </a:schemeClr>
                          </a:solidFill>
                          <a:effectLst/>
                          <a:latin typeface="Arial Narrow" panose="020B0606020202030204" pitchFamily="34" charset="0"/>
                          <a:ea typeface="Times New Roman"/>
                          <a:cs typeface="Arial"/>
                        </a:rPr>
                        <a:t> 0,5 %</a:t>
                      </a:r>
                      <a:endParaRPr lang="fr-CA" sz="2000" b="1" i="1" dirty="0">
                        <a:solidFill>
                          <a:schemeClr val="accent5">
                            <a:lumMod val="50000"/>
                          </a:schemeClr>
                        </a:solidFill>
                        <a:effectLst/>
                        <a:latin typeface="Arial Narrow" panose="020B0606020202030204" pitchFamily="34" charset="0"/>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spcBef>
                          <a:spcPts val="0"/>
                        </a:spcBef>
                        <a:spcAft>
                          <a:spcPts val="0"/>
                        </a:spcAft>
                      </a:pPr>
                      <a:endParaRPr lang="fr-CA" sz="2000" b="1" i="1" dirty="0">
                        <a:solidFill>
                          <a:schemeClr val="accent5">
                            <a:lumMod val="50000"/>
                          </a:schemeClr>
                        </a:solidFill>
                        <a:effectLst/>
                        <a:latin typeface="Arial Narrow" panose="020B0606020202030204" pitchFamily="34" charset="0"/>
                        <a:ea typeface="Times New Roman"/>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ZoneTexte 3">
            <a:extLst>
              <a:ext uri="{FF2B5EF4-FFF2-40B4-BE49-F238E27FC236}">
                <a16:creationId xmlns:a16="http://schemas.microsoft.com/office/drawing/2014/main" id="{8C236D64-CCEC-5A24-7D42-079DA9B6D2BD}"/>
              </a:ext>
            </a:extLst>
          </p:cNvPr>
          <p:cNvSpPr txBox="1"/>
          <p:nvPr>
            <p:custDataLst>
              <p:tags r:id="rId3"/>
            </p:custDataLst>
          </p:nvPr>
        </p:nvSpPr>
        <p:spPr>
          <a:xfrm>
            <a:off x="877509" y="5094102"/>
            <a:ext cx="10436977" cy="1446550"/>
          </a:xfrm>
          <a:prstGeom prst="rect">
            <a:avLst/>
          </a:prstGeom>
          <a:noFill/>
        </p:spPr>
        <p:txBody>
          <a:bodyPr wrap="square">
            <a:spAutoFit/>
          </a:bodyPr>
          <a:lstStyle/>
          <a:p>
            <a:pPr algn="just"/>
            <a:r>
              <a:rPr lang="fr-CA" sz="2200" dirty="0">
                <a:solidFill>
                  <a:schemeClr val="accent5">
                    <a:lumMod val="50000"/>
                  </a:schemeClr>
                </a:solidFill>
                <a:latin typeface="Century Gothic" panose="020B0502020202020204" pitchFamily="34" charset="0"/>
              </a:rPr>
              <a:t>Le PIB réel réfère à la croissance économique sans l’effet des prix. Cela explique l’écart entre le PIB nominal de 9,7 % en 2022 et le PIB réel de 2,8 % la même année. </a:t>
            </a:r>
          </a:p>
          <a:p>
            <a:endParaRPr lang="fr-CA" sz="22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0959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261BDF-EEFF-BEF7-5C65-765CC79457A3}"/>
              </a:ext>
            </a:extLst>
          </p:cNvPr>
          <p:cNvSpPr>
            <a:spLocks noGrp="1"/>
          </p:cNvSpPr>
          <p:nvPr>
            <p:ph type="title"/>
            <p:custDataLst>
              <p:tags r:id="rId1"/>
            </p:custDataLst>
          </p:nvPr>
        </p:nvSpPr>
        <p:spPr>
          <a:xfrm>
            <a:off x="3657600" y="76201"/>
            <a:ext cx="8410574" cy="1215888"/>
          </a:xfrm>
        </p:spPr>
        <p:txBody>
          <a:bodyPr>
            <a:noAutofit/>
          </a:bodyPr>
          <a:lstStyle/>
          <a:p>
            <a:r>
              <a:rPr lang="fr-CA" dirty="0"/>
              <a:t>Toujours un petit vent de face… il se lève! (suite)</a:t>
            </a:r>
          </a:p>
        </p:txBody>
      </p:sp>
      <p:sp>
        <p:nvSpPr>
          <p:cNvPr id="3" name="Espace réservé du contenu 2">
            <a:extLst>
              <a:ext uri="{FF2B5EF4-FFF2-40B4-BE49-F238E27FC236}">
                <a16:creationId xmlns:a16="http://schemas.microsoft.com/office/drawing/2014/main" id="{206EA7CF-B45C-07B7-3CB7-96386A2B1E60}"/>
              </a:ext>
            </a:extLst>
          </p:cNvPr>
          <p:cNvSpPr>
            <a:spLocks noGrp="1"/>
          </p:cNvSpPr>
          <p:nvPr>
            <p:ph idx="1"/>
            <p:custDataLst>
              <p:tags r:id="rId2"/>
            </p:custDataLst>
          </p:nvPr>
        </p:nvSpPr>
        <p:spPr>
          <a:xfrm>
            <a:off x="238125" y="1419225"/>
            <a:ext cx="11830050" cy="5276850"/>
          </a:xfrm>
        </p:spPr>
        <p:txBody>
          <a:bodyPr>
            <a:normAutofit/>
          </a:bodyPr>
          <a:lstStyle/>
          <a:p>
            <a:pPr marL="0" indent="0">
              <a:buNone/>
            </a:pPr>
            <a:r>
              <a:rPr lang="fr-CA" sz="3200" b="1" dirty="0"/>
              <a:t>Ces prévisions à la baisse annoncent-elles une récession?</a:t>
            </a:r>
          </a:p>
          <a:p>
            <a:pPr marL="0" indent="0">
              <a:buNone/>
            </a:pPr>
            <a:endParaRPr lang="fr-CA" sz="3200" b="1" dirty="0"/>
          </a:p>
          <a:p>
            <a:pPr lvl="1"/>
            <a:r>
              <a:rPr lang="fr-CA" dirty="0"/>
              <a:t>Les prévisionnistes demeurent flous… elles et ils parlent de ralentissement significatif ou de trimestre négatif au singulier</a:t>
            </a:r>
          </a:p>
          <a:p>
            <a:pPr lvl="1"/>
            <a:endParaRPr lang="fr-CA" dirty="0"/>
          </a:p>
          <a:p>
            <a:pPr lvl="1"/>
            <a:r>
              <a:rPr lang="fr-CA" dirty="0"/>
              <a:t>Plus la lutte à l’inflation sera longue, plus l’économie tournera au ralenti</a:t>
            </a:r>
          </a:p>
          <a:p>
            <a:pPr lvl="2"/>
            <a:endParaRPr lang="fr-CA" dirty="0"/>
          </a:p>
          <a:p>
            <a:pPr lvl="2">
              <a:buFont typeface="Century Gothic" panose="020B0502020202020204" pitchFamily="34" charset="0"/>
              <a:buChar char="-"/>
            </a:pPr>
            <a:r>
              <a:rPr lang="fr-CA" dirty="0"/>
              <a:t>Plusieurs des facteurs derrière l’inflation élevée sont externes à l’économie québécoise et hors de contrôle pour la Banque du Canada</a:t>
            </a:r>
          </a:p>
          <a:p>
            <a:pPr marL="914400" lvl="2" indent="0">
              <a:buNone/>
            </a:pPr>
            <a:endParaRPr lang="fr-CA" dirty="0">
              <a:highlight>
                <a:srgbClr val="FFFF00"/>
              </a:highlight>
            </a:endParaRPr>
          </a:p>
          <a:p>
            <a:pPr marL="457200" lvl="1" indent="0">
              <a:buNone/>
            </a:pPr>
            <a:endParaRPr lang="fr-CA" dirty="0"/>
          </a:p>
          <a:p>
            <a:pPr marL="0" indent="0">
              <a:buNone/>
            </a:pPr>
            <a:endParaRPr lang="fr-CA" dirty="0"/>
          </a:p>
        </p:txBody>
      </p:sp>
    </p:spTree>
    <p:extLst>
      <p:ext uri="{BB962C8B-B14F-4D97-AF65-F5344CB8AC3E}">
        <p14:creationId xmlns:p14="http://schemas.microsoft.com/office/powerpoint/2010/main" val="113172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4773C-440E-1EB5-4432-C37A343CD217}"/>
              </a:ext>
            </a:extLst>
          </p:cNvPr>
          <p:cNvSpPr>
            <a:spLocks noGrp="1"/>
          </p:cNvSpPr>
          <p:nvPr>
            <p:ph type="title"/>
            <p:custDataLst>
              <p:tags r:id="rId1"/>
            </p:custDataLst>
          </p:nvPr>
        </p:nvSpPr>
        <p:spPr>
          <a:xfrm>
            <a:off x="4543424" y="66675"/>
            <a:ext cx="7572375" cy="1225413"/>
          </a:xfrm>
        </p:spPr>
        <p:txBody>
          <a:bodyPr>
            <a:normAutofit/>
          </a:bodyPr>
          <a:lstStyle/>
          <a:p>
            <a:r>
              <a:rPr lang="fr-CA" dirty="0"/>
              <a:t>Lutte à l’inflation : une double pénalité pour les salariés</a:t>
            </a:r>
          </a:p>
        </p:txBody>
      </p:sp>
      <p:sp>
        <p:nvSpPr>
          <p:cNvPr id="3" name="Espace réservé du contenu 2">
            <a:extLst>
              <a:ext uri="{FF2B5EF4-FFF2-40B4-BE49-F238E27FC236}">
                <a16:creationId xmlns:a16="http://schemas.microsoft.com/office/drawing/2014/main" id="{F629F215-49F6-3ADE-1D55-8690409CBE6C}"/>
              </a:ext>
            </a:extLst>
          </p:cNvPr>
          <p:cNvSpPr>
            <a:spLocks noGrp="1"/>
          </p:cNvSpPr>
          <p:nvPr>
            <p:ph idx="1"/>
            <p:custDataLst>
              <p:tags r:id="rId2"/>
            </p:custDataLst>
          </p:nvPr>
        </p:nvSpPr>
        <p:spPr>
          <a:xfrm>
            <a:off x="180977" y="1495425"/>
            <a:ext cx="10544174" cy="4838700"/>
          </a:xfrm>
        </p:spPr>
        <p:txBody>
          <a:bodyPr>
            <a:normAutofit fontScale="92500"/>
          </a:bodyPr>
          <a:lstStyle/>
          <a:p>
            <a:pPr>
              <a:spcAft>
                <a:spcPts val="600"/>
              </a:spcAft>
              <a:buFont typeface="Century Gothic" panose="020B0502020202020204" pitchFamily="34" charset="0"/>
              <a:buChar char="-"/>
            </a:pPr>
            <a:r>
              <a:rPr lang="fr-CA" dirty="0"/>
              <a:t>L’inflation affecte les salariés qui perdent du pouvoir d’achat</a:t>
            </a:r>
          </a:p>
          <a:p>
            <a:pPr lvl="1">
              <a:spcAft>
                <a:spcPts val="300"/>
              </a:spcAft>
            </a:pPr>
            <a:r>
              <a:rPr lang="fr-CA" dirty="0"/>
              <a:t>Capacité à négocier des ajustements salariaux est variable</a:t>
            </a:r>
          </a:p>
          <a:p>
            <a:pPr marL="1076325" lvl="2" indent="-355600">
              <a:spcAft>
                <a:spcPts val="300"/>
              </a:spcAft>
              <a:buFont typeface="Courier New" panose="02070309020205020404" pitchFamily="49" charset="0"/>
              <a:buChar char="o"/>
            </a:pPr>
            <a:r>
              <a:rPr lang="fr-CA" dirty="0"/>
              <a:t>Pouvoir de négociation</a:t>
            </a:r>
          </a:p>
          <a:p>
            <a:pPr marL="1076325" lvl="2" indent="-355600">
              <a:lnSpc>
                <a:spcPct val="110000"/>
              </a:lnSpc>
              <a:spcBef>
                <a:spcPts val="300"/>
              </a:spcBef>
              <a:spcAft>
                <a:spcPts val="1200"/>
              </a:spcAft>
              <a:buFont typeface="Courier New" panose="02070309020205020404" pitchFamily="49" charset="0"/>
              <a:buChar char="o"/>
            </a:pPr>
            <a:r>
              <a:rPr lang="fr-CA" dirty="0"/>
              <a:t>Moment du renouvellement de la convention </a:t>
            </a:r>
            <a:r>
              <a:rPr lang="fr-CA" sz="1600" dirty="0"/>
              <a:t>(voir diapo 16)</a:t>
            </a:r>
          </a:p>
          <a:p>
            <a:pPr algn="just">
              <a:spcAft>
                <a:spcPts val="300"/>
              </a:spcAft>
              <a:buFont typeface="Century Gothic" panose="020B0502020202020204" pitchFamily="34" charset="0"/>
              <a:buChar char="-"/>
            </a:pPr>
            <a:r>
              <a:rPr lang="fr-CA" dirty="0"/>
              <a:t>Pour lutter contre l’inflation, la Banque du Canada cherchera à réduire le dynamisme du marché du travail… ce qui, conséquemment, limitera leur capacité de négocier des ajustements</a:t>
            </a:r>
          </a:p>
          <a:p>
            <a:pPr marL="720725" lvl="2" indent="-273050">
              <a:spcAft>
                <a:spcPts val="300"/>
              </a:spcAft>
            </a:pPr>
            <a:r>
              <a:rPr lang="fr-CA" sz="2400" dirty="0"/>
              <a:t>Théoriquement, la croissance des salaires serait responsable du maintien de l’inflation	</a:t>
            </a:r>
          </a:p>
          <a:p>
            <a:pPr marL="1076325" lvl="3" indent="-355600">
              <a:spcAft>
                <a:spcPts val="300"/>
              </a:spcAft>
              <a:buFont typeface="Courier New" panose="02070309020205020404" pitchFamily="49" charset="0"/>
              <a:buChar char="o"/>
            </a:pPr>
            <a:r>
              <a:rPr lang="fr-CA" sz="2100" dirty="0"/>
              <a:t>Spirale salaire-inflation</a:t>
            </a:r>
          </a:p>
          <a:p>
            <a:pPr marL="720725" lvl="2" indent="-273050"/>
            <a:r>
              <a:rPr lang="fr-CA" sz="2400" dirty="0"/>
              <a:t>En pratique, une recherche récente de l’IRIS démontre l’impact limité</a:t>
            </a:r>
          </a:p>
        </p:txBody>
      </p:sp>
    </p:spTree>
    <p:extLst>
      <p:ext uri="{BB962C8B-B14F-4D97-AF65-F5344CB8AC3E}">
        <p14:creationId xmlns:p14="http://schemas.microsoft.com/office/powerpoint/2010/main" val="1645310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nego_CSQ.pptx  -  Lecture seule" id="{BB49DA61-A58D-401F-AC55-3FF88DC085E4}" vid="{C777446C-F4B2-4C3A-8AB6-8BB1D1F955D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AEE485F572DD478DD9ABF58131C94B" ma:contentTypeVersion="16" ma:contentTypeDescription="Crée un document." ma:contentTypeScope="" ma:versionID="66ba0b9a1f0edf7b7d73ae232214e16b">
  <xsd:schema xmlns:xsd="http://www.w3.org/2001/XMLSchema" xmlns:xs="http://www.w3.org/2001/XMLSchema" xmlns:p="http://schemas.microsoft.com/office/2006/metadata/properties" xmlns:ns2="403947dd-8d76-40cd-88a4-c1e56c3fb2ac" xmlns:ns3="52498d11-e69a-4fdf-8bd4-e45986b0bd1a" targetNamespace="http://schemas.microsoft.com/office/2006/metadata/properties" ma:root="true" ma:fieldsID="861aae14890cf9617ddeddd5f64810e9" ns2:_="" ns3:_="">
    <xsd:import namespace="403947dd-8d76-40cd-88a4-c1e56c3fb2ac"/>
    <xsd:import namespace="52498d11-e69a-4fdf-8bd4-e45986b0bd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element ref="ns2:Co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947dd-8d76-40cd-88a4-c1e56c3fb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560fdb7e-acc1-44d5-861a-23d65fba73c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Cote" ma:index="22" nillable="true" ma:displayName="Cote" ma:format="Dropdown" ma:internalName="Cote">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498d11-e69a-4fdf-8bd4-e45986b0bd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4b5a4d8-d53c-4923-ace3-f741f98ead6e}" ma:internalName="TaxCatchAll" ma:showField="CatchAllData" ma:web="52498d11-e69a-4fdf-8bd4-e45986b0bd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te xmlns="403947dd-8d76-40cd-88a4-c1e56c3fb2ac" xsi:nil="true"/>
    <TaxCatchAll xmlns="52498d11-e69a-4fdf-8bd4-e45986b0bd1a" xsi:nil="true"/>
    <lcf76f155ced4ddcb4097134ff3c332f xmlns="403947dd-8d76-40cd-88a4-c1e56c3fb2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6E1AD8-46FD-4FD3-B858-B00524169370}">
  <ds:schemaRefs>
    <ds:schemaRef ds:uri="http://schemas.microsoft.com/sharepoint/v3/contenttype/forms"/>
  </ds:schemaRefs>
</ds:datastoreItem>
</file>

<file path=customXml/itemProps2.xml><?xml version="1.0" encoding="utf-8"?>
<ds:datastoreItem xmlns:ds="http://schemas.openxmlformats.org/officeDocument/2006/customXml" ds:itemID="{5E2175EC-64C1-4613-B4EF-AA078DB60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3947dd-8d76-40cd-88a4-c1e56c3fb2ac"/>
    <ds:schemaRef ds:uri="52498d11-e69a-4fdf-8bd4-e45986b0bd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F6CC0F-6C86-43A7-B2C9-CA5E1F870F39}">
  <ds:schemaRefs>
    <ds:schemaRef ds:uri="http://www.w3.org/XML/1998/namespace"/>
    <ds:schemaRef ds:uri="http://schemas.microsoft.com/office/2006/metadata/properties"/>
    <ds:schemaRef ds:uri="http://purl.org/dc/terms/"/>
    <ds:schemaRef ds:uri="387394bb-bb94-44ca-b00e-ad33bbdc9985"/>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e36b807a-8be7-4bf9-9db8-82d79337b59d"/>
    <ds:schemaRef ds:uri="403947dd-8d76-40cd-88a4-c1e56c3fb2ac"/>
    <ds:schemaRef ds:uri="52498d11-e69a-4fdf-8bd4-e45986b0bd1a"/>
  </ds:schemaRefs>
</ds:datastoreItem>
</file>

<file path=docProps/app.xml><?xml version="1.0" encoding="utf-8"?>
<Properties xmlns="http://schemas.openxmlformats.org/officeDocument/2006/extended-properties" xmlns:vt="http://schemas.openxmlformats.org/officeDocument/2006/docPropsVTypes">
  <Template>Modele PPT nego_CSQ</Template>
  <TotalTime>533</TotalTime>
  <Words>1977</Words>
  <Application>Microsoft Office PowerPoint</Application>
  <PresentationFormat>Widescreen</PresentationFormat>
  <Paragraphs>156</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Century Gothic</vt:lpstr>
      <vt:lpstr>Courier New</vt:lpstr>
      <vt:lpstr>Epilogue</vt:lpstr>
      <vt:lpstr>Thème Office</vt:lpstr>
      <vt:lpstr>Contexte économique de la négociation</vt:lpstr>
      <vt:lpstr>Toujours un petit vent de face</vt:lpstr>
      <vt:lpstr>Toujours un petit vent de face (suite) </vt:lpstr>
      <vt:lpstr>Une inflation record  </vt:lpstr>
      <vt:lpstr>Toujours un petit vent de face (suite) </vt:lpstr>
      <vt:lpstr>Toujours un petit vent de face… il se lève!</vt:lpstr>
      <vt:lpstr>Résultats et prévisions de croissance du PIB réel du Québec 2021 à 2025</vt:lpstr>
      <vt:lpstr>Toujours un petit vent de face… il se lève! (suite)</vt:lpstr>
      <vt:lpstr>Lutte à l’inflation : une double pénalité pour les salariés</vt:lpstr>
      <vt:lpstr>Le mythe de la « spirale salaire-inflation » </vt:lpstr>
      <vt:lpstr>Les profits jouent un rôle dans l’inflation</vt:lpstr>
      <vt:lpstr>PowerPoint Presentation</vt:lpstr>
      <vt:lpstr>Taux de chômage à un creux historique</vt:lpstr>
      <vt:lpstr>Pénurie de main-d’œuvre qui persiste</vt:lpstr>
      <vt:lpstr>Moins de personnes disponibles pour chaque poste vacant</vt:lpstr>
      <vt:lpstr>Accélération de la croissance salariale </vt:lpstr>
      <vt:lpstr>Il faudra suivre le rythme afin de réduire l’écart salarial</vt:lpstr>
      <vt:lpstr>Des salaires insuffisants qui sont décriés par les administrateurs du secteur public</vt:lpstr>
      <vt:lpstr>Le Québec a les moyens de ses ambitions</vt:lpstr>
      <vt:lpstr>Des finances publiques à l’équilibre</vt:lpstr>
      <vt:lpstr>Une dette réduite au-delà des objectifs</vt:lpstr>
      <vt:lpstr>Quelques nuages temporaires, mais un horizon positif</vt:lpstr>
      <vt:lpstr>Québec possède la plus forte marge de manœuvre financière</vt:lpstr>
      <vt:lpstr>Diapos de références</vt:lpstr>
      <vt:lpstr>La pénurie de main-d'œuvre et la surcharge entraînent l’épuisement professionnel de plusieurs</vt:lpstr>
      <vt:lpstr>L’indexation sur l’année précédente est courante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Contexte économique de la négociation</dc:title>
  <dc:creator>Darlène Réserve</dc:creator>
  <cp:lastModifiedBy>Marie-Claude Tremblay</cp:lastModifiedBy>
  <cp:revision>13</cp:revision>
  <dcterms:created xsi:type="dcterms:W3CDTF">2023-08-30T14:18:56Z</dcterms:created>
  <dcterms:modified xsi:type="dcterms:W3CDTF">2023-09-26T15:29:06Z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0x010100D9AEE485F572DD478DD9ABF58131C94B</vt:lpwstr>
  </property>
</Properties>
</file>