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60" r:id="rId5"/>
    <p:sldId id="258" r:id="rId6"/>
    <p:sldId id="262" r:id="rId7"/>
    <p:sldId id="265" r:id="rId8"/>
    <p:sldId id="268" r:id="rId9"/>
    <p:sldId id="269" r:id="rId10"/>
    <p:sldId id="270" r:id="rId11"/>
    <p:sldId id="266" r:id="rId12"/>
    <p:sldId id="273" r:id="rId13"/>
    <p:sldId id="281" r:id="rId14"/>
    <p:sldId id="274" r:id="rId15"/>
    <p:sldId id="275" r:id="rId16"/>
    <p:sldId id="276" r:id="rId17"/>
    <p:sldId id="277" r:id="rId18"/>
    <p:sldId id="278" r:id="rId19"/>
    <p:sldId id="279" r:id="rId20"/>
    <p:sldId id="280" r:id="rId21"/>
    <p:sldId id="25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5"/>
    <a:srgbClr val="476C89"/>
    <a:srgbClr val="E58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94" d="100"/>
          <a:sy n="94" d="100"/>
        </p:scale>
        <p:origin x="88"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E244C-9866-4C81-9946-6C8DD581A97C}" type="datetimeFigureOut">
              <a:rPr lang="fr-CA" smtClean="0"/>
              <a:t>2023-09-26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2C8FA-D8D2-4663-8D25-8FF3E3303EB5}" type="slidenum">
              <a:rPr lang="fr-CA" smtClean="0"/>
              <a:t>‹#›</a:t>
            </a:fld>
            <a:endParaRPr lang="fr-CA"/>
          </a:p>
        </p:txBody>
      </p:sp>
    </p:spTree>
    <p:extLst>
      <p:ext uri="{BB962C8B-B14F-4D97-AF65-F5344CB8AC3E}">
        <p14:creationId xmlns:p14="http://schemas.microsoft.com/office/powerpoint/2010/main" val="219266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0DB3C7F9-C63A-F44D-99DC-33E7667CCD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re 1">
            <a:extLst>
              <a:ext uri="{FF2B5EF4-FFF2-40B4-BE49-F238E27FC236}">
                <a16:creationId xmlns:a16="http://schemas.microsoft.com/office/drawing/2014/main" id="{1C29072A-7403-D440-B62D-556FF29B8B84}"/>
              </a:ext>
            </a:extLst>
          </p:cNvPr>
          <p:cNvSpPr>
            <a:spLocks noGrp="1"/>
          </p:cNvSpPr>
          <p:nvPr>
            <p:ph type="title" hasCustomPrompt="1"/>
          </p:nvPr>
        </p:nvSpPr>
        <p:spPr>
          <a:xfrm>
            <a:off x="838200" y="4432852"/>
            <a:ext cx="8156713" cy="1183171"/>
          </a:xfrm>
        </p:spPr>
        <p:txBody>
          <a:bodyPr anchor="b"/>
          <a:lstStyle>
            <a:lvl1pPr algn="r">
              <a:defRPr sz="4800" b="0" i="0">
                <a:solidFill>
                  <a:srgbClr val="005395"/>
                </a:solidFill>
                <a:latin typeface="Century Gothic" panose="020B0502020202020204" pitchFamily="34" charset="0"/>
              </a:defRPr>
            </a:lvl1pPr>
          </a:lstStyle>
          <a:p>
            <a:r>
              <a:rPr lang="fr-CA" dirty="0"/>
              <a:t>Modifier le style du titre</a:t>
            </a:r>
            <a:endParaRPr lang="fr-FR" dirty="0"/>
          </a:p>
        </p:txBody>
      </p:sp>
    </p:spTree>
    <p:extLst>
      <p:ext uri="{BB962C8B-B14F-4D97-AF65-F5344CB8AC3E}">
        <p14:creationId xmlns:p14="http://schemas.microsoft.com/office/powerpoint/2010/main" val="419177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E85B8-88F2-8886-E1CE-44637894819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E17C74F-F5C6-FCCD-EB39-AC7BDA4336B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6D3FDE-F9CF-D990-7D40-A808026FC0A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137B5FA-4171-7A34-E50F-7AC404DE86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E8C4F8-FB90-78DD-1DC1-8EDB32505B14}"/>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145515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01A2AAC-A94E-7C04-5CFB-E5AF6F1CC91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377468-0FDF-3FC6-3043-8FF427C5EED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26F2D3-9B68-64B9-E6A3-18BBFAEF884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6AB88FE-D076-0121-9BE3-3BAFE8391F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AF575D-2296-86FA-AED6-6C3657769603}"/>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283900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03986-CE25-6C4E-8F2F-D8192A4D54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4A864DC9-A654-F892-7A91-9240F6FBD5BC}"/>
              </a:ext>
            </a:extLst>
          </p:cNvPr>
          <p:cNvSpPr>
            <a:spLocks noGrp="1"/>
          </p:cNvSpPr>
          <p:nvPr>
            <p:ph type="title" hasCustomPrompt="1"/>
          </p:nvPr>
        </p:nvSpPr>
        <p:spPr>
          <a:xfrm>
            <a:off x="1212574" y="1709738"/>
            <a:ext cx="10134876" cy="3933978"/>
          </a:xfrm>
        </p:spPr>
        <p:txBody>
          <a:bodyPr anchor="t"/>
          <a:lstStyle>
            <a:lvl1pPr>
              <a:defRPr sz="2800" b="0" i="0">
                <a:solidFill>
                  <a:srgbClr val="005395"/>
                </a:solidFill>
                <a:latin typeface="Century Gothic" panose="020B0502020202020204" pitchFamily="34" charset="0"/>
              </a:defRPr>
            </a:lvl1pPr>
          </a:lstStyle>
          <a:p>
            <a:r>
              <a:rPr lang="fr-CA" dirty="0"/>
              <a:t>Modifier le style du titre</a:t>
            </a:r>
            <a:endParaRPr lang="fr-FR" dirty="0"/>
          </a:p>
        </p:txBody>
      </p:sp>
      <p:sp>
        <p:nvSpPr>
          <p:cNvPr id="9" name="Titre 1">
            <a:extLst>
              <a:ext uri="{FF2B5EF4-FFF2-40B4-BE49-F238E27FC236}">
                <a16:creationId xmlns:a16="http://schemas.microsoft.com/office/drawing/2014/main" id="{513184CF-55CB-BE4E-B4E2-3525F6E0E455}"/>
              </a:ext>
            </a:extLst>
          </p:cNvPr>
          <p:cNvSpPr txBox="1">
            <a:spLocks/>
          </p:cNvSpPr>
          <p:nvPr userDrawn="1"/>
        </p:nvSpPr>
        <p:spPr>
          <a:xfrm>
            <a:off x="3520260" y="365126"/>
            <a:ext cx="7833540" cy="9269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005395"/>
                </a:solidFill>
                <a:latin typeface="Century Gothic" panose="020B0502020202020204" pitchFamily="34" charset="0"/>
                <a:ea typeface="+mj-ea"/>
                <a:cs typeface="+mj-cs"/>
              </a:defRPr>
            </a:lvl1pPr>
          </a:lstStyle>
          <a:p>
            <a:r>
              <a:rPr lang="fr-CA"/>
              <a:t>Modifier le style du titre</a:t>
            </a:r>
            <a:endParaRPr lang="fr-FR" dirty="0"/>
          </a:p>
        </p:txBody>
      </p:sp>
      <p:sp>
        <p:nvSpPr>
          <p:cNvPr id="10" name="Espace réservé de la date 3">
            <a:extLst>
              <a:ext uri="{FF2B5EF4-FFF2-40B4-BE49-F238E27FC236}">
                <a16:creationId xmlns:a16="http://schemas.microsoft.com/office/drawing/2014/main" id="{8EBBC651-A5DC-D64D-904A-F4E2DB21A0AB}"/>
              </a:ext>
            </a:extLst>
          </p:cNvPr>
          <p:cNvSpPr>
            <a:spLocks noGrp="1"/>
          </p:cNvSpPr>
          <p:nvPr>
            <p:ph type="dt" sz="half" idx="10"/>
          </p:nvPr>
        </p:nvSpPr>
        <p:spPr>
          <a:xfrm>
            <a:off x="1212574" y="6356350"/>
            <a:ext cx="2368826" cy="365125"/>
          </a:xfrm>
        </p:spPr>
        <p:txBody>
          <a:bodyPr anchor="t"/>
          <a:lstStyle>
            <a:lvl1pPr>
              <a:defRPr sz="1000" b="0" i="0">
                <a:solidFill>
                  <a:srgbClr val="005395"/>
                </a:solidFill>
                <a:latin typeface="Century Gothic" panose="020B0502020202020204" pitchFamily="34" charset="0"/>
              </a:defRPr>
            </a:lvl1pPr>
          </a:lstStyle>
          <a:p>
            <a:endParaRPr lang="fr-FR" dirty="0"/>
          </a:p>
        </p:txBody>
      </p:sp>
      <p:sp>
        <p:nvSpPr>
          <p:cNvPr id="11" name="Espace réservé du pied de page 4">
            <a:extLst>
              <a:ext uri="{FF2B5EF4-FFF2-40B4-BE49-F238E27FC236}">
                <a16:creationId xmlns:a16="http://schemas.microsoft.com/office/drawing/2014/main" id="{13DC89FA-5A14-0D48-A606-0FA8E1582F60}"/>
              </a:ext>
            </a:extLst>
          </p:cNvPr>
          <p:cNvSpPr>
            <a:spLocks noGrp="1"/>
          </p:cNvSpPr>
          <p:nvPr>
            <p:ph type="ftr" sz="quarter" idx="11"/>
          </p:nvPr>
        </p:nvSpPr>
        <p:spPr>
          <a:xfrm>
            <a:off x="4038600" y="6356350"/>
            <a:ext cx="4114800" cy="365125"/>
          </a:xfrm>
        </p:spPr>
        <p:txBody>
          <a:bodyPr anchor="t"/>
          <a:lstStyle>
            <a:lvl1pPr>
              <a:defRPr sz="1000" b="0" i="0">
                <a:solidFill>
                  <a:srgbClr val="005395"/>
                </a:solidFill>
                <a:latin typeface="Century Gothic" panose="020B0502020202020204" pitchFamily="34" charset="0"/>
              </a:defRPr>
            </a:lvl1pPr>
          </a:lstStyle>
          <a:p>
            <a:endParaRPr lang="fr-FR" dirty="0">
              <a:solidFill>
                <a:srgbClr val="005395"/>
              </a:solidFill>
            </a:endParaRPr>
          </a:p>
        </p:txBody>
      </p:sp>
      <p:sp>
        <p:nvSpPr>
          <p:cNvPr id="12" name="Espace réservé du numéro de diapositive 5">
            <a:extLst>
              <a:ext uri="{FF2B5EF4-FFF2-40B4-BE49-F238E27FC236}">
                <a16:creationId xmlns:a16="http://schemas.microsoft.com/office/drawing/2014/main" id="{2F8C494C-67B7-D841-AD80-91E888D1A0E6}"/>
              </a:ext>
            </a:extLst>
          </p:cNvPr>
          <p:cNvSpPr>
            <a:spLocks noGrp="1"/>
          </p:cNvSpPr>
          <p:nvPr>
            <p:ph type="sldNum" sz="quarter" idx="12"/>
          </p:nvPr>
        </p:nvSpPr>
        <p:spPr>
          <a:xfrm>
            <a:off x="8610600" y="6356350"/>
            <a:ext cx="1900084" cy="365125"/>
          </a:xfrm>
        </p:spPr>
        <p:txBody>
          <a:bodyPr anchor="t"/>
          <a:lstStyle>
            <a:lvl1pPr>
              <a:defRPr sz="1000" b="0" i="0">
                <a:solidFill>
                  <a:srgbClr val="005395"/>
                </a:solidFill>
                <a:latin typeface="Century Gothic" panose="020B0502020202020204" pitchFamily="34" charset="0"/>
              </a:defRPr>
            </a:lvl1pPr>
          </a:lstStyle>
          <a:p>
            <a:endParaRPr lang="fr-FR" dirty="0"/>
          </a:p>
        </p:txBody>
      </p:sp>
    </p:spTree>
    <p:extLst>
      <p:ext uri="{BB962C8B-B14F-4D97-AF65-F5344CB8AC3E}">
        <p14:creationId xmlns:p14="http://schemas.microsoft.com/office/powerpoint/2010/main" val="384621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A4E1DE7-02E7-3149-9849-A2E3921D248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F1F3373-6D32-2F48-A40E-AD5640EE769E}"/>
              </a:ext>
            </a:extLst>
          </p:cNvPr>
          <p:cNvSpPr>
            <a:spLocks noGrp="1"/>
          </p:cNvSpPr>
          <p:nvPr>
            <p:ph type="title" hasCustomPrompt="1"/>
          </p:nvPr>
        </p:nvSpPr>
        <p:spPr>
          <a:xfrm>
            <a:off x="3520260" y="365126"/>
            <a:ext cx="7833540" cy="926962"/>
          </a:xfrm>
        </p:spPr>
        <p:txBody>
          <a:bodyPr anchor="t"/>
          <a:lstStyle>
            <a:lvl1pPr>
              <a:defRPr sz="4000" b="0" i="0">
                <a:solidFill>
                  <a:srgbClr val="005395"/>
                </a:solidFill>
                <a:latin typeface="Century Gothic" panose="020B0502020202020204" pitchFamily="34" charset="0"/>
              </a:defRPr>
            </a:lvl1p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375A2256-BDE2-B1F0-A776-6846E77BA9C3}"/>
              </a:ext>
            </a:extLst>
          </p:cNvPr>
          <p:cNvSpPr>
            <a:spLocks noGrp="1"/>
          </p:cNvSpPr>
          <p:nvPr>
            <p:ph idx="1" hasCustomPrompt="1"/>
          </p:nvPr>
        </p:nvSpPr>
        <p:spPr>
          <a:xfrm>
            <a:off x="1212574" y="1825625"/>
            <a:ext cx="10141225" cy="4351338"/>
          </a:xfrm>
        </p:spPr>
        <p:txBody>
          <a:bodyPr/>
          <a:lstStyle>
            <a:lvl1pPr>
              <a:buClr>
                <a:srgbClr val="E58818"/>
              </a:buClr>
              <a:defRPr b="0" i="0">
                <a:solidFill>
                  <a:srgbClr val="005395"/>
                </a:solidFill>
                <a:latin typeface="Century Gothic" panose="020B0502020202020204" pitchFamily="34" charset="0"/>
              </a:defRPr>
            </a:lvl1pPr>
            <a:lvl2pPr>
              <a:buClr>
                <a:srgbClr val="E58818"/>
              </a:buClr>
              <a:defRPr b="0" i="0">
                <a:solidFill>
                  <a:srgbClr val="005395"/>
                </a:solidFill>
                <a:latin typeface="Century Gothic" panose="020B0502020202020204" pitchFamily="34" charset="0"/>
              </a:defRPr>
            </a:lvl2pPr>
            <a:lvl3pPr>
              <a:buClr>
                <a:srgbClr val="E58818"/>
              </a:buClr>
              <a:defRPr b="0" i="0">
                <a:solidFill>
                  <a:srgbClr val="005395"/>
                </a:solidFill>
                <a:latin typeface="Century Gothic" panose="020B0502020202020204" pitchFamily="34" charset="0"/>
              </a:defRPr>
            </a:lvl3pPr>
            <a:lvl4pPr>
              <a:buClr>
                <a:srgbClr val="E58818"/>
              </a:buClr>
              <a:defRPr b="0" i="0">
                <a:solidFill>
                  <a:srgbClr val="005395"/>
                </a:solidFill>
                <a:latin typeface="Century Gothic" panose="020B0502020202020204" pitchFamily="34" charset="0"/>
              </a:defRPr>
            </a:lvl4pPr>
            <a:lvl5pPr>
              <a:buClr>
                <a:srgbClr val="E58818"/>
              </a:buClr>
              <a:defRPr b="0" i="0">
                <a:solidFill>
                  <a:srgbClr val="005395"/>
                </a:solidFill>
                <a:latin typeface="Century Gothic" panose="020B0502020202020204" pitchFamily="34" charset="0"/>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a:extLst>
              <a:ext uri="{FF2B5EF4-FFF2-40B4-BE49-F238E27FC236}">
                <a16:creationId xmlns:a16="http://schemas.microsoft.com/office/drawing/2014/main" id="{3A137FAD-E20C-9003-AF57-8019F3B17BBF}"/>
              </a:ext>
            </a:extLst>
          </p:cNvPr>
          <p:cNvSpPr>
            <a:spLocks noGrp="1"/>
          </p:cNvSpPr>
          <p:nvPr>
            <p:ph type="dt" sz="half" idx="10"/>
          </p:nvPr>
        </p:nvSpPr>
        <p:spPr>
          <a:xfrm>
            <a:off x="1212574" y="6356350"/>
            <a:ext cx="2368826" cy="365125"/>
          </a:xfrm>
        </p:spPr>
        <p:txBody>
          <a:bodyPr anchor="t"/>
          <a:lstStyle>
            <a:lvl1pPr>
              <a:defRPr sz="1000" b="0" i="0">
                <a:solidFill>
                  <a:srgbClr val="005395"/>
                </a:solidFill>
                <a:latin typeface="Century Gothic" panose="020B0502020202020204" pitchFamily="34" charset="0"/>
              </a:defRPr>
            </a:lvl1pPr>
          </a:lstStyle>
          <a:p>
            <a:endParaRPr lang="fr-FR" dirty="0"/>
          </a:p>
        </p:txBody>
      </p:sp>
      <p:sp>
        <p:nvSpPr>
          <p:cNvPr id="5" name="Espace réservé du pied de page 4">
            <a:extLst>
              <a:ext uri="{FF2B5EF4-FFF2-40B4-BE49-F238E27FC236}">
                <a16:creationId xmlns:a16="http://schemas.microsoft.com/office/drawing/2014/main" id="{333694D5-5071-B671-87E1-38975A18FB13}"/>
              </a:ext>
            </a:extLst>
          </p:cNvPr>
          <p:cNvSpPr>
            <a:spLocks noGrp="1"/>
          </p:cNvSpPr>
          <p:nvPr>
            <p:ph type="ftr" sz="quarter" idx="11"/>
          </p:nvPr>
        </p:nvSpPr>
        <p:spPr/>
        <p:txBody>
          <a:bodyPr anchor="t"/>
          <a:lstStyle>
            <a:lvl1pPr>
              <a:defRPr sz="1000" b="0" i="0">
                <a:solidFill>
                  <a:srgbClr val="005395"/>
                </a:solidFill>
                <a:latin typeface="Century Gothic" panose="020B0502020202020204" pitchFamily="34" charset="0"/>
              </a:defRPr>
            </a:lvl1pPr>
          </a:lstStyle>
          <a:p>
            <a:endParaRPr lang="fr-FR" dirty="0">
              <a:solidFill>
                <a:srgbClr val="005395"/>
              </a:solidFill>
            </a:endParaRPr>
          </a:p>
        </p:txBody>
      </p:sp>
      <p:sp>
        <p:nvSpPr>
          <p:cNvPr id="6" name="Espace réservé du numéro de diapositive 5">
            <a:extLst>
              <a:ext uri="{FF2B5EF4-FFF2-40B4-BE49-F238E27FC236}">
                <a16:creationId xmlns:a16="http://schemas.microsoft.com/office/drawing/2014/main" id="{AC9F0CD5-11DF-D715-B1A4-0616576B4A38}"/>
              </a:ext>
            </a:extLst>
          </p:cNvPr>
          <p:cNvSpPr>
            <a:spLocks noGrp="1"/>
          </p:cNvSpPr>
          <p:nvPr>
            <p:ph type="sldNum" sz="quarter" idx="12"/>
          </p:nvPr>
        </p:nvSpPr>
        <p:spPr>
          <a:xfrm>
            <a:off x="8610600" y="6356350"/>
            <a:ext cx="1900084" cy="365125"/>
          </a:xfrm>
        </p:spPr>
        <p:txBody>
          <a:bodyPr anchor="t"/>
          <a:lstStyle>
            <a:lvl1pPr>
              <a:defRPr sz="1000" b="0" i="0">
                <a:solidFill>
                  <a:srgbClr val="005395"/>
                </a:solidFill>
                <a:latin typeface="Century Gothic" panose="020B0502020202020204" pitchFamily="34" charset="0"/>
              </a:defRPr>
            </a:lvl1pPr>
          </a:lstStyle>
          <a:p>
            <a:endParaRPr lang="fr-FR" dirty="0"/>
          </a:p>
        </p:txBody>
      </p:sp>
    </p:spTree>
    <p:extLst>
      <p:ext uri="{BB962C8B-B14F-4D97-AF65-F5344CB8AC3E}">
        <p14:creationId xmlns:p14="http://schemas.microsoft.com/office/powerpoint/2010/main" val="319327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A360D59D-DD48-614C-ACA3-DB91ED2615A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404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BACEC-CB6B-DB76-ED6F-CD4DA1AB80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992745-FAA4-792E-6634-15FEAA597BD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4536C51-F084-A2B0-123A-338F74530AF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0221F6E-842B-1BB1-5071-C4595CF485C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C5B3D71-DF0D-0946-BA7A-27D13C8523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200794-EB83-B5C7-1B85-568849CB890F}"/>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32417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3C555-E508-D70F-5ECB-ACA43CB7BF8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D38F4D9-782F-CFB1-C595-8E87D054A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7C0E351-DBC9-91E9-FE3E-28A40E90B12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E306E0F-66E5-806D-458F-6CE98B032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E41888-95DE-8FB6-3DCC-095EEC3DAEC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BCC52E5-16D0-305B-5460-F76A25D6426F}"/>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82AD5C4D-24EA-C4FF-F811-939073121B4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43278D9-A830-3893-C65B-9E6311EBF432}"/>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233497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7FC0D29-F63F-CB3F-F3B4-F701A64E1174}"/>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428"/>
            <a:ext cx="12192000" cy="6857143"/>
          </a:xfrm>
          <a:prstGeom prst="rect">
            <a:avLst/>
          </a:prstGeom>
        </p:spPr>
      </p:pic>
      <p:sp>
        <p:nvSpPr>
          <p:cNvPr id="2" name="Titre 1">
            <a:extLst>
              <a:ext uri="{FF2B5EF4-FFF2-40B4-BE49-F238E27FC236}">
                <a16:creationId xmlns:a16="http://schemas.microsoft.com/office/drawing/2014/main" id="{D02CCD06-4CC9-5295-3302-83D669E4F2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1ED809-6E86-4CCA-1D7E-166BE69D7762}"/>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38240C9D-9FCD-ED65-D4C4-4350F491028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1EC81C5-A7B8-C6EB-0FC6-02F6098CB4A9}"/>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62107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74465-650B-6606-B9AF-C7D4067692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7F1C93-9C6C-17CD-CAD5-6E19D9A52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41CB69A-149C-E3FF-66EF-A2BC7F8FB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57D4A9-E290-16A8-9214-1C5C0DF8F92A}"/>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7387D12-4739-3935-23FC-E002FE3068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E269BA-3C85-F4B2-DB6D-C43F30C323DB}"/>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109157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258B0-9166-17AE-1EED-8D57DF9368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D0210E8-D8AF-A6B0-82E7-65DD27239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EDD3505A-07FB-A674-7CA8-A7E18D635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288E12-F99E-1CC5-97E1-757D9FD1855E}"/>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C40A573-6ADA-8302-2FB3-097E534866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2560FB-6999-6546-B813-4306DC0C357E}"/>
              </a:ext>
            </a:extLst>
          </p:cNvPr>
          <p:cNvSpPr>
            <a:spLocks noGrp="1"/>
          </p:cNvSpPr>
          <p:nvPr>
            <p:ph type="sldNum" sz="quarter" idx="12"/>
          </p:nvPr>
        </p:nvSpPr>
        <p:spPr/>
        <p:txBody>
          <a:bodyPr/>
          <a:lstStyle/>
          <a:p>
            <a:fld id="{13022EF3-9C74-7546-8A73-FF32FB2654C5}" type="slidenum">
              <a:rPr lang="fr-FR" smtClean="0"/>
              <a:t>‹#›</a:t>
            </a:fld>
            <a:endParaRPr lang="fr-FR"/>
          </a:p>
        </p:txBody>
      </p:sp>
    </p:spTree>
    <p:extLst>
      <p:ext uri="{BB962C8B-B14F-4D97-AF65-F5344CB8AC3E}">
        <p14:creationId xmlns:p14="http://schemas.microsoft.com/office/powerpoint/2010/main" val="10946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7BB9DF-1344-F325-0CFF-16EBEA923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A995F758-7D0B-AEF5-8E2A-19AEBD4AE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068E753E-FBA6-D864-81F5-75F4CEAC9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2C2B4469-C680-BB5C-88A2-1424F6F51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DD9E745-2121-7347-EAB0-13C08A733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22EF3-9C74-7546-8A73-FF32FB2654C5}" type="slidenum">
              <a:rPr lang="fr-FR" smtClean="0"/>
              <a:t>‹#›</a:t>
            </a:fld>
            <a:endParaRPr lang="fr-FR"/>
          </a:p>
        </p:txBody>
      </p:sp>
    </p:spTree>
    <p:extLst>
      <p:ext uri="{BB962C8B-B14F-4D97-AF65-F5344CB8AC3E}">
        <p14:creationId xmlns:p14="http://schemas.microsoft.com/office/powerpoint/2010/main" val="1971754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4760-5843-7A47-AD8C-2B0DDC6272A7}"/>
              </a:ext>
            </a:extLst>
          </p:cNvPr>
          <p:cNvSpPr>
            <a:spLocks noGrp="1"/>
          </p:cNvSpPr>
          <p:nvPr>
            <p:ph type="title"/>
          </p:nvPr>
        </p:nvSpPr>
        <p:spPr>
          <a:xfrm>
            <a:off x="838200" y="4432852"/>
            <a:ext cx="8865637" cy="1183171"/>
          </a:xfrm>
        </p:spPr>
        <p:txBody>
          <a:bodyPr>
            <a:normAutofit fontScale="90000"/>
          </a:bodyPr>
          <a:lstStyle/>
          <a:p>
            <a:r>
              <a:rPr lang="fr-FR" dirty="0"/>
              <a:t>La grève comme ultime moyen de pression : histoire et enjeux</a:t>
            </a:r>
            <a:endParaRPr lang="en-US" dirty="0"/>
          </a:p>
        </p:txBody>
      </p:sp>
    </p:spTree>
    <p:extLst>
      <p:ext uri="{BB962C8B-B14F-4D97-AF65-F5344CB8AC3E}">
        <p14:creationId xmlns:p14="http://schemas.microsoft.com/office/powerpoint/2010/main" val="41396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5A977-222A-0ED9-9E10-478081E54123}"/>
              </a:ext>
            </a:extLst>
          </p:cNvPr>
          <p:cNvSpPr>
            <a:spLocks noGrp="1"/>
          </p:cNvSpPr>
          <p:nvPr>
            <p:ph type="title"/>
          </p:nvPr>
        </p:nvSpPr>
        <p:spPr>
          <a:xfrm>
            <a:off x="3520260" y="169181"/>
            <a:ext cx="8096352" cy="926962"/>
          </a:xfrm>
        </p:spPr>
        <p:txBody>
          <a:bodyPr>
            <a:noAutofit/>
          </a:bodyPr>
          <a:lstStyle/>
          <a:p>
            <a:r>
              <a:rPr lang="fr-CA" kern="0" dirty="0">
                <a:effectLst/>
                <a:ea typeface="Calibri" panose="020F0502020204030204" pitchFamily="34" charset="0"/>
                <a:cs typeface="Times New Roman" panose="02020603050405020304" pitchFamily="18" charset="0"/>
              </a:rPr>
              <a:t>Combien de jours de grève pour 1 % d’augmentation? </a:t>
            </a:r>
            <a:r>
              <a:rPr lang="fr-CA" sz="3000" kern="0" dirty="0">
                <a:effectLst/>
                <a:ea typeface="Calibri" panose="020F0502020204030204" pitchFamily="34" charset="0"/>
                <a:cs typeface="Times New Roman" panose="02020603050405020304" pitchFamily="18" charset="0"/>
              </a:rPr>
              <a:t>(suite)</a:t>
            </a:r>
            <a:endParaRPr lang="fr-CA" sz="3000" dirty="0"/>
          </a:p>
        </p:txBody>
      </p:sp>
      <p:sp>
        <p:nvSpPr>
          <p:cNvPr id="4" name="Espace réservé du contenu 3">
            <a:extLst>
              <a:ext uri="{FF2B5EF4-FFF2-40B4-BE49-F238E27FC236}">
                <a16:creationId xmlns:a16="http://schemas.microsoft.com/office/drawing/2014/main" id="{3333C959-3524-2FC4-6DC4-7AD22AE18AF2}"/>
              </a:ext>
            </a:extLst>
          </p:cNvPr>
          <p:cNvSpPr>
            <a:spLocks noGrp="1"/>
          </p:cNvSpPr>
          <p:nvPr>
            <p:ph idx="1"/>
          </p:nvPr>
        </p:nvSpPr>
        <p:spPr>
          <a:xfrm>
            <a:off x="157065" y="1442034"/>
            <a:ext cx="11877869" cy="4351338"/>
          </a:xfrm>
        </p:spPr>
        <p:txBody>
          <a:bodyPr/>
          <a:lstStyle/>
          <a:p>
            <a:pPr marL="0" indent="0" algn="ctr">
              <a:buNone/>
            </a:pPr>
            <a:r>
              <a:rPr lang="fr-CA" sz="1800" b="1" kern="0" dirty="0">
                <a:effectLst/>
                <a:ea typeface="Calibri" panose="020F0502020204030204" pitchFamily="34" charset="0"/>
              </a:rPr>
              <a:t>Impact* d’un gain de 1 % supplémentaire* pour une </a:t>
            </a:r>
            <a:r>
              <a:rPr lang="fr-CA" sz="1800" b="1" kern="0" dirty="0">
                <a:effectLst/>
                <a:ea typeface="Times New Roman" panose="02020603050405020304" pitchFamily="18" charset="0"/>
              </a:rPr>
              <a:t>préposée aux élèves handicapés </a:t>
            </a:r>
            <a:r>
              <a:rPr lang="fr-CA" sz="1800" b="1" kern="0" dirty="0">
                <a:effectLst/>
                <a:ea typeface="Calibri" panose="020F0502020204030204" pitchFamily="34" charset="0"/>
              </a:rPr>
              <a:t>(3 jours/semaine)   et coût de la grève</a:t>
            </a:r>
          </a:p>
          <a:p>
            <a:pPr marL="0" indent="0" algn="ctr">
              <a:buNone/>
            </a:pPr>
            <a:r>
              <a:rPr kumimoji="0" lang="fr-CA" altLang="fr-FR" sz="1800" b="0" i="0" u="none" strike="noStrike" cap="none" normalizeH="0" baseline="0" dirty="0">
                <a:ln>
                  <a:noFill/>
                </a:ln>
                <a:effectLst/>
                <a:ea typeface="Calibri" panose="020F0502020204030204" pitchFamily="34" charset="0"/>
                <a:cs typeface="Arial" panose="020B0604020202020204" pitchFamily="34" charset="0"/>
              </a:rPr>
              <a:t>Exemple où l'ensemble des jours de grève tombent sur des journées à son horaire. </a:t>
            </a:r>
            <a:endParaRPr kumimoji="0" lang="fr-CA" altLang="fr-FR" sz="2800" b="0" i="0" u="none" strike="noStrike" cap="none" normalizeH="0" baseline="0" dirty="0">
              <a:ln>
                <a:noFill/>
              </a:ln>
              <a:effectLst/>
            </a:endParaRPr>
          </a:p>
          <a:p>
            <a:pPr marL="0" indent="0" algn="ctr">
              <a:buNone/>
            </a:pPr>
            <a:endParaRPr lang="fr-CA" sz="1800" b="1" kern="0" dirty="0">
              <a:effectLst/>
              <a:ea typeface="Calibri" panose="020F0502020204030204" pitchFamily="34" charset="0"/>
            </a:endParaRPr>
          </a:p>
          <a:p>
            <a:pPr marL="0" indent="0" algn="ctr">
              <a:buNone/>
            </a:pPr>
            <a:endParaRPr lang="fr-CA" sz="1800" b="1" kern="0" dirty="0">
              <a:effectLst/>
              <a:ea typeface="Calibri" panose="020F0502020204030204" pitchFamily="34" charset="0"/>
            </a:endParaRPr>
          </a:p>
          <a:p>
            <a:pPr marL="0" indent="0" algn="ctr">
              <a:buNone/>
            </a:pPr>
            <a:endParaRPr lang="fr-CA" dirty="0"/>
          </a:p>
        </p:txBody>
      </p:sp>
      <p:graphicFrame>
        <p:nvGraphicFramePr>
          <p:cNvPr id="5" name="Tableau 4">
            <a:extLst>
              <a:ext uri="{FF2B5EF4-FFF2-40B4-BE49-F238E27FC236}">
                <a16:creationId xmlns:a16="http://schemas.microsoft.com/office/drawing/2014/main" id="{460A60B8-DC34-E443-9367-924C23EB4C08}"/>
              </a:ext>
            </a:extLst>
          </p:cNvPr>
          <p:cNvGraphicFramePr>
            <a:graphicFrameLocks noGrp="1"/>
          </p:cNvGraphicFramePr>
          <p:nvPr>
            <p:extLst>
              <p:ext uri="{D42A27DB-BD31-4B8C-83A1-F6EECF244321}">
                <p14:modId xmlns:p14="http://schemas.microsoft.com/office/powerpoint/2010/main" val="439736839"/>
              </p:ext>
            </p:extLst>
          </p:nvPr>
        </p:nvGraphicFramePr>
        <p:xfrm>
          <a:off x="643811" y="2373428"/>
          <a:ext cx="11140750" cy="2707673"/>
        </p:xfrm>
        <a:graphic>
          <a:graphicData uri="http://schemas.openxmlformats.org/drawingml/2006/table">
            <a:tbl>
              <a:tblPr firstRow="1" firstCol="1" bandRow="1"/>
              <a:tblGrid>
                <a:gridCol w="1073022">
                  <a:extLst>
                    <a:ext uri="{9D8B030D-6E8A-4147-A177-3AD203B41FA5}">
                      <a16:colId xmlns:a16="http://schemas.microsoft.com/office/drawing/2014/main" val="1076276432"/>
                    </a:ext>
                  </a:extLst>
                </a:gridCol>
                <a:gridCol w="1644116">
                  <a:extLst>
                    <a:ext uri="{9D8B030D-6E8A-4147-A177-3AD203B41FA5}">
                      <a16:colId xmlns:a16="http://schemas.microsoft.com/office/drawing/2014/main" val="2097427133"/>
                    </a:ext>
                  </a:extLst>
                </a:gridCol>
                <a:gridCol w="1658077">
                  <a:extLst>
                    <a:ext uri="{9D8B030D-6E8A-4147-A177-3AD203B41FA5}">
                      <a16:colId xmlns:a16="http://schemas.microsoft.com/office/drawing/2014/main" val="1707179014"/>
                    </a:ext>
                  </a:extLst>
                </a:gridCol>
                <a:gridCol w="1232484">
                  <a:extLst>
                    <a:ext uri="{9D8B030D-6E8A-4147-A177-3AD203B41FA5}">
                      <a16:colId xmlns:a16="http://schemas.microsoft.com/office/drawing/2014/main" val="2115130387"/>
                    </a:ext>
                  </a:extLst>
                </a:gridCol>
                <a:gridCol w="1637046">
                  <a:extLst>
                    <a:ext uri="{9D8B030D-6E8A-4147-A177-3AD203B41FA5}">
                      <a16:colId xmlns:a16="http://schemas.microsoft.com/office/drawing/2014/main" val="2483327864"/>
                    </a:ext>
                  </a:extLst>
                </a:gridCol>
                <a:gridCol w="1973901">
                  <a:extLst>
                    <a:ext uri="{9D8B030D-6E8A-4147-A177-3AD203B41FA5}">
                      <a16:colId xmlns:a16="http://schemas.microsoft.com/office/drawing/2014/main" val="2296966249"/>
                    </a:ext>
                  </a:extLst>
                </a:gridCol>
                <a:gridCol w="1007706">
                  <a:extLst>
                    <a:ext uri="{9D8B030D-6E8A-4147-A177-3AD203B41FA5}">
                      <a16:colId xmlns:a16="http://schemas.microsoft.com/office/drawing/2014/main" val="1321257125"/>
                    </a:ext>
                  </a:extLst>
                </a:gridCol>
                <a:gridCol w="914398">
                  <a:extLst>
                    <a:ext uri="{9D8B030D-6E8A-4147-A177-3AD203B41FA5}">
                      <a16:colId xmlns:a16="http://schemas.microsoft.com/office/drawing/2014/main" val="3183371276"/>
                    </a:ext>
                  </a:extLst>
                </a:gridCol>
              </a:tblGrid>
              <a:tr h="314541">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gridSpan="3">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Offre gouvernementale</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hMerge="1">
                  <a:txBody>
                    <a:bodyPr/>
                    <a:lstStyle/>
                    <a:p>
                      <a:endParaRPr lang="fr-CA"/>
                    </a:p>
                  </a:txBody>
                  <a:tcPr/>
                </a:tc>
                <a:tc hMerge="1">
                  <a:txBody>
                    <a:bodyPr/>
                    <a:lstStyle/>
                    <a:p>
                      <a:endParaRPr lang="fr-CA"/>
                    </a:p>
                  </a:txBody>
                  <a:tcPr/>
                </a:tc>
                <a:tc gridSpan="4">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Offre bonifiée de 1 %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704050368"/>
                  </a:ext>
                </a:extLst>
              </a:tr>
              <a:tr h="531725">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Augmentation</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Forfaitaire</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Salaire annuel</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Augmentation</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Forfaitaire</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Salaire annuel</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Gain</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extLst>
                  <a:ext uri="{0D108BD9-81ED-4DB2-BD59-A6C34878D82A}">
                    <a16:rowId xmlns:a16="http://schemas.microsoft.com/office/drawing/2014/main" val="1693334470"/>
                  </a:ext>
                </a:extLst>
              </a:tr>
              <a:tr h="254628">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2022</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19 614 $ </a:t>
                      </a:r>
                      <a:endParaRPr lang="fr-CA" sz="1600" kern="10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19 614 $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solidFill>
                          <a:srgbClr val="005395"/>
                        </a:solidFill>
                        <a:effectLst/>
                        <a:latin typeface="Century Gothic" panose="020B0502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extLst>
                  <a:ext uri="{0D108BD9-81ED-4DB2-BD59-A6C34878D82A}">
                    <a16:rowId xmlns:a16="http://schemas.microsoft.com/office/drawing/2014/main" val="2037578706"/>
                  </a:ext>
                </a:extLst>
              </a:tr>
              <a:tr h="254628">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2023</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3,0 %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600 $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20 802 $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3,0 %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600 $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20 802 $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marL="457200"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solidFill>
                          <a:srgbClr val="005395"/>
                        </a:solidFill>
                        <a:effectLst/>
                        <a:latin typeface="Century Gothic" panose="020B0502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extLst>
                  <a:ext uri="{0D108BD9-81ED-4DB2-BD59-A6C34878D82A}">
                    <a16:rowId xmlns:a16="http://schemas.microsoft.com/office/drawing/2014/main" val="1451018591"/>
                  </a:ext>
                </a:extLst>
              </a:tr>
              <a:tr h="254628">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2024</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20 505 $ </a:t>
                      </a:r>
                      <a:endParaRPr lang="fr-CA" sz="1600" kern="10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20 505 $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solidFill>
                          <a:srgbClr val="005395"/>
                        </a:solidFill>
                        <a:effectLst/>
                        <a:latin typeface="Century Gothic" panose="020B0502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extLst>
                  <a:ext uri="{0D108BD9-81ED-4DB2-BD59-A6C34878D82A}">
                    <a16:rowId xmlns:a16="http://schemas.microsoft.com/office/drawing/2014/main" val="1116293698"/>
                  </a:ext>
                </a:extLst>
              </a:tr>
              <a:tr h="254628">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2025</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20 813 $ </a:t>
                      </a:r>
                      <a:endParaRPr lang="fr-CA" sz="1600" kern="10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2,5 %</a:t>
                      </a:r>
                      <a:endParaRPr lang="fr-CA" sz="1600" b="1"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fr-CA" sz="1600" b="1"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21 018 $</a:t>
                      </a: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205 $ </a:t>
                      </a:r>
                      <a:endParaRPr lang="fr-CA" sz="1600" kern="10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extLst>
                  <a:ext uri="{0D108BD9-81ED-4DB2-BD59-A6C34878D82A}">
                    <a16:rowId xmlns:a16="http://schemas.microsoft.com/office/drawing/2014/main" val="983936447"/>
                  </a:ext>
                </a:extLst>
              </a:tr>
              <a:tr h="254628">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2026</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21 125 $ </a:t>
                      </a:r>
                      <a:endParaRPr lang="fr-CA" sz="1600" kern="10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b="1"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21 333 $ </a:t>
                      </a:r>
                      <a:endParaRPr lang="fr-CA" sz="1600" b="1"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208 $ </a:t>
                      </a:r>
                      <a:endParaRPr lang="fr-CA" sz="1600" kern="10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extLst>
                  <a:ext uri="{0D108BD9-81ED-4DB2-BD59-A6C34878D82A}">
                    <a16:rowId xmlns:a16="http://schemas.microsoft.com/office/drawing/2014/main" val="1327128068"/>
                  </a:ext>
                </a:extLst>
              </a:tr>
              <a:tr h="254628">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2027</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just">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21 442 $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b="1"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21 653 $ </a:t>
                      </a:r>
                      <a:endParaRPr lang="fr-CA" sz="1600" b="1"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211 $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extLst>
                  <a:ext uri="{0D108BD9-81ED-4DB2-BD59-A6C34878D82A}">
                    <a16:rowId xmlns:a16="http://schemas.microsoft.com/office/drawing/2014/main" val="4163162609"/>
                  </a:ext>
                </a:extLst>
              </a:tr>
              <a:tr h="333639">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Total</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9,0 %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10 %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624 $</a:t>
                      </a:r>
                      <a:endParaRPr lang="fr-CA" sz="1600" b="1"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extLst>
                  <a:ext uri="{0D108BD9-81ED-4DB2-BD59-A6C34878D82A}">
                    <a16:rowId xmlns:a16="http://schemas.microsoft.com/office/drawing/2014/main" val="3374565799"/>
                  </a:ext>
                </a:extLst>
              </a:tr>
            </a:tbl>
          </a:graphicData>
        </a:graphic>
      </p:graphicFrame>
      <p:graphicFrame>
        <p:nvGraphicFramePr>
          <p:cNvPr id="8" name="Tableau 7">
            <a:extLst>
              <a:ext uri="{FF2B5EF4-FFF2-40B4-BE49-F238E27FC236}">
                <a16:creationId xmlns:a16="http://schemas.microsoft.com/office/drawing/2014/main" id="{9936208B-2C41-9141-A109-30D0040275F0}"/>
              </a:ext>
            </a:extLst>
          </p:cNvPr>
          <p:cNvGraphicFramePr>
            <a:graphicFrameLocks noGrp="1"/>
          </p:cNvGraphicFramePr>
          <p:nvPr>
            <p:extLst>
              <p:ext uri="{D42A27DB-BD31-4B8C-83A1-F6EECF244321}">
                <p14:modId xmlns:p14="http://schemas.microsoft.com/office/powerpoint/2010/main" val="3965473705"/>
              </p:ext>
            </p:extLst>
          </p:nvPr>
        </p:nvGraphicFramePr>
        <p:xfrm>
          <a:off x="2724541" y="5196165"/>
          <a:ext cx="6034426" cy="1364532"/>
        </p:xfrm>
        <a:graphic>
          <a:graphicData uri="http://schemas.openxmlformats.org/drawingml/2006/table">
            <a:tbl>
              <a:tblPr firstRow="1" firstCol="1" bandRow="1"/>
              <a:tblGrid>
                <a:gridCol w="3633591">
                  <a:extLst>
                    <a:ext uri="{9D8B030D-6E8A-4147-A177-3AD203B41FA5}">
                      <a16:colId xmlns:a16="http://schemas.microsoft.com/office/drawing/2014/main" val="983756931"/>
                    </a:ext>
                  </a:extLst>
                </a:gridCol>
                <a:gridCol w="2400835">
                  <a:extLst>
                    <a:ext uri="{9D8B030D-6E8A-4147-A177-3AD203B41FA5}">
                      <a16:colId xmlns:a16="http://schemas.microsoft.com/office/drawing/2014/main" val="4065887764"/>
                    </a:ext>
                  </a:extLst>
                </a:gridCol>
              </a:tblGrid>
              <a:tr h="65022">
                <a:tc gridSpan="2">
                  <a:txBody>
                    <a:bodyPr/>
                    <a:lstStyle/>
                    <a:p>
                      <a:pPr algn="l">
                        <a:lnSpc>
                          <a:spcPct val="107000"/>
                        </a:lnSpc>
                        <a:spcAft>
                          <a:spcPts val="800"/>
                        </a:spcAft>
                      </a:pPr>
                      <a:r>
                        <a:rPr lang="fr-CA" sz="1600" b="1"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Coût d'un jour de grève</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tc hMerge="1">
                  <a:txBody>
                    <a:bodyPr/>
                    <a:lstStyle/>
                    <a:p>
                      <a:endParaRPr lang="fr-CA"/>
                    </a:p>
                  </a:txBody>
                  <a:tcPr/>
                </a:tc>
                <a:extLst>
                  <a:ext uri="{0D108BD9-81ED-4DB2-BD59-A6C34878D82A}">
                    <a16:rowId xmlns:a16="http://schemas.microsoft.com/office/drawing/2014/main" val="1218938065"/>
                  </a:ext>
                </a:extLst>
              </a:tr>
              <a:tr h="214307">
                <a:tc>
                  <a:txBody>
                    <a:bodyPr/>
                    <a:lstStyle/>
                    <a:p>
                      <a:pPr algn="l">
                        <a:lnSpc>
                          <a:spcPct val="107000"/>
                        </a:lnSpc>
                        <a:spcAft>
                          <a:spcPts val="800"/>
                        </a:spcAft>
                      </a:pPr>
                      <a:r>
                        <a:rPr lang="fr-CA" sz="1600"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Salaire annuel</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E09F"/>
                    </a:solidFill>
                  </a:tcPr>
                </a:tc>
                <a:tc>
                  <a:txBody>
                    <a:bodyPr/>
                    <a:lstStyle/>
                    <a:p>
                      <a:pPr algn="ct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19 614 $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E09F"/>
                    </a:solidFill>
                  </a:tcPr>
                </a:tc>
                <a:extLst>
                  <a:ext uri="{0D108BD9-81ED-4DB2-BD59-A6C34878D82A}">
                    <a16:rowId xmlns:a16="http://schemas.microsoft.com/office/drawing/2014/main" val="3834916417"/>
                  </a:ext>
                </a:extLst>
              </a:tr>
              <a:tr h="352037">
                <a:tc>
                  <a:txBody>
                    <a:bodyPr/>
                    <a:lstStyle/>
                    <a:p>
                      <a:pPr algn="l">
                        <a:lnSpc>
                          <a:spcPct val="107000"/>
                        </a:lnSpc>
                        <a:spcAft>
                          <a:spcPts val="800"/>
                        </a:spcAft>
                      </a:pPr>
                      <a:r>
                        <a:rPr lang="fr-CA" sz="1600"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Nombre de jours rémunérés</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120</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extLst>
                  <a:ext uri="{0D108BD9-81ED-4DB2-BD59-A6C34878D82A}">
                    <a16:rowId xmlns:a16="http://schemas.microsoft.com/office/drawing/2014/main" val="1024952543"/>
                  </a:ext>
                </a:extLst>
              </a:tr>
              <a:tr h="214307">
                <a:tc>
                  <a:txBody>
                    <a:bodyPr/>
                    <a:lstStyle/>
                    <a:p>
                      <a:pPr algn="l">
                        <a:lnSpc>
                          <a:spcPct val="107000"/>
                        </a:lnSpc>
                        <a:spcAft>
                          <a:spcPts val="800"/>
                        </a:spcAft>
                      </a:pPr>
                      <a:r>
                        <a:rPr lang="fr-CA" sz="1600"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Coût de la journée</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E09F"/>
                    </a:solidFill>
                  </a:tcPr>
                </a:tc>
                <a:tc>
                  <a:txBody>
                    <a:bodyPr/>
                    <a:lstStyle/>
                    <a:p>
                      <a:pPr algn="ct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163 $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E09F"/>
                    </a:solidFill>
                  </a:tcPr>
                </a:tc>
                <a:extLst>
                  <a:ext uri="{0D108BD9-81ED-4DB2-BD59-A6C34878D82A}">
                    <a16:rowId xmlns:a16="http://schemas.microsoft.com/office/drawing/2014/main" val="3324222734"/>
                  </a:ext>
                </a:extLst>
              </a:tr>
              <a:tr h="286436">
                <a:tc>
                  <a:txBody>
                    <a:bodyPr/>
                    <a:lstStyle/>
                    <a:p>
                      <a:pPr algn="l">
                        <a:lnSpc>
                          <a:spcPct val="107000"/>
                        </a:lnSpc>
                        <a:spcAft>
                          <a:spcPts val="800"/>
                        </a:spcAft>
                      </a:pPr>
                      <a:r>
                        <a:rPr lang="fr-CA" sz="1600" b="1"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Nombre de jours de grève pour 1 %</a:t>
                      </a:r>
                      <a:endParaRPr lang="fr-CA" sz="1600" b="1"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3,8</a:t>
                      </a:r>
                      <a:endParaRPr lang="fr-CA" sz="1600" b="1"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extLst>
                  <a:ext uri="{0D108BD9-81ED-4DB2-BD59-A6C34878D82A}">
                    <a16:rowId xmlns:a16="http://schemas.microsoft.com/office/drawing/2014/main" val="2378350124"/>
                  </a:ext>
                </a:extLst>
              </a:tr>
            </a:tbl>
          </a:graphicData>
        </a:graphic>
      </p:graphicFrame>
      <p:sp>
        <p:nvSpPr>
          <p:cNvPr id="6" name="Espace réservé du numéro de diapositive 5">
            <a:extLst>
              <a:ext uri="{FF2B5EF4-FFF2-40B4-BE49-F238E27FC236}">
                <a16:creationId xmlns:a16="http://schemas.microsoft.com/office/drawing/2014/main" id="{06B6B9CC-D900-33BE-02E2-548A07F0C8A1}"/>
              </a:ext>
            </a:extLst>
          </p:cNvPr>
          <p:cNvSpPr>
            <a:spLocks noGrp="1"/>
          </p:cNvSpPr>
          <p:nvPr>
            <p:ph type="sldNum" sz="quarter" idx="12"/>
          </p:nvPr>
        </p:nvSpPr>
        <p:spPr>
          <a:xfrm>
            <a:off x="10038196" y="6505642"/>
            <a:ext cx="1900084" cy="365125"/>
          </a:xfrm>
        </p:spPr>
        <p:txBody>
          <a:bodyPr/>
          <a:lstStyle/>
          <a:p>
            <a:fld id="{81066E96-DB1D-473B-B0A9-932825265F9F}" type="slidenum">
              <a:rPr lang="fr-FR" b="1" smtClean="0"/>
              <a:t>10</a:t>
            </a:fld>
            <a:endParaRPr lang="fr-FR" b="1" dirty="0"/>
          </a:p>
        </p:txBody>
      </p:sp>
      <p:sp>
        <p:nvSpPr>
          <p:cNvPr id="3" name="ZoneTexte 2">
            <a:extLst>
              <a:ext uri="{FF2B5EF4-FFF2-40B4-BE49-F238E27FC236}">
                <a16:creationId xmlns:a16="http://schemas.microsoft.com/office/drawing/2014/main" id="{DF2DFF9E-AAD5-EFB5-946F-824E12EAF512}"/>
              </a:ext>
            </a:extLst>
          </p:cNvPr>
          <p:cNvSpPr txBox="1"/>
          <p:nvPr/>
        </p:nvSpPr>
        <p:spPr>
          <a:xfrm>
            <a:off x="157066" y="6142013"/>
            <a:ext cx="2323322"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a:solidFill>
                  <a:srgbClr val="005395"/>
                </a:solidFill>
              </a:rPr>
              <a:t>*sur la durée de la convention uniquement. </a:t>
            </a:r>
          </a:p>
        </p:txBody>
      </p:sp>
    </p:spTree>
    <p:extLst>
      <p:ext uri="{BB962C8B-B14F-4D97-AF65-F5344CB8AC3E}">
        <p14:creationId xmlns:p14="http://schemas.microsoft.com/office/powerpoint/2010/main" val="32047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7CC4F2-8BC4-087A-3A21-B9AAE822AA3C}"/>
              </a:ext>
            </a:extLst>
          </p:cNvPr>
          <p:cNvSpPr>
            <a:spLocks noGrp="1"/>
          </p:cNvSpPr>
          <p:nvPr>
            <p:ph type="title"/>
          </p:nvPr>
        </p:nvSpPr>
        <p:spPr/>
        <p:txBody>
          <a:bodyPr>
            <a:normAutofit/>
          </a:bodyPr>
          <a:lstStyle/>
          <a:p>
            <a:r>
              <a:rPr lang="fr-CA" kern="0" dirty="0">
                <a:effectLst/>
                <a:ea typeface="Calibri" panose="020F0502020204030204" pitchFamily="34" charset="0"/>
                <a:cs typeface="Times New Roman" panose="02020603050405020304" pitchFamily="18" charset="0"/>
              </a:rPr>
              <a:t>Oui, mais les lois spéciales?</a:t>
            </a:r>
            <a:endParaRPr lang="fr-CA" dirty="0"/>
          </a:p>
        </p:txBody>
      </p:sp>
      <p:sp>
        <p:nvSpPr>
          <p:cNvPr id="3" name="Espace réservé du contenu 2">
            <a:extLst>
              <a:ext uri="{FF2B5EF4-FFF2-40B4-BE49-F238E27FC236}">
                <a16:creationId xmlns:a16="http://schemas.microsoft.com/office/drawing/2014/main" id="{26A1AC55-D7FE-C0CB-DCD0-26F7678EF1C3}"/>
              </a:ext>
            </a:extLst>
          </p:cNvPr>
          <p:cNvSpPr>
            <a:spLocks noGrp="1"/>
          </p:cNvSpPr>
          <p:nvPr>
            <p:ph idx="1"/>
          </p:nvPr>
        </p:nvSpPr>
        <p:spPr/>
        <p:txBody>
          <a:bodyPr>
            <a:normAutofit/>
          </a:bodyPr>
          <a:lstStyle/>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En 2015, la Cour suprême a rendu 3 décisions sur la liberté d’association, toutes en faveur d’une plus grande protection du droit d’association prévu à la Charte canadienne des droits et libertés. </a:t>
            </a:r>
          </a:p>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Depuis 2015, les 3 jugements font jurisprudence au Québec comme dans les autres provinces.</a:t>
            </a:r>
          </a:p>
          <a:p>
            <a:endParaRPr lang="fr-CA" dirty="0"/>
          </a:p>
        </p:txBody>
      </p:sp>
      <p:sp>
        <p:nvSpPr>
          <p:cNvPr id="4" name="Espace réservé du pied de page 3">
            <a:extLst>
              <a:ext uri="{FF2B5EF4-FFF2-40B4-BE49-F238E27FC236}">
                <a16:creationId xmlns:a16="http://schemas.microsoft.com/office/drawing/2014/main" id="{BD166866-6275-D9AD-6199-CC36FB3BB5ED}"/>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D2192294-AAAF-A701-F628-63095FA4E00C}"/>
              </a:ext>
            </a:extLst>
          </p:cNvPr>
          <p:cNvSpPr>
            <a:spLocks noGrp="1"/>
          </p:cNvSpPr>
          <p:nvPr>
            <p:ph type="sldNum" sz="quarter" idx="12"/>
          </p:nvPr>
        </p:nvSpPr>
        <p:spPr>
          <a:xfrm>
            <a:off x="10066184" y="6458991"/>
            <a:ext cx="1900084" cy="365125"/>
          </a:xfrm>
        </p:spPr>
        <p:txBody>
          <a:bodyPr/>
          <a:lstStyle/>
          <a:p>
            <a:fld id="{53F85042-C8C8-416A-AC31-47E55E4DDE86}" type="slidenum">
              <a:rPr lang="fr-FR" b="1" smtClean="0"/>
              <a:t>11</a:t>
            </a:fld>
            <a:endParaRPr lang="fr-FR" b="1" dirty="0"/>
          </a:p>
        </p:txBody>
      </p:sp>
    </p:spTree>
    <p:extLst>
      <p:ext uri="{BB962C8B-B14F-4D97-AF65-F5344CB8AC3E}">
        <p14:creationId xmlns:p14="http://schemas.microsoft.com/office/powerpoint/2010/main" val="101592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87BC2-124E-C0AD-ED11-70445D58F4AF}"/>
              </a:ext>
            </a:extLst>
          </p:cNvPr>
          <p:cNvSpPr>
            <a:spLocks noGrp="1"/>
          </p:cNvSpPr>
          <p:nvPr>
            <p:ph type="title"/>
          </p:nvPr>
        </p:nvSpPr>
        <p:spPr/>
        <p:txBody>
          <a:bodyPr>
            <a:normAutofit/>
          </a:bodyPr>
          <a:lstStyle/>
          <a:p>
            <a:r>
              <a:rPr lang="fr-CA" kern="100" dirty="0">
                <a:effectLst/>
                <a:ea typeface="Calibri" panose="020F0502020204030204" pitchFamily="34" charset="0"/>
                <a:cs typeface="Times New Roman" panose="02020603050405020304" pitchFamily="18" charset="0"/>
              </a:rPr>
              <a:t>L’arrêt </a:t>
            </a:r>
            <a:r>
              <a:rPr lang="fr-CA" i="1" kern="100" dirty="0">
                <a:effectLst/>
                <a:ea typeface="Calibri" panose="020F0502020204030204" pitchFamily="34" charset="0"/>
                <a:cs typeface="Times New Roman" panose="02020603050405020304" pitchFamily="18" charset="0"/>
              </a:rPr>
              <a:t>Saskatchewan</a:t>
            </a:r>
            <a:endParaRPr lang="fr-CA" dirty="0"/>
          </a:p>
        </p:txBody>
      </p:sp>
      <p:sp>
        <p:nvSpPr>
          <p:cNvPr id="3" name="Espace réservé du contenu 2">
            <a:extLst>
              <a:ext uri="{FF2B5EF4-FFF2-40B4-BE49-F238E27FC236}">
                <a16:creationId xmlns:a16="http://schemas.microsoft.com/office/drawing/2014/main" id="{42B325C6-B8AC-144A-2536-1068EE0F1722}"/>
              </a:ext>
            </a:extLst>
          </p:cNvPr>
          <p:cNvSpPr>
            <a:spLocks noGrp="1"/>
          </p:cNvSpPr>
          <p:nvPr>
            <p:ph idx="1"/>
          </p:nvPr>
        </p:nvSpPr>
        <p:spPr/>
        <p:txBody>
          <a:bodyPr>
            <a:noAutofit/>
          </a:bodyPr>
          <a:lstStyle/>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La plus marquante des 3 décisions : Saskatchewan </a:t>
            </a:r>
            <a:r>
              <a:rPr lang="fr-CA" sz="1800" kern="100" dirty="0" err="1">
                <a:effectLst/>
                <a:ea typeface="Calibri" panose="020F0502020204030204" pitchFamily="34" charset="0"/>
                <a:cs typeface="Times New Roman" panose="02020603050405020304" pitchFamily="18" charset="0"/>
              </a:rPr>
              <a:t>Federation</a:t>
            </a:r>
            <a:r>
              <a:rPr lang="fr-CA" sz="1800" kern="100" dirty="0">
                <a:effectLst/>
                <a:ea typeface="Calibri" panose="020F0502020204030204" pitchFamily="34" charset="0"/>
                <a:cs typeface="Times New Roman" panose="02020603050405020304" pitchFamily="18" charset="0"/>
              </a:rPr>
              <a:t> of Labour c. Saskatchewan, ou l’arrêt </a:t>
            </a:r>
            <a:r>
              <a:rPr lang="fr-CA" sz="1800" i="1" kern="100" dirty="0">
                <a:effectLst/>
                <a:ea typeface="Calibri" panose="020F0502020204030204" pitchFamily="34" charset="0"/>
                <a:cs typeface="Times New Roman" panose="02020603050405020304" pitchFamily="18" charset="0"/>
              </a:rPr>
              <a:t>Saskatchewan</a:t>
            </a:r>
            <a:r>
              <a:rPr lang="fr-CA" sz="1800" kern="100" dirty="0">
                <a:effectLst/>
                <a:ea typeface="Calibri" panose="020F0502020204030204" pitchFamily="34" charset="0"/>
                <a:cs typeface="Times New Roman" panose="02020603050405020304" pitchFamily="18" charset="0"/>
              </a:rPr>
              <a:t>. </a:t>
            </a:r>
          </a:p>
          <a:p>
            <a:pPr marL="0" lvl="0" indent="0" algn="just">
              <a:lnSpc>
                <a:spcPct val="107000"/>
              </a:lnSpc>
              <a:spcAft>
                <a:spcPts val="800"/>
              </a:spcAft>
              <a:buNone/>
            </a:pPr>
            <a:r>
              <a:rPr lang="fr-CA" sz="1800" kern="0" dirty="0">
                <a:effectLst/>
                <a:ea typeface="Calibri" panose="020F0502020204030204" pitchFamily="34" charset="0"/>
                <a:cs typeface="Times New Roman" panose="02020603050405020304" pitchFamily="18" charset="0"/>
              </a:rPr>
              <a:t>La Cour suprême a conclu que : </a:t>
            </a:r>
          </a:p>
          <a:p>
            <a:pPr marL="342900" lvl="0" indent="-342900" algn="just">
              <a:lnSpc>
                <a:spcPct val="107000"/>
              </a:lnSpc>
              <a:spcAft>
                <a:spcPts val="800"/>
              </a:spcAft>
              <a:buFont typeface="Symbol" panose="05050102010706020507" pitchFamily="18" charset="2"/>
              <a:buChar char=""/>
            </a:pPr>
            <a:r>
              <a:rPr lang="fr-CA" sz="1800" b="1" kern="0" dirty="0">
                <a:effectLst/>
                <a:ea typeface="Calibri" panose="020F0502020204030204" pitchFamily="34" charset="0"/>
                <a:cs typeface="Times New Roman" panose="02020603050405020304" pitchFamily="18" charset="0"/>
              </a:rPr>
              <a:t>La loi spéciale est une entrave substantielle à la liberté d’association</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fr-CA" sz="1800" b="1" kern="100" dirty="0">
                <a:effectLst/>
                <a:ea typeface="Calibri" panose="020F0502020204030204" pitchFamily="34" charset="0"/>
                <a:cs typeface="Times New Roman" panose="02020603050405020304" pitchFamily="18" charset="0"/>
              </a:rPr>
              <a:t>Le droit de grève est protégé par la Constitution</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L’arrêt </a:t>
            </a:r>
            <a:r>
              <a:rPr lang="fr-CA" sz="1800" i="1" kern="100" dirty="0">
                <a:effectLst/>
                <a:ea typeface="Calibri" panose="020F0502020204030204" pitchFamily="34" charset="0"/>
                <a:cs typeface="Times New Roman" panose="02020603050405020304" pitchFamily="18" charset="0"/>
              </a:rPr>
              <a:t>Saskatchewan</a:t>
            </a:r>
            <a:r>
              <a:rPr lang="fr-CA" sz="1800" kern="100" dirty="0">
                <a:effectLst/>
                <a:ea typeface="Calibri" panose="020F0502020204030204" pitchFamily="34" charset="0"/>
                <a:cs typeface="Times New Roman" panose="02020603050405020304" pitchFamily="18" charset="0"/>
              </a:rPr>
              <a:t> confirme que le droit de grève jouit de la protection constitutionnelle en raison de sa fonction cruciale dans le cadre d’un processus véritable de négociation collective. </a:t>
            </a:r>
          </a:p>
        </p:txBody>
      </p:sp>
      <p:sp>
        <p:nvSpPr>
          <p:cNvPr id="4" name="Espace réservé du pied de page 3">
            <a:extLst>
              <a:ext uri="{FF2B5EF4-FFF2-40B4-BE49-F238E27FC236}">
                <a16:creationId xmlns:a16="http://schemas.microsoft.com/office/drawing/2014/main" id="{205BDA06-A62B-8156-18F9-01E095F2E288}"/>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5456BAF6-BAE5-C958-0C2A-27F5B1A2B10E}"/>
              </a:ext>
            </a:extLst>
          </p:cNvPr>
          <p:cNvSpPr>
            <a:spLocks noGrp="1"/>
          </p:cNvSpPr>
          <p:nvPr>
            <p:ph type="sldNum" sz="quarter" idx="12"/>
          </p:nvPr>
        </p:nvSpPr>
        <p:spPr>
          <a:xfrm>
            <a:off x="10028859" y="6477653"/>
            <a:ext cx="1900084" cy="365125"/>
          </a:xfrm>
        </p:spPr>
        <p:txBody>
          <a:bodyPr/>
          <a:lstStyle/>
          <a:p>
            <a:fld id="{5E335D25-0EA5-4550-81FA-599E4FC28993}" type="slidenum">
              <a:rPr lang="fr-FR" b="1" smtClean="0"/>
              <a:t>12</a:t>
            </a:fld>
            <a:endParaRPr lang="fr-FR" b="1" dirty="0"/>
          </a:p>
        </p:txBody>
      </p:sp>
    </p:spTree>
    <p:extLst>
      <p:ext uri="{BB962C8B-B14F-4D97-AF65-F5344CB8AC3E}">
        <p14:creationId xmlns:p14="http://schemas.microsoft.com/office/powerpoint/2010/main" val="154568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87BC2-124E-C0AD-ED11-70445D58F4AF}"/>
              </a:ext>
            </a:extLst>
          </p:cNvPr>
          <p:cNvSpPr>
            <a:spLocks noGrp="1"/>
          </p:cNvSpPr>
          <p:nvPr>
            <p:ph type="title"/>
          </p:nvPr>
        </p:nvSpPr>
        <p:spPr/>
        <p:txBody>
          <a:bodyPr>
            <a:normAutofit/>
          </a:bodyPr>
          <a:lstStyle/>
          <a:p>
            <a:r>
              <a:rPr lang="fr-CA" kern="100" dirty="0">
                <a:effectLst/>
                <a:ea typeface="Calibri" panose="020F0502020204030204" pitchFamily="34" charset="0"/>
                <a:cs typeface="Times New Roman" panose="02020603050405020304" pitchFamily="18" charset="0"/>
              </a:rPr>
              <a:t>L’arrêt </a:t>
            </a:r>
            <a:r>
              <a:rPr lang="fr-CA" i="1" kern="100" dirty="0">
                <a:effectLst/>
                <a:ea typeface="Calibri" panose="020F0502020204030204" pitchFamily="34" charset="0"/>
                <a:cs typeface="Times New Roman" panose="02020603050405020304" pitchFamily="18" charset="0"/>
              </a:rPr>
              <a:t>Saskatchewan </a:t>
            </a:r>
            <a:r>
              <a:rPr lang="fr-CA" sz="3000" kern="100" dirty="0">
                <a:effectLst/>
                <a:ea typeface="Calibri" panose="020F0502020204030204" pitchFamily="34" charset="0"/>
                <a:cs typeface="Times New Roman" panose="02020603050405020304" pitchFamily="18" charset="0"/>
              </a:rPr>
              <a:t>(suite)</a:t>
            </a:r>
            <a:endParaRPr lang="fr-CA" sz="3000" dirty="0"/>
          </a:p>
        </p:txBody>
      </p:sp>
      <p:sp>
        <p:nvSpPr>
          <p:cNvPr id="3" name="Espace réservé du contenu 2">
            <a:extLst>
              <a:ext uri="{FF2B5EF4-FFF2-40B4-BE49-F238E27FC236}">
                <a16:creationId xmlns:a16="http://schemas.microsoft.com/office/drawing/2014/main" id="{42B325C6-B8AC-144A-2536-1068EE0F1722}"/>
              </a:ext>
            </a:extLst>
          </p:cNvPr>
          <p:cNvSpPr>
            <a:spLocks noGrp="1"/>
          </p:cNvSpPr>
          <p:nvPr>
            <p:ph idx="1"/>
          </p:nvPr>
        </p:nvSpPr>
        <p:spPr/>
        <p:txBody>
          <a:bodyPr>
            <a:noAutofit/>
          </a:bodyPr>
          <a:lstStyle/>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Les juges majoritaires, sous la plume de la juge Abella, l’expliquent ainsi : </a:t>
            </a:r>
          </a:p>
          <a:p>
            <a:pPr indent="0" algn="just">
              <a:lnSpc>
                <a:spcPct val="107000"/>
              </a:lnSpc>
              <a:spcAft>
                <a:spcPts val="800"/>
              </a:spcAft>
              <a:buNone/>
            </a:pPr>
            <a:r>
              <a:rPr lang="fr-CA" sz="1800" kern="100" dirty="0">
                <a:effectLst/>
                <a:ea typeface="Times New Roman" panose="02020603050405020304" pitchFamily="18" charset="0"/>
                <a:cs typeface="Times New Roman" panose="02020603050405020304" pitchFamily="18" charset="0"/>
              </a:rPr>
              <a:t>« [3] L’histoire, la jurisprudence et les obligations internationales du Canada confirment que, dans notre régime de relations de travail, </a:t>
            </a:r>
            <a:r>
              <a:rPr lang="fr-CA" sz="1800" u="sng" kern="100" dirty="0">
                <a:effectLst/>
                <a:ea typeface="Times New Roman" panose="02020603050405020304" pitchFamily="18" charset="0"/>
                <a:cs typeface="Times New Roman" panose="02020603050405020304" pitchFamily="18" charset="0"/>
              </a:rPr>
              <a:t>le droit de grève constitue un élément essentiel d’un processus véritable de négociation collective. Le régime juridique qui supprime la liberté de grève met les salariés à la merci de l’employeur</a:t>
            </a:r>
            <a:r>
              <a:rPr lang="fr-CA" sz="1800" kern="100" dirty="0">
                <a:effectLst/>
                <a:ea typeface="Times New Roman" panose="02020603050405020304" pitchFamily="18" charset="0"/>
                <a:cs typeface="Times New Roman" panose="02020603050405020304" pitchFamily="18" charset="0"/>
              </a:rPr>
              <a:t>. Là réside tout simplement l’essentiel. </a:t>
            </a:r>
            <a:endParaRPr lang="fr-CA" sz="1800" kern="100" dirty="0">
              <a:effectLst/>
              <a:ea typeface="Calibri" panose="020F0502020204030204" pitchFamily="34" charset="0"/>
              <a:cs typeface="Times New Roman" panose="02020603050405020304" pitchFamily="18" charset="0"/>
            </a:endParaRPr>
          </a:p>
          <a:p>
            <a:pPr indent="0" algn="just">
              <a:lnSpc>
                <a:spcPct val="107000"/>
              </a:lnSpc>
              <a:spcAft>
                <a:spcPts val="800"/>
              </a:spcAft>
              <a:buNone/>
            </a:pPr>
            <a:r>
              <a:rPr lang="fr-CA" sz="1800" kern="100" dirty="0">
                <a:effectLst/>
                <a:ea typeface="Times New Roman" panose="02020603050405020304" pitchFamily="18" charset="0"/>
                <a:cs typeface="Times New Roman" panose="02020603050405020304" pitchFamily="18" charset="0"/>
              </a:rPr>
              <a:t>Le droit de grève n’est pas seulement dérivé de la négociation collective, </a:t>
            </a:r>
            <a:r>
              <a:rPr lang="fr-CA" sz="1800" u="sng" kern="100" dirty="0">
                <a:effectLst/>
                <a:ea typeface="Times New Roman" panose="02020603050405020304" pitchFamily="18" charset="0"/>
                <a:cs typeface="Times New Roman" panose="02020603050405020304" pitchFamily="18" charset="0"/>
              </a:rPr>
              <a:t>il en constitue une composante indispensable. Le temps me paraît venu de le consacrer constitutionnellement.</a:t>
            </a:r>
            <a:r>
              <a:rPr lang="fr-CA" sz="1800" kern="100" dirty="0">
                <a:effectLst/>
                <a:ea typeface="Times New Roman" panose="02020603050405020304" pitchFamily="18" charset="0"/>
                <a:cs typeface="Times New Roman" panose="02020603050405020304" pitchFamily="18" charset="0"/>
              </a:rPr>
              <a:t> »</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100" dirty="0">
                <a:effectLst/>
                <a:ea typeface="Times New Roman" panose="02020603050405020304" pitchFamily="18" charset="0"/>
                <a:cs typeface="Times New Roman" panose="02020603050405020304" pitchFamily="18" charset="0"/>
              </a:rPr>
              <a:t>Nos soulignements</a:t>
            </a:r>
            <a:endParaRPr lang="fr-CA" sz="1800" kern="100" dirty="0">
              <a:effectLst/>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211E0330-4B1E-73C7-D014-D8CE7923206A}"/>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2EEBB945-1947-2FCE-C3FC-C0C1B1B8AEAC}"/>
              </a:ext>
            </a:extLst>
          </p:cNvPr>
          <p:cNvSpPr>
            <a:spLocks noGrp="1"/>
          </p:cNvSpPr>
          <p:nvPr>
            <p:ph type="sldNum" sz="quarter" idx="12"/>
          </p:nvPr>
        </p:nvSpPr>
        <p:spPr>
          <a:xfrm>
            <a:off x="10028862" y="6449660"/>
            <a:ext cx="1900084" cy="365125"/>
          </a:xfrm>
        </p:spPr>
        <p:txBody>
          <a:bodyPr/>
          <a:lstStyle/>
          <a:p>
            <a:fld id="{9FAFBFBC-F238-4FFD-961D-2C0CA3599A8D}" type="slidenum">
              <a:rPr lang="fr-FR" b="1" smtClean="0"/>
              <a:t>13</a:t>
            </a:fld>
            <a:endParaRPr lang="fr-FR" b="1" dirty="0"/>
          </a:p>
        </p:txBody>
      </p:sp>
    </p:spTree>
    <p:extLst>
      <p:ext uri="{BB962C8B-B14F-4D97-AF65-F5344CB8AC3E}">
        <p14:creationId xmlns:p14="http://schemas.microsoft.com/office/powerpoint/2010/main" val="156779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61F58-949B-259B-6975-2E21A58538AA}"/>
              </a:ext>
            </a:extLst>
          </p:cNvPr>
          <p:cNvSpPr>
            <a:spLocks noGrp="1"/>
          </p:cNvSpPr>
          <p:nvPr>
            <p:ph type="title"/>
          </p:nvPr>
        </p:nvSpPr>
        <p:spPr/>
        <p:txBody>
          <a:bodyPr>
            <a:normAutofit/>
          </a:bodyPr>
          <a:lstStyle/>
          <a:p>
            <a:r>
              <a:rPr lang="fr-CA" kern="0" dirty="0">
                <a:effectLst/>
                <a:ea typeface="Calibri" panose="020F0502020204030204" pitchFamily="34" charset="0"/>
                <a:cs typeface="Times New Roman" panose="02020603050405020304" pitchFamily="18" charset="0"/>
              </a:rPr>
              <a:t>Les lois spéciales au Québec</a:t>
            </a:r>
            <a:endParaRPr lang="fr-CA" dirty="0"/>
          </a:p>
        </p:txBody>
      </p:sp>
      <p:sp>
        <p:nvSpPr>
          <p:cNvPr id="3" name="Espace réservé du contenu 2">
            <a:extLst>
              <a:ext uri="{FF2B5EF4-FFF2-40B4-BE49-F238E27FC236}">
                <a16:creationId xmlns:a16="http://schemas.microsoft.com/office/drawing/2014/main" id="{8CB40513-A65C-1180-047C-B3354F6A8E90}"/>
              </a:ext>
            </a:extLst>
          </p:cNvPr>
          <p:cNvSpPr>
            <a:spLocks noGrp="1"/>
          </p:cNvSpPr>
          <p:nvPr>
            <p:ph idx="1"/>
          </p:nvPr>
        </p:nvSpPr>
        <p:spPr/>
        <p:txBody>
          <a:bodyPr>
            <a:normAutofit/>
          </a:bodyPr>
          <a:lstStyle/>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En 2017, le gouvernement du Québec adopte une loi spéciale lors du conflit avec les juristes et notaires de l’État. Cette loi spéciale se détaillait comme suit : </a:t>
            </a:r>
          </a:p>
          <a:p>
            <a:pPr marL="342900" lvl="0" indent="-342900" algn="just">
              <a:lnSpc>
                <a:spcPct val="107000"/>
              </a:lnSpc>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Interdiction pour les personnes salariées de participer à toute action concertée ayant pour effet d’empêcher ou de diminuer la prestation de travail</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Interdiction de faire la grève</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Mesures administratives : fin de la retenue des cotisations, suspension des libérations syndicales, etc.</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Préautorisation des actions collectives contre le syndicat</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Négociation possible, mais le défaut d’entente entraîne l’imposition de conditions salariales inférieures à la dernière offre patronale</a:t>
            </a:r>
            <a:endParaRPr lang="fr-CA" sz="1800" kern="100" dirty="0">
              <a:effectLst/>
              <a:ea typeface="Calibri" panose="020F0502020204030204" pitchFamily="34" charset="0"/>
              <a:cs typeface="Times New Roman" panose="02020603050405020304" pitchFamily="18" charset="0"/>
            </a:endParaRPr>
          </a:p>
          <a:p>
            <a:endParaRPr lang="fr-CA" dirty="0"/>
          </a:p>
        </p:txBody>
      </p:sp>
      <p:sp>
        <p:nvSpPr>
          <p:cNvPr id="4" name="Espace réservé du pied de page 3">
            <a:extLst>
              <a:ext uri="{FF2B5EF4-FFF2-40B4-BE49-F238E27FC236}">
                <a16:creationId xmlns:a16="http://schemas.microsoft.com/office/drawing/2014/main" id="{87A832AA-B45E-A8EF-6CF4-3C66F0977506}"/>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1398AB13-B665-DF0C-80C1-2BD4E7981D36}"/>
              </a:ext>
            </a:extLst>
          </p:cNvPr>
          <p:cNvSpPr>
            <a:spLocks noGrp="1"/>
          </p:cNvSpPr>
          <p:nvPr>
            <p:ph type="sldNum" sz="quarter" idx="12"/>
          </p:nvPr>
        </p:nvSpPr>
        <p:spPr>
          <a:xfrm>
            <a:off x="10028859" y="6449656"/>
            <a:ext cx="1900084" cy="365125"/>
          </a:xfrm>
        </p:spPr>
        <p:txBody>
          <a:bodyPr/>
          <a:lstStyle/>
          <a:p>
            <a:fld id="{B991B393-A022-427F-A102-6C582B04EB0D}" type="slidenum">
              <a:rPr lang="fr-FR" b="1" smtClean="0"/>
              <a:t>14</a:t>
            </a:fld>
            <a:endParaRPr lang="fr-FR" b="1" dirty="0"/>
          </a:p>
        </p:txBody>
      </p:sp>
    </p:spTree>
    <p:extLst>
      <p:ext uri="{BB962C8B-B14F-4D97-AF65-F5344CB8AC3E}">
        <p14:creationId xmlns:p14="http://schemas.microsoft.com/office/powerpoint/2010/main" val="368438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23CB82-2A81-4038-3749-C2905672D48F}"/>
              </a:ext>
            </a:extLst>
          </p:cNvPr>
          <p:cNvSpPr>
            <a:spLocks noGrp="1"/>
          </p:cNvSpPr>
          <p:nvPr>
            <p:ph type="title"/>
          </p:nvPr>
        </p:nvSpPr>
        <p:spPr>
          <a:xfrm>
            <a:off x="3520259" y="365126"/>
            <a:ext cx="8541112" cy="926962"/>
          </a:xfrm>
        </p:spPr>
        <p:txBody>
          <a:bodyPr>
            <a:normAutofit fontScale="90000"/>
          </a:bodyPr>
          <a:lstStyle/>
          <a:p>
            <a:r>
              <a:rPr lang="fr-CA" sz="4400" kern="0" dirty="0">
                <a:effectLst/>
                <a:ea typeface="Calibri" panose="020F0502020204030204" pitchFamily="34" charset="0"/>
                <a:cs typeface="Times New Roman" panose="02020603050405020304" pitchFamily="18" charset="0"/>
              </a:rPr>
              <a:t>Les lois spéciales au Québec </a:t>
            </a:r>
            <a:r>
              <a:rPr lang="fr-CA" sz="3300" kern="0" dirty="0">
                <a:effectLst/>
                <a:ea typeface="Calibri" panose="020F0502020204030204" pitchFamily="34" charset="0"/>
                <a:cs typeface="Times New Roman" panose="02020603050405020304" pitchFamily="18" charset="0"/>
              </a:rPr>
              <a:t>(suite)</a:t>
            </a:r>
            <a:endParaRPr lang="fr-CA" sz="3300" dirty="0"/>
          </a:p>
        </p:txBody>
      </p:sp>
      <p:sp>
        <p:nvSpPr>
          <p:cNvPr id="3" name="Espace réservé du contenu 2">
            <a:extLst>
              <a:ext uri="{FF2B5EF4-FFF2-40B4-BE49-F238E27FC236}">
                <a16:creationId xmlns:a16="http://schemas.microsoft.com/office/drawing/2014/main" id="{EFE13D18-4B67-5F0F-AB31-ECA656E6EB47}"/>
              </a:ext>
            </a:extLst>
          </p:cNvPr>
          <p:cNvSpPr>
            <a:spLocks noGrp="1"/>
          </p:cNvSpPr>
          <p:nvPr>
            <p:ph idx="1"/>
          </p:nvPr>
        </p:nvSpPr>
        <p:spPr/>
        <p:txBody>
          <a:bodyPr>
            <a:normAutofit fontScale="92500" lnSpcReduction="20000"/>
          </a:bodyPr>
          <a:lstStyle/>
          <a:p>
            <a:pPr marL="0" indent="0" algn="just">
              <a:lnSpc>
                <a:spcPct val="107000"/>
              </a:lnSpc>
              <a:spcAft>
                <a:spcPts val="800"/>
              </a:spcAft>
              <a:buNone/>
            </a:pPr>
            <a:r>
              <a:rPr lang="fr-CA" sz="1900" kern="0" dirty="0">
                <a:effectLst/>
                <a:ea typeface="Calibri" panose="020F0502020204030204" pitchFamily="34" charset="0"/>
                <a:cs typeface="Times New Roman" panose="02020603050405020304" pitchFamily="18" charset="0"/>
              </a:rPr>
              <a:t>En se basant sur l’arrêt </a:t>
            </a:r>
            <a:r>
              <a:rPr lang="fr-CA" sz="1900" i="1" kern="0" dirty="0">
                <a:effectLst/>
                <a:ea typeface="Calibri" panose="020F0502020204030204" pitchFamily="34" charset="0"/>
                <a:cs typeface="Times New Roman" panose="02020603050405020304" pitchFamily="18" charset="0"/>
              </a:rPr>
              <a:t>Saskatchewan</a:t>
            </a:r>
            <a:r>
              <a:rPr lang="fr-CA" sz="1900" kern="0" dirty="0">
                <a:effectLst/>
                <a:ea typeface="Calibri" panose="020F0502020204030204" pitchFamily="34" charset="0"/>
                <a:cs typeface="Times New Roman" panose="02020603050405020304" pitchFamily="18" charset="0"/>
              </a:rPr>
              <a:t>, </a:t>
            </a:r>
            <a:r>
              <a:rPr lang="fr-CA" sz="1900" kern="0" dirty="0">
                <a:ea typeface="Calibri" panose="020F0502020204030204" pitchFamily="34" charset="0"/>
                <a:cs typeface="Times New Roman" panose="02020603050405020304" pitchFamily="18" charset="0"/>
              </a:rPr>
              <a:t>la Cour supérieure et </a:t>
            </a:r>
            <a:r>
              <a:rPr lang="fr-CA" sz="1900" kern="0" dirty="0">
                <a:effectLst/>
                <a:ea typeface="Calibri" panose="020F0502020204030204" pitchFamily="34" charset="0"/>
                <a:cs typeface="Times New Roman" panose="02020603050405020304" pitchFamily="18" charset="0"/>
              </a:rPr>
              <a:t>la Cour d’appel du Québec ont tranché en faveur des grévistes :</a:t>
            </a:r>
            <a:r>
              <a:rPr lang="fr-CA" sz="1900" kern="100" dirty="0">
                <a:effectLst/>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fr-CA" sz="1900" kern="100" dirty="0">
                <a:effectLst/>
                <a:ea typeface="Calibri" panose="020F0502020204030204" pitchFamily="34" charset="0"/>
                <a:cs typeface="Times New Roman" panose="02020603050405020304" pitchFamily="18" charset="0"/>
              </a:rPr>
              <a:t>L’interdiction du droit de grève perturbe l’équilibre des rapports de force entre les employées et employés et l’employeur</a:t>
            </a:r>
          </a:p>
          <a:p>
            <a:pPr marL="342900" lvl="0" indent="-342900" algn="just">
              <a:lnSpc>
                <a:spcPct val="107000"/>
              </a:lnSpc>
              <a:spcAft>
                <a:spcPts val="800"/>
              </a:spcAft>
              <a:buFont typeface="Symbol" panose="05050102010706020507" pitchFamily="18" charset="2"/>
              <a:buChar char=""/>
            </a:pPr>
            <a:r>
              <a:rPr lang="fr-CA" sz="1900" kern="100" dirty="0">
                <a:effectLst/>
                <a:ea typeface="Calibri" panose="020F0502020204030204" pitchFamily="34" charset="0"/>
                <a:cs typeface="Times New Roman" panose="02020603050405020304" pitchFamily="18" charset="0"/>
              </a:rPr>
              <a:t>La grève contribue au processus de négociation</a:t>
            </a:r>
          </a:p>
          <a:p>
            <a:pPr marL="342900" lvl="0" indent="-342900" algn="just">
              <a:lnSpc>
                <a:spcPct val="107000"/>
              </a:lnSpc>
              <a:spcAft>
                <a:spcPts val="800"/>
              </a:spcAft>
              <a:buFont typeface="Symbol" panose="05050102010706020507" pitchFamily="18" charset="2"/>
              <a:buChar char=""/>
            </a:pPr>
            <a:r>
              <a:rPr lang="fr-CA" sz="1900" kern="100" dirty="0">
                <a:effectLst/>
                <a:ea typeface="Calibri" panose="020F0502020204030204" pitchFamily="34" charset="0"/>
                <a:cs typeface="Times New Roman" panose="02020603050405020304" pitchFamily="18" charset="0"/>
              </a:rPr>
              <a:t>Si l’État veut retirer le droit de grève, il doit le remplacer par un processus impartial et efficace</a:t>
            </a:r>
          </a:p>
          <a:p>
            <a:pPr marL="0" indent="0" algn="just">
              <a:lnSpc>
                <a:spcPct val="107000"/>
              </a:lnSpc>
              <a:spcAft>
                <a:spcPts val="800"/>
              </a:spcAft>
              <a:buNone/>
            </a:pPr>
            <a:r>
              <a:rPr lang="fr-CA" sz="1900" kern="100" dirty="0">
                <a:effectLst/>
                <a:ea typeface="Calibri" panose="020F0502020204030204" pitchFamily="34" charset="0"/>
                <a:cs typeface="Times New Roman" panose="02020603050405020304" pitchFamily="18" charset="0"/>
              </a:rPr>
              <a:t>La loi spéciale de 2017 a été jugée anticonstitutionnelle, car elle porte atteinte à la liberté d’association garantie par les chartes et n’est pas justifiée dans une société libre et démocratique.</a:t>
            </a:r>
          </a:p>
          <a:p>
            <a:pPr marL="0" indent="0" algn="just">
              <a:lnSpc>
                <a:spcPct val="107000"/>
              </a:lnSpc>
              <a:spcAft>
                <a:spcPts val="800"/>
              </a:spcAft>
              <a:buNone/>
            </a:pPr>
            <a:r>
              <a:rPr lang="fr-CA" sz="1900" kern="100" dirty="0">
                <a:effectLst/>
                <a:ea typeface="Calibri" panose="020F0502020204030204" pitchFamily="34" charset="0"/>
                <a:cs typeface="Times New Roman" panose="02020603050405020304" pitchFamily="18" charset="0"/>
              </a:rPr>
              <a:t>La </a:t>
            </a:r>
            <a:r>
              <a:rPr lang="fr-CA" sz="1900" b="1" kern="100" dirty="0">
                <a:effectLst/>
                <a:ea typeface="Calibri" panose="020F0502020204030204" pitchFamily="34" charset="0"/>
                <a:cs typeface="Times New Roman" panose="02020603050405020304" pitchFamily="18" charset="0"/>
              </a:rPr>
              <a:t>loi 43 de 2005 serait probablement jugée inconstitutionnelle aujourd’hui</a:t>
            </a:r>
            <a:r>
              <a:rPr lang="fr-CA" sz="1900" kern="100" dirty="0">
                <a:effectLst/>
                <a:ea typeface="Calibri" panose="020F0502020204030204" pitchFamily="34" charset="0"/>
                <a:cs typeface="Times New Roman" panose="02020603050405020304" pitchFamily="18" charset="0"/>
              </a:rPr>
              <a:t>, du moins en partie, dans le nouveau cadre juridique établi depuis l’arrêt </a:t>
            </a:r>
            <a:r>
              <a:rPr lang="fr-CA" sz="1900" i="1" kern="100" dirty="0">
                <a:effectLst/>
                <a:ea typeface="Calibri" panose="020F0502020204030204" pitchFamily="34" charset="0"/>
                <a:cs typeface="Times New Roman" panose="02020603050405020304" pitchFamily="18" charset="0"/>
              </a:rPr>
              <a:t>Saskatchewan</a:t>
            </a:r>
            <a:r>
              <a:rPr lang="fr-CA" sz="1900" i="1" kern="0" dirty="0">
                <a:effectLst/>
                <a:ea typeface="Calibri" panose="020F0502020204030204" pitchFamily="34" charset="0"/>
                <a:cs typeface="Times New Roman" panose="02020603050405020304" pitchFamily="18" charset="0"/>
              </a:rPr>
              <a:t>.</a:t>
            </a:r>
            <a:endParaRPr lang="fr-CA" sz="1900" kern="100" dirty="0">
              <a:effectLst/>
              <a:ea typeface="Calibri" panose="020F0502020204030204" pitchFamily="34" charset="0"/>
              <a:cs typeface="Times New Roman" panose="02020603050405020304" pitchFamily="18" charset="0"/>
            </a:endParaRPr>
          </a:p>
          <a:p>
            <a:endParaRPr lang="fr-CA" dirty="0"/>
          </a:p>
        </p:txBody>
      </p:sp>
      <p:sp>
        <p:nvSpPr>
          <p:cNvPr id="4" name="Espace réservé du pied de page 3">
            <a:extLst>
              <a:ext uri="{FF2B5EF4-FFF2-40B4-BE49-F238E27FC236}">
                <a16:creationId xmlns:a16="http://schemas.microsoft.com/office/drawing/2014/main" id="{5F87F85A-D95F-5C95-EBAF-C67B524C5D3C}"/>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A2038E4C-ED90-5ED8-4BF3-D034EA265997}"/>
              </a:ext>
            </a:extLst>
          </p:cNvPr>
          <p:cNvSpPr>
            <a:spLocks noGrp="1"/>
          </p:cNvSpPr>
          <p:nvPr>
            <p:ph type="sldNum" sz="quarter" idx="12"/>
          </p:nvPr>
        </p:nvSpPr>
        <p:spPr/>
        <p:txBody>
          <a:bodyPr/>
          <a:lstStyle/>
          <a:p>
            <a:fld id="{D21527BF-C327-4CD5-9946-C2B3616A75CC}" type="slidenum">
              <a:rPr lang="fr-FR" b="1" smtClean="0"/>
              <a:t>15</a:t>
            </a:fld>
            <a:endParaRPr lang="fr-FR" b="1" dirty="0"/>
          </a:p>
        </p:txBody>
      </p:sp>
    </p:spTree>
    <p:extLst>
      <p:ext uri="{BB962C8B-B14F-4D97-AF65-F5344CB8AC3E}">
        <p14:creationId xmlns:p14="http://schemas.microsoft.com/office/powerpoint/2010/main" val="295340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9F009-ECC2-F68D-D09B-F8EF6BD7C70A}"/>
              </a:ext>
            </a:extLst>
          </p:cNvPr>
          <p:cNvSpPr>
            <a:spLocks noGrp="1"/>
          </p:cNvSpPr>
          <p:nvPr>
            <p:ph type="title"/>
          </p:nvPr>
        </p:nvSpPr>
        <p:spPr>
          <a:xfrm>
            <a:off x="3520259" y="365126"/>
            <a:ext cx="8541112" cy="926962"/>
          </a:xfrm>
        </p:spPr>
        <p:txBody>
          <a:bodyPr>
            <a:normAutofit fontScale="90000"/>
          </a:bodyPr>
          <a:lstStyle/>
          <a:p>
            <a:r>
              <a:rPr lang="fr-CA" sz="4400" kern="0" dirty="0">
                <a:effectLst/>
                <a:ea typeface="Calibri" panose="020F0502020204030204" pitchFamily="34" charset="0"/>
                <a:cs typeface="Times New Roman" panose="02020603050405020304" pitchFamily="18" charset="0"/>
              </a:rPr>
              <a:t>Les lois spéciales au Québec </a:t>
            </a:r>
            <a:r>
              <a:rPr lang="fr-CA" sz="3200" kern="0" dirty="0">
                <a:effectLst/>
                <a:ea typeface="Calibri" panose="020F0502020204030204" pitchFamily="34" charset="0"/>
                <a:cs typeface="Times New Roman" panose="02020603050405020304" pitchFamily="18" charset="0"/>
              </a:rPr>
              <a:t>(suite)</a:t>
            </a:r>
            <a:endParaRPr lang="fr-CA" dirty="0"/>
          </a:p>
        </p:txBody>
      </p:sp>
      <p:sp>
        <p:nvSpPr>
          <p:cNvPr id="3" name="Espace réservé du contenu 2">
            <a:extLst>
              <a:ext uri="{FF2B5EF4-FFF2-40B4-BE49-F238E27FC236}">
                <a16:creationId xmlns:a16="http://schemas.microsoft.com/office/drawing/2014/main" id="{09B72D37-DA12-FAFC-914C-65786D610D61}"/>
              </a:ext>
            </a:extLst>
          </p:cNvPr>
          <p:cNvSpPr>
            <a:spLocks noGrp="1"/>
          </p:cNvSpPr>
          <p:nvPr>
            <p:ph idx="1"/>
          </p:nvPr>
        </p:nvSpPr>
        <p:spPr>
          <a:xfrm>
            <a:off x="1212574" y="1648341"/>
            <a:ext cx="10141225" cy="4351338"/>
          </a:xfrm>
        </p:spPr>
        <p:txBody>
          <a:bodyPr>
            <a:normAutofit fontScale="92500" lnSpcReduction="10000"/>
          </a:bodyPr>
          <a:lstStyle/>
          <a:p>
            <a:pPr marL="0" indent="0" algn="just">
              <a:lnSpc>
                <a:spcPct val="107000"/>
              </a:lnSpc>
              <a:spcAft>
                <a:spcPts val="800"/>
              </a:spcAft>
              <a:buNone/>
            </a:pPr>
            <a:r>
              <a:rPr lang="fr-CA" sz="1900" kern="0" dirty="0">
                <a:effectLst/>
                <a:ea typeface="Calibri" panose="020F0502020204030204" pitchFamily="34" charset="0"/>
                <a:cs typeface="Times New Roman" panose="02020603050405020304" pitchFamily="18" charset="0"/>
              </a:rPr>
              <a:t>En juillet 2023, les chauffeurs d’autobus du Réseau de transport de la Capitale (RTC) ont exercé leur droit de grève. Le maire de Québec Bruno Marchand a rapidement évoqué le recours à une loi spéciale. Voici la réponse du ministre du Travail, M. </a:t>
            </a:r>
            <a:r>
              <a:rPr lang="fr-CA" sz="1900" kern="0">
                <a:effectLst/>
                <a:ea typeface="Calibri" panose="020F0502020204030204" pitchFamily="34" charset="0"/>
                <a:cs typeface="Times New Roman" panose="02020603050405020304" pitchFamily="18" charset="0"/>
              </a:rPr>
              <a:t>Jean Boulet </a:t>
            </a:r>
            <a:r>
              <a:rPr lang="fr-CA" sz="1900" kern="0" dirty="0">
                <a:effectLst/>
                <a:ea typeface="Calibri" panose="020F0502020204030204" pitchFamily="34" charset="0"/>
                <a:cs typeface="Times New Roman" panose="02020603050405020304" pitchFamily="18" charset="0"/>
              </a:rPr>
              <a:t>: </a:t>
            </a:r>
            <a:endParaRPr lang="fr-CA" sz="19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1900" kern="0" dirty="0">
                <a:effectLst/>
                <a:ea typeface="Calibri" panose="020F0502020204030204" pitchFamily="34" charset="0"/>
                <a:cs typeface="Times New Roman" panose="02020603050405020304" pitchFamily="18" charset="0"/>
              </a:rPr>
              <a:t>« Il n’est pas question d’une loi spéciale. »</a:t>
            </a:r>
            <a:endParaRPr lang="fr-CA" sz="19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1900" kern="0" dirty="0">
                <a:effectLst/>
                <a:ea typeface="Calibri" panose="020F0502020204030204" pitchFamily="34" charset="0"/>
                <a:cs typeface="Times New Roman" panose="02020603050405020304" pitchFamily="18" charset="0"/>
              </a:rPr>
              <a:t>« On n’amendera pas nos lois chaque fois qu’une décision défavorise une partie. On n’éliminera pas l’exercice du droit de grève chaque fois qu’il est exercé. »</a:t>
            </a:r>
            <a:endParaRPr lang="fr-CA" sz="1900" kern="100" dirty="0">
              <a:effectLst/>
              <a:ea typeface="Calibri" panose="020F0502020204030204" pitchFamily="34" charset="0"/>
              <a:cs typeface="Times New Roman" panose="02020603050405020304" pitchFamily="18" charset="0"/>
            </a:endParaRPr>
          </a:p>
          <a:p>
            <a:pPr marL="0" indent="0" algn="r">
              <a:lnSpc>
                <a:spcPct val="107000"/>
              </a:lnSpc>
              <a:spcAft>
                <a:spcPts val="800"/>
              </a:spcAft>
              <a:buNone/>
            </a:pPr>
            <a:r>
              <a:rPr lang="fr-FR" sz="1900" kern="0" dirty="0">
                <a:effectLst/>
                <a:ea typeface="Calibri" panose="020F0502020204030204" pitchFamily="34" charset="0"/>
                <a:cs typeface="Times New Roman" panose="02020603050405020304" pitchFamily="18" charset="0"/>
              </a:rPr>
              <a:t>							 La Presse, le 4 juillet 2023</a:t>
            </a:r>
            <a:r>
              <a:rPr lang="fr-CA" sz="1900" kern="0" dirty="0">
                <a:effectLst/>
                <a:ea typeface="Calibri" panose="020F0502020204030204" pitchFamily="34" charset="0"/>
                <a:cs typeface="Times New Roman" panose="02020603050405020304" pitchFamily="18" charset="0"/>
              </a:rPr>
              <a:t> </a:t>
            </a:r>
            <a:endParaRPr lang="fr-CA" sz="19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900" kern="0" dirty="0">
                <a:effectLst/>
                <a:ea typeface="Calibri" panose="020F0502020204030204" pitchFamily="34" charset="0"/>
                <a:cs typeface="Times New Roman" panose="02020603050405020304" pitchFamily="18" charset="0"/>
              </a:rPr>
              <a:t>« Le droit de grève, depuis 2015, à la suite d’une décision de la Cour suprême du Canada, est reconnu comme un droit fondamental et le paysage juridique canadien et québécois a évolué beaucoup. »</a:t>
            </a:r>
            <a:endParaRPr lang="fr-CA" sz="1900" kern="100" dirty="0">
              <a:effectLst/>
              <a:ea typeface="Calibri" panose="020F0502020204030204" pitchFamily="34" charset="0"/>
              <a:cs typeface="Times New Roman" panose="02020603050405020304" pitchFamily="18" charset="0"/>
            </a:endParaRPr>
          </a:p>
          <a:p>
            <a:pPr marL="0" indent="0" algn="r">
              <a:lnSpc>
                <a:spcPct val="107000"/>
              </a:lnSpc>
              <a:spcAft>
                <a:spcPts val="800"/>
              </a:spcAft>
              <a:buNone/>
            </a:pPr>
            <a:r>
              <a:rPr lang="fr-CA" sz="1900" kern="0" dirty="0">
                <a:effectLst/>
                <a:ea typeface="Calibri" panose="020F0502020204030204" pitchFamily="34" charset="0"/>
                <a:cs typeface="Times New Roman" panose="02020603050405020304" pitchFamily="18" charset="0"/>
              </a:rPr>
              <a:t>Tout un matin (Radio-Canada), 4 juillet 2023</a:t>
            </a:r>
            <a:endParaRPr lang="fr-CA" sz="1900" kern="100" dirty="0">
              <a:effectLst/>
              <a:ea typeface="Calibri" panose="020F0502020204030204" pitchFamily="34" charset="0"/>
              <a:cs typeface="Times New Roman" panose="02020603050405020304" pitchFamily="18" charset="0"/>
            </a:endParaRPr>
          </a:p>
          <a:p>
            <a:endParaRPr lang="fr-CA" dirty="0"/>
          </a:p>
        </p:txBody>
      </p:sp>
      <p:sp>
        <p:nvSpPr>
          <p:cNvPr id="4" name="Espace réservé du pied de page 3">
            <a:extLst>
              <a:ext uri="{FF2B5EF4-FFF2-40B4-BE49-F238E27FC236}">
                <a16:creationId xmlns:a16="http://schemas.microsoft.com/office/drawing/2014/main" id="{1BFACB43-74EC-0524-4015-08E3FF69C7A3}"/>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8E3D55BC-4905-9FAF-0E0E-36508FF16FDB}"/>
              </a:ext>
            </a:extLst>
          </p:cNvPr>
          <p:cNvSpPr>
            <a:spLocks noGrp="1"/>
          </p:cNvSpPr>
          <p:nvPr>
            <p:ph type="sldNum" sz="quarter" idx="12"/>
          </p:nvPr>
        </p:nvSpPr>
        <p:spPr>
          <a:xfrm>
            <a:off x="10056854" y="6449659"/>
            <a:ext cx="1900084" cy="365125"/>
          </a:xfrm>
        </p:spPr>
        <p:txBody>
          <a:bodyPr/>
          <a:lstStyle/>
          <a:p>
            <a:fld id="{61DF291C-8989-43D8-8C14-DC2C928EC121}" type="slidenum">
              <a:rPr lang="fr-FR" b="1" smtClean="0"/>
              <a:t>16</a:t>
            </a:fld>
            <a:endParaRPr lang="fr-FR" b="1" dirty="0"/>
          </a:p>
        </p:txBody>
      </p:sp>
    </p:spTree>
    <p:extLst>
      <p:ext uri="{BB962C8B-B14F-4D97-AF65-F5344CB8AC3E}">
        <p14:creationId xmlns:p14="http://schemas.microsoft.com/office/powerpoint/2010/main" val="158156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5AD47A-502A-B882-7B73-FB6533BF4282}"/>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70D75915-3493-BE0B-8521-7127B12A37DC}"/>
              </a:ext>
            </a:extLst>
          </p:cNvPr>
          <p:cNvSpPr>
            <a:spLocks noGrp="1"/>
          </p:cNvSpPr>
          <p:nvPr>
            <p:ph idx="1"/>
          </p:nvPr>
        </p:nvSpPr>
        <p:spPr/>
        <p:txBody>
          <a:bodyPr>
            <a:normAutofit/>
          </a:bodyPr>
          <a:lstStyle/>
          <a:p>
            <a:pPr marL="0" indent="0" algn="ctr">
              <a:buNone/>
            </a:pPr>
            <a:endParaRPr lang="fr-CA" sz="4800" dirty="0"/>
          </a:p>
          <a:p>
            <a:pPr marL="0" indent="0" algn="ctr">
              <a:buNone/>
            </a:pPr>
            <a:endParaRPr lang="fr-CA" sz="4800" dirty="0"/>
          </a:p>
          <a:p>
            <a:pPr marL="0" indent="0" algn="ctr">
              <a:buNone/>
            </a:pPr>
            <a:r>
              <a:rPr lang="fr-CA" sz="4800" dirty="0"/>
              <a:t>Merci!</a:t>
            </a:r>
          </a:p>
        </p:txBody>
      </p:sp>
      <p:sp>
        <p:nvSpPr>
          <p:cNvPr id="4" name="Espace réservé du pied de page 3">
            <a:extLst>
              <a:ext uri="{FF2B5EF4-FFF2-40B4-BE49-F238E27FC236}">
                <a16:creationId xmlns:a16="http://schemas.microsoft.com/office/drawing/2014/main" id="{D259D90E-E7C2-E94F-FD34-8B867E718696}"/>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6297DA4C-CEDF-D20E-BD6B-149CAA15388F}"/>
              </a:ext>
            </a:extLst>
          </p:cNvPr>
          <p:cNvSpPr>
            <a:spLocks noGrp="1"/>
          </p:cNvSpPr>
          <p:nvPr>
            <p:ph type="sldNum" sz="quarter" idx="12"/>
          </p:nvPr>
        </p:nvSpPr>
        <p:spPr>
          <a:xfrm>
            <a:off x="10066175" y="6496315"/>
            <a:ext cx="1900084" cy="365125"/>
          </a:xfrm>
        </p:spPr>
        <p:txBody>
          <a:bodyPr/>
          <a:lstStyle/>
          <a:p>
            <a:fld id="{C3AC668B-96CD-4A23-8C3E-70CDE004AC39}" type="slidenum">
              <a:rPr lang="fr-FR" b="1" smtClean="0"/>
              <a:t>17</a:t>
            </a:fld>
            <a:endParaRPr lang="fr-FR" b="1" dirty="0"/>
          </a:p>
        </p:txBody>
      </p:sp>
    </p:spTree>
    <p:extLst>
      <p:ext uri="{BB962C8B-B14F-4D97-AF65-F5344CB8AC3E}">
        <p14:creationId xmlns:p14="http://schemas.microsoft.com/office/powerpoint/2010/main" val="339451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7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912E-C818-CB4B-AC0A-79DB316552FD}"/>
              </a:ext>
            </a:extLst>
          </p:cNvPr>
          <p:cNvSpPr>
            <a:spLocks noGrp="1"/>
          </p:cNvSpPr>
          <p:nvPr>
            <p:ph type="title"/>
          </p:nvPr>
        </p:nvSpPr>
        <p:spPr/>
        <p:txBody>
          <a:bodyPr/>
          <a:lstStyle/>
          <a:p>
            <a:r>
              <a:rPr lang="fr-CA" dirty="0"/>
              <a:t>Pourquoi la grève?</a:t>
            </a:r>
          </a:p>
        </p:txBody>
      </p:sp>
      <p:sp>
        <p:nvSpPr>
          <p:cNvPr id="3" name="Content Placeholder 2">
            <a:extLst>
              <a:ext uri="{FF2B5EF4-FFF2-40B4-BE49-F238E27FC236}">
                <a16:creationId xmlns:a16="http://schemas.microsoft.com/office/drawing/2014/main" id="{D0351BCF-60AF-3640-9EF3-BDE4D74892E6}"/>
              </a:ext>
            </a:extLst>
          </p:cNvPr>
          <p:cNvSpPr>
            <a:spLocks noGrp="1"/>
          </p:cNvSpPr>
          <p:nvPr>
            <p:ph idx="1"/>
          </p:nvPr>
        </p:nvSpPr>
        <p:spPr/>
        <p:txBody>
          <a:bodyPr>
            <a:normAutofit lnSpcReduction="10000"/>
          </a:bodyPr>
          <a:lstStyle/>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La grève est le moyen de pression ultime qui, tout au long de l’histoire du mouvement syndical, a permis de lutter contre l’arbitraire patronal et défendre les droits des travailleuses et travailleurs. </a:t>
            </a:r>
            <a:r>
              <a:rPr lang="fr-CA" sz="1800" b="1" kern="100" dirty="0">
                <a:effectLst/>
                <a:ea typeface="Calibri" panose="020F0502020204030204" pitchFamily="34" charset="0"/>
                <a:cs typeface="Times New Roman" panose="02020603050405020304" pitchFamily="18" charset="0"/>
              </a:rPr>
              <a:t>C’est l’un des piliers de la justice sociale et de la démocratie.</a:t>
            </a:r>
            <a:r>
              <a:rPr lang="fr-CA" sz="1800" kern="100" dirty="0">
                <a:effectLst/>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C’est la démonstration ultime du caractère essentiel de la contribution des travailleuses et travailleurs :</a:t>
            </a:r>
          </a:p>
          <a:p>
            <a:pPr marL="342900" lvl="0" indent="-342900" algn="just">
              <a:lnSpc>
                <a:spcPct val="107000"/>
              </a:lnSpc>
              <a:spcAft>
                <a:spcPts val="800"/>
              </a:spcAft>
              <a:buFont typeface="Symbol" panose="05050102010706020507" pitchFamily="18" charset="2"/>
              <a:buChar char=""/>
            </a:pPr>
            <a:r>
              <a:rPr lang="fr-CA" sz="1800" kern="100" dirty="0">
                <a:effectLst/>
                <a:ea typeface="Calibri" panose="020F0502020204030204" pitchFamily="34" charset="0"/>
                <a:cs typeface="Times New Roman" panose="02020603050405020304" pitchFamily="18" charset="0"/>
              </a:rPr>
              <a:t>Dans le secteur privé, la grève permet de rappeler à l’employeur que sans travail, il peut difficilement produire et faire des profits : on vise son portefeuille</a:t>
            </a:r>
          </a:p>
          <a:p>
            <a:pPr marL="342900" lvl="0" indent="-342900" algn="just">
              <a:lnSpc>
                <a:spcPct val="107000"/>
              </a:lnSpc>
              <a:spcAft>
                <a:spcPts val="800"/>
              </a:spcAft>
              <a:buFont typeface="Symbol" panose="05050102010706020507" pitchFamily="18" charset="2"/>
              <a:buChar char=""/>
            </a:pPr>
            <a:r>
              <a:rPr lang="fr-CA" sz="1800" kern="100" dirty="0">
                <a:effectLst/>
                <a:ea typeface="Calibri" panose="020F0502020204030204" pitchFamily="34" charset="0"/>
                <a:cs typeface="Times New Roman" panose="02020603050405020304" pitchFamily="18" charset="0"/>
              </a:rPr>
              <a:t>Dans le secteur public, le gouvernement ne peut plus offrir les services que la population finance par les impôts et qui sont essentiels au développement social et économique : on vise sa crédibilité politique </a:t>
            </a:r>
          </a:p>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La grève, c’est la liberté de refuser de vendre son travail en deçà du prix qu’on demande</a:t>
            </a:r>
          </a:p>
          <a:p>
            <a:endParaRPr lang="en-US" dirty="0"/>
          </a:p>
        </p:txBody>
      </p:sp>
      <p:sp>
        <p:nvSpPr>
          <p:cNvPr id="4" name="Espace réservé du pied de page 3">
            <a:extLst>
              <a:ext uri="{FF2B5EF4-FFF2-40B4-BE49-F238E27FC236}">
                <a16:creationId xmlns:a16="http://schemas.microsoft.com/office/drawing/2014/main" id="{2D120EBB-92C0-D753-EE0E-5F7A26A86C78}"/>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BBA003D3-393F-3AFD-18E4-C19DCF389170}"/>
              </a:ext>
            </a:extLst>
          </p:cNvPr>
          <p:cNvSpPr>
            <a:spLocks noGrp="1"/>
          </p:cNvSpPr>
          <p:nvPr>
            <p:ph type="sldNum" sz="quarter" idx="12"/>
          </p:nvPr>
        </p:nvSpPr>
        <p:spPr>
          <a:xfrm>
            <a:off x="9991537" y="6524306"/>
            <a:ext cx="1900084" cy="365125"/>
          </a:xfrm>
        </p:spPr>
        <p:txBody>
          <a:bodyPr/>
          <a:lstStyle/>
          <a:p>
            <a:fld id="{B0FE5759-D9A3-418A-B4E2-DBB82AEC45FD}" type="slidenum">
              <a:rPr lang="fr-FR" b="1" smtClean="0"/>
              <a:t>2</a:t>
            </a:fld>
            <a:endParaRPr lang="fr-FR" b="1" dirty="0"/>
          </a:p>
        </p:txBody>
      </p:sp>
    </p:spTree>
    <p:extLst>
      <p:ext uri="{BB962C8B-B14F-4D97-AF65-F5344CB8AC3E}">
        <p14:creationId xmlns:p14="http://schemas.microsoft.com/office/powerpoint/2010/main" val="303269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A1F91-34C0-08D8-9088-9DE3B5C0F527}"/>
              </a:ext>
            </a:extLst>
          </p:cNvPr>
          <p:cNvSpPr>
            <a:spLocks noGrp="1"/>
          </p:cNvSpPr>
          <p:nvPr>
            <p:ph type="title"/>
          </p:nvPr>
        </p:nvSpPr>
        <p:spPr/>
        <p:txBody>
          <a:bodyPr/>
          <a:lstStyle/>
          <a:p>
            <a:r>
              <a:rPr lang="fr-CA" dirty="0"/>
              <a:t>Pourquoi la grève? </a:t>
            </a:r>
            <a:r>
              <a:rPr lang="fr-CA" sz="3000" dirty="0"/>
              <a:t>(suite)</a:t>
            </a:r>
          </a:p>
        </p:txBody>
      </p:sp>
      <p:sp>
        <p:nvSpPr>
          <p:cNvPr id="3" name="Espace réservé du contenu 2">
            <a:extLst>
              <a:ext uri="{FF2B5EF4-FFF2-40B4-BE49-F238E27FC236}">
                <a16:creationId xmlns:a16="http://schemas.microsoft.com/office/drawing/2014/main" id="{78701F14-D511-DB49-8872-3A6DF41C2138}"/>
              </a:ext>
            </a:extLst>
          </p:cNvPr>
          <p:cNvSpPr>
            <a:spLocks noGrp="1"/>
          </p:cNvSpPr>
          <p:nvPr>
            <p:ph idx="1"/>
          </p:nvPr>
        </p:nvSpPr>
        <p:spPr>
          <a:xfrm>
            <a:off x="1212574" y="1452193"/>
            <a:ext cx="10141225" cy="4248605"/>
          </a:xfrm>
        </p:spPr>
        <p:txBody>
          <a:bodyPr>
            <a:noAutofit/>
          </a:bodyPr>
          <a:lstStyle/>
          <a:p>
            <a:pPr marL="0" indent="0" algn="just">
              <a:lnSpc>
                <a:spcPct val="100000"/>
              </a:lnSpc>
              <a:spcAft>
                <a:spcPts val="800"/>
              </a:spcAft>
              <a:buNone/>
            </a:pPr>
            <a:r>
              <a:rPr lang="fr-CA" sz="1800" kern="0" dirty="0">
                <a:effectLst/>
                <a:ea typeface="Calibri" panose="020F0502020204030204" pitchFamily="34" charset="0"/>
                <a:cs typeface="Times New Roman" panose="02020603050405020304" pitchFamily="18" charset="0"/>
              </a:rPr>
              <a:t>Depuis plus de 150 ans, plusieurs batailles syndicales importantes ont été remportées par les grévistes québécois. La grève est l’outil le plus puissant que possède le mouvement syndical pour faire entendre sa voix en refusant d’offrir sa force de travail.</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0" dirty="0">
                <a:effectLst/>
                <a:ea typeface="Calibri" panose="020F0502020204030204" pitchFamily="34" charset="0"/>
                <a:cs typeface="Times New Roman" panose="02020603050405020304" pitchFamily="18" charset="0"/>
              </a:rPr>
              <a:t>Grève et émeute de la Montreal Cotton Co. en 1900 :</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CA" sz="1800" kern="0" dirty="0">
                <a:effectLst/>
                <a:ea typeface="Calibri" panose="020F0502020204030204" pitchFamily="34" charset="0"/>
                <a:cs typeface="Times New Roman" panose="02020603050405020304" pitchFamily="18" charset="0"/>
              </a:rPr>
              <a:t>Loi sur les différends ouvriers, ancêtre du Code du travail</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0" dirty="0">
                <a:effectLst/>
                <a:ea typeface="Calibri" panose="020F0502020204030204" pitchFamily="34" charset="0"/>
                <a:cs typeface="Times New Roman" panose="02020603050405020304" pitchFamily="18" charset="0"/>
              </a:rPr>
              <a:t>Grève générale de Winnipeg en 1919 :</a:t>
            </a:r>
            <a:endParaRPr lang="fr-CA" sz="1800"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Century Gothic" panose="020B0502020202020204" pitchFamily="34" charset="0"/>
              <a:buChar char="-"/>
            </a:pPr>
            <a:r>
              <a:rPr lang="fr-CA" sz="1800" kern="0" dirty="0">
                <a:effectLst/>
                <a:ea typeface="Calibri" panose="020F0502020204030204" pitchFamily="34" charset="0"/>
                <a:cs typeface="Times New Roman" panose="02020603050405020304" pitchFamily="18" charset="0"/>
              </a:rPr>
              <a:t> Législations sur les salaires minimums</a:t>
            </a:r>
          </a:p>
          <a:p>
            <a:pPr marL="0" indent="0" algn="just">
              <a:lnSpc>
                <a:spcPct val="107000"/>
              </a:lnSpc>
              <a:spcAft>
                <a:spcPts val="800"/>
              </a:spcAft>
              <a:buNone/>
            </a:pPr>
            <a:r>
              <a:rPr lang="fr-CA" sz="1800" kern="0" dirty="0">
                <a:effectLst/>
                <a:ea typeface="Calibri" panose="020F0502020204030204" pitchFamily="34" charset="0"/>
                <a:cs typeface="Times New Roman" panose="02020603050405020304" pitchFamily="18" charset="0"/>
              </a:rPr>
              <a:t>Grève de l’amiante en 1949 :</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CA" sz="1800" kern="0" dirty="0">
                <a:effectLst/>
                <a:ea typeface="Calibri" panose="020F0502020204030204" pitchFamily="34" charset="0"/>
                <a:cs typeface="Times New Roman" panose="02020603050405020304" pitchFamily="18" charset="0"/>
              </a:rPr>
              <a:t>Inspirera les dispositions de reconnaissance syndicale du Code de 1964 </a:t>
            </a:r>
          </a:p>
          <a:p>
            <a:pPr marL="0" indent="0" algn="just">
              <a:lnSpc>
                <a:spcPct val="100000"/>
              </a:lnSpc>
              <a:spcAft>
                <a:spcPts val="800"/>
              </a:spcAft>
              <a:buNone/>
            </a:pPr>
            <a:r>
              <a:rPr lang="fr-CA" sz="1800" kern="0" dirty="0">
                <a:effectLst/>
                <a:ea typeface="Calibri" panose="020F0502020204030204" pitchFamily="34" charset="0"/>
                <a:cs typeface="Times New Roman" panose="02020603050405020304" pitchFamily="18" charset="0"/>
              </a:rPr>
              <a:t>Grève et émeute de la United Aircraft en 1974 : </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CA" sz="1800" kern="0" dirty="0">
                <a:effectLst/>
                <a:ea typeface="Calibri" panose="020F0502020204030204" pitchFamily="34" charset="0"/>
                <a:cs typeface="Times New Roman" panose="02020603050405020304" pitchFamily="18" charset="0"/>
              </a:rPr>
              <a:t>Loi anti-briseur de grève</a:t>
            </a:r>
            <a:endParaRPr lang="fr-CA" sz="1800"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Century Gothic" panose="020B0502020202020204" pitchFamily="34" charset="0"/>
              <a:buChar char="-"/>
            </a:pPr>
            <a:endParaRPr lang="fr-CA" sz="1800" kern="0" dirty="0">
              <a:effectLst/>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77F1D7DE-4D1B-EFB6-2392-997314B8B382}"/>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FEF366AA-3D7B-FCEF-E3C0-104182D1485D}"/>
              </a:ext>
            </a:extLst>
          </p:cNvPr>
          <p:cNvSpPr>
            <a:spLocks noGrp="1"/>
          </p:cNvSpPr>
          <p:nvPr>
            <p:ph type="sldNum" sz="quarter" idx="12"/>
          </p:nvPr>
        </p:nvSpPr>
        <p:spPr>
          <a:xfrm>
            <a:off x="9991540" y="6486980"/>
            <a:ext cx="1900084" cy="365125"/>
          </a:xfrm>
        </p:spPr>
        <p:txBody>
          <a:bodyPr/>
          <a:lstStyle/>
          <a:p>
            <a:fld id="{8A920293-69E0-4D89-BA62-59F6B0144AAD}" type="slidenum">
              <a:rPr lang="fr-FR" b="1" smtClean="0"/>
              <a:t>3</a:t>
            </a:fld>
            <a:endParaRPr lang="fr-FR" b="1" dirty="0"/>
          </a:p>
        </p:txBody>
      </p:sp>
    </p:spTree>
    <p:extLst>
      <p:ext uri="{BB962C8B-B14F-4D97-AF65-F5344CB8AC3E}">
        <p14:creationId xmlns:p14="http://schemas.microsoft.com/office/powerpoint/2010/main" val="161134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08E71-2399-3FCA-7C82-263CC854B347}"/>
              </a:ext>
            </a:extLst>
          </p:cNvPr>
          <p:cNvSpPr>
            <a:spLocks noGrp="1"/>
          </p:cNvSpPr>
          <p:nvPr>
            <p:ph type="title"/>
          </p:nvPr>
        </p:nvSpPr>
        <p:spPr>
          <a:xfrm>
            <a:off x="3520258" y="197168"/>
            <a:ext cx="8189659" cy="926962"/>
          </a:xfrm>
        </p:spPr>
        <p:txBody>
          <a:bodyPr vert="horz" lIns="91440" tIns="45720" rIns="91440" bIns="45720" rtlCol="0" anchor="t">
            <a:noAutofit/>
          </a:bodyPr>
          <a:lstStyle/>
          <a:p>
            <a:r>
              <a:rPr lang="fr-CA" dirty="0"/>
              <a:t>Quelques exemples des grands gains syndicaux de la Centrale</a:t>
            </a:r>
          </a:p>
        </p:txBody>
      </p:sp>
      <p:sp>
        <p:nvSpPr>
          <p:cNvPr id="3" name="Espace réservé du contenu 2">
            <a:extLst>
              <a:ext uri="{FF2B5EF4-FFF2-40B4-BE49-F238E27FC236}">
                <a16:creationId xmlns:a16="http://schemas.microsoft.com/office/drawing/2014/main" id="{83D4EFAC-87F2-57BB-718E-F1E0537C904A}"/>
              </a:ext>
            </a:extLst>
          </p:cNvPr>
          <p:cNvSpPr>
            <a:spLocks noGrp="1"/>
          </p:cNvSpPr>
          <p:nvPr>
            <p:ph idx="1"/>
          </p:nvPr>
        </p:nvSpPr>
        <p:spPr/>
        <p:txBody>
          <a:bodyPr>
            <a:normAutofit fontScale="40000" lnSpcReduction="20000"/>
          </a:bodyPr>
          <a:lstStyle/>
          <a:p>
            <a:pPr marL="0" indent="0" algn="just">
              <a:lnSpc>
                <a:spcPct val="107000"/>
              </a:lnSpc>
              <a:spcAft>
                <a:spcPts val="800"/>
              </a:spcAft>
              <a:buNone/>
            </a:pPr>
            <a:r>
              <a:rPr lang="fr-CA" sz="4500" kern="0" dirty="0">
                <a:effectLst/>
                <a:ea typeface="Calibri" panose="020F0502020204030204" pitchFamily="34" charset="0"/>
                <a:cs typeface="Times New Roman" panose="02020603050405020304" pitchFamily="18" charset="0"/>
              </a:rPr>
              <a:t>Souvent en Front commun, et souvent par la grève, la CSQ est parvenue à arracher des gains qu’on considère maintenant comme des acquis dans nos conventions.</a:t>
            </a:r>
            <a:endParaRPr lang="fr-CA" sz="45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4500" kern="0" dirty="0">
                <a:effectLst/>
                <a:ea typeface="Calibri" panose="020F0502020204030204" pitchFamily="34" charset="0"/>
                <a:cs typeface="Times New Roman" panose="02020603050405020304" pitchFamily="18" charset="0"/>
              </a:rPr>
              <a:t>Pourtant, si la pandémie nous a appris une chose, c’est que </a:t>
            </a:r>
            <a:r>
              <a:rPr lang="fr-CA" sz="4500" b="1" kern="0" dirty="0">
                <a:effectLst/>
                <a:ea typeface="Calibri" panose="020F0502020204030204" pitchFamily="34" charset="0"/>
                <a:cs typeface="Times New Roman" panose="02020603050405020304" pitchFamily="18" charset="0"/>
              </a:rPr>
              <a:t>rien n’est acquis</a:t>
            </a:r>
            <a:r>
              <a:rPr lang="fr-CA" sz="4500" kern="0" dirty="0">
                <a:effectLst/>
                <a:ea typeface="Calibri" panose="020F0502020204030204" pitchFamily="34" charset="0"/>
                <a:cs typeface="Times New Roman" panose="02020603050405020304" pitchFamily="18" charset="0"/>
              </a:rPr>
              <a:t>.</a:t>
            </a:r>
            <a:r>
              <a:rPr lang="fr-CA" sz="4500" kern="100" dirty="0">
                <a:effectLst/>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fr-CA" sz="4500" b="1" kern="100" dirty="0">
                <a:effectLst/>
                <a:ea typeface="Calibri" panose="020F0502020204030204" pitchFamily="34" charset="0"/>
                <a:cs typeface="Times New Roman" panose="02020603050405020304" pitchFamily="18" charset="0"/>
              </a:rPr>
              <a:t>1967 </a:t>
            </a:r>
            <a:endParaRPr lang="fr-CA" sz="45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4500" kern="0" dirty="0">
                <a:effectLst/>
                <a:ea typeface="Calibri" panose="020F0502020204030204" pitchFamily="34" charset="0"/>
                <a:cs typeface="Times New Roman" panose="02020603050405020304" pitchFamily="18" charset="0"/>
              </a:rPr>
              <a:t>Parité salariale hommes et femmes </a:t>
            </a:r>
            <a:endParaRPr lang="fr-CA" sz="45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4500" b="1" kern="0" dirty="0">
                <a:effectLst/>
                <a:ea typeface="Calibri" panose="020F0502020204030204" pitchFamily="34" charset="0"/>
                <a:cs typeface="Times New Roman" panose="02020603050405020304" pitchFamily="18" charset="0"/>
              </a:rPr>
              <a:t>Front commun de 1971-1972</a:t>
            </a:r>
            <a:endParaRPr lang="fr-CA" sz="45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4500" kern="0" dirty="0">
                <a:effectLst/>
                <a:ea typeface="Calibri" panose="020F0502020204030204" pitchFamily="34" charset="0"/>
                <a:cs typeface="Times New Roman" panose="02020603050405020304" pitchFamily="18" charset="0"/>
              </a:rPr>
              <a:t>21 mois de négociation, 11 jours de grève, loi spéciale, emprisonnement des chefs syndicaux : </a:t>
            </a:r>
            <a:endParaRPr lang="fr-CA" sz="45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4500" kern="0" dirty="0">
                <a:effectLst/>
                <a:ea typeface="Calibri" panose="020F0502020204030204" pitchFamily="34" charset="0"/>
                <a:cs typeface="Times New Roman" panose="02020603050405020304" pitchFamily="18" charset="0"/>
              </a:rPr>
              <a:t>Création du RREGOP</a:t>
            </a:r>
            <a:endParaRPr lang="fr-CA" sz="4500" kern="100" dirty="0">
              <a:effectLst/>
              <a:ea typeface="Calibri" panose="020F0502020204030204" pitchFamily="34" charset="0"/>
              <a:cs typeface="Times New Roman" panose="02020603050405020304" pitchFamily="18" charset="0"/>
            </a:endParaRPr>
          </a:p>
          <a:p>
            <a:endParaRPr lang="fr-CA" dirty="0"/>
          </a:p>
        </p:txBody>
      </p:sp>
      <p:sp>
        <p:nvSpPr>
          <p:cNvPr id="4" name="Espace réservé du pied de page 3">
            <a:extLst>
              <a:ext uri="{FF2B5EF4-FFF2-40B4-BE49-F238E27FC236}">
                <a16:creationId xmlns:a16="http://schemas.microsoft.com/office/drawing/2014/main" id="{7D80E7BD-531E-7E73-FE22-8FF4325ADD20}"/>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4B5F79C9-8262-EF28-2FA7-5A382CF10256}"/>
              </a:ext>
            </a:extLst>
          </p:cNvPr>
          <p:cNvSpPr>
            <a:spLocks noGrp="1"/>
          </p:cNvSpPr>
          <p:nvPr>
            <p:ph type="sldNum" sz="quarter" idx="12"/>
          </p:nvPr>
        </p:nvSpPr>
        <p:spPr>
          <a:xfrm>
            <a:off x="10000867" y="6458991"/>
            <a:ext cx="1900084" cy="365125"/>
          </a:xfrm>
        </p:spPr>
        <p:txBody>
          <a:bodyPr/>
          <a:lstStyle/>
          <a:p>
            <a:fld id="{C2BC060A-958E-4D63-94D6-EADB64BE1ADB}" type="slidenum">
              <a:rPr lang="fr-FR" b="1" smtClean="0"/>
              <a:t>4</a:t>
            </a:fld>
            <a:endParaRPr lang="fr-FR" b="1" dirty="0"/>
          </a:p>
        </p:txBody>
      </p:sp>
    </p:spTree>
    <p:extLst>
      <p:ext uri="{BB962C8B-B14F-4D97-AF65-F5344CB8AC3E}">
        <p14:creationId xmlns:p14="http://schemas.microsoft.com/office/powerpoint/2010/main" val="211108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08E71-2399-3FCA-7C82-263CC854B347}"/>
              </a:ext>
            </a:extLst>
          </p:cNvPr>
          <p:cNvSpPr>
            <a:spLocks noGrp="1"/>
          </p:cNvSpPr>
          <p:nvPr>
            <p:ph type="title"/>
          </p:nvPr>
        </p:nvSpPr>
        <p:spPr>
          <a:xfrm>
            <a:off x="3097764" y="169175"/>
            <a:ext cx="9094236" cy="926962"/>
          </a:xfrm>
        </p:spPr>
        <p:txBody>
          <a:bodyPr vert="horz" lIns="91440" tIns="45720" rIns="91440" bIns="45720" rtlCol="0" anchor="t">
            <a:normAutofit fontScale="90000"/>
          </a:bodyPr>
          <a:lstStyle/>
          <a:p>
            <a:r>
              <a:rPr lang="fr-CA" sz="4400" dirty="0"/>
              <a:t>Quelques exemples des grands gains syndicaux de la Centrale </a:t>
            </a:r>
            <a:r>
              <a:rPr lang="fr-CA" sz="3300" dirty="0"/>
              <a:t>(suite)</a:t>
            </a:r>
          </a:p>
        </p:txBody>
      </p:sp>
      <p:sp>
        <p:nvSpPr>
          <p:cNvPr id="3" name="Espace réservé du contenu 2">
            <a:extLst>
              <a:ext uri="{FF2B5EF4-FFF2-40B4-BE49-F238E27FC236}">
                <a16:creationId xmlns:a16="http://schemas.microsoft.com/office/drawing/2014/main" id="{83D4EFAC-87F2-57BB-718E-F1E0537C904A}"/>
              </a:ext>
            </a:extLst>
          </p:cNvPr>
          <p:cNvSpPr>
            <a:spLocks noGrp="1"/>
          </p:cNvSpPr>
          <p:nvPr>
            <p:ph idx="1"/>
          </p:nvPr>
        </p:nvSpPr>
        <p:spPr/>
        <p:txBody>
          <a:bodyPr>
            <a:normAutofit/>
          </a:bodyPr>
          <a:lstStyle/>
          <a:p>
            <a:pPr marL="0" indent="0" algn="just">
              <a:lnSpc>
                <a:spcPct val="107000"/>
              </a:lnSpc>
              <a:spcAft>
                <a:spcPts val="800"/>
              </a:spcAft>
              <a:buNone/>
            </a:pPr>
            <a:r>
              <a:rPr lang="fr-CA" sz="1800" b="1" kern="0" dirty="0">
                <a:effectLst/>
                <a:ea typeface="Calibri" panose="020F0502020204030204" pitchFamily="34" charset="0"/>
                <a:cs typeface="Times New Roman" panose="02020603050405020304" pitchFamily="18" charset="0"/>
              </a:rPr>
              <a:t>Front commun de 1976</a:t>
            </a:r>
            <a:r>
              <a:rPr lang="fr-CA" sz="1800" kern="0" dirty="0">
                <a:effectLst/>
                <a:ea typeface="Calibri" panose="020F0502020204030204" pitchFamily="34" charset="0"/>
                <a:cs typeface="Times New Roman" panose="02020603050405020304" pitchFamily="18" charset="0"/>
              </a:rPr>
              <a:t> </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0" dirty="0">
                <a:effectLst/>
                <a:ea typeface="Calibri" panose="020F0502020204030204" pitchFamily="34" charset="0"/>
                <a:cs typeface="Times New Roman" panose="02020603050405020304" pitchFamily="18" charset="0"/>
              </a:rPr>
              <a:t>17 mois de négociation, 9 jours de grève en rotation : </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L’assurance salaire de 2 ans en cas d’invalidité</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Des hausses salariales de 42,7 % sur 4 ans</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a typeface="Calibri" panose="020F0502020204030204" pitchFamily="34" charset="0"/>
                <a:cs typeface="Times New Roman" panose="02020603050405020304" pitchFamily="18" charset="0"/>
              </a:rPr>
              <a:t>4</a:t>
            </a:r>
            <a:r>
              <a:rPr lang="fr-CA" sz="1800" kern="0" dirty="0">
                <a:effectLst/>
                <a:ea typeface="Calibri" panose="020F0502020204030204" pitchFamily="34" charset="0"/>
                <a:cs typeface="Times New Roman" panose="02020603050405020304" pitchFamily="18" charset="0"/>
              </a:rPr>
              <a:t> semaines de vacances pour toutes les catégories de personnel</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Le congé de maternité sans solde de 17 semaines</a:t>
            </a:r>
            <a:endParaRPr lang="fr-CA" sz="1800" kern="100" dirty="0">
              <a:effectLst/>
              <a:ea typeface="Calibri" panose="020F0502020204030204" pitchFamily="34" charset="0"/>
              <a:cs typeface="Times New Roman" panose="02020603050405020304" pitchFamily="18" charset="0"/>
            </a:endParaRPr>
          </a:p>
          <a:p>
            <a:endParaRPr lang="fr-CA" dirty="0"/>
          </a:p>
        </p:txBody>
      </p:sp>
      <p:sp>
        <p:nvSpPr>
          <p:cNvPr id="4" name="Espace réservé du pied de page 3">
            <a:extLst>
              <a:ext uri="{FF2B5EF4-FFF2-40B4-BE49-F238E27FC236}">
                <a16:creationId xmlns:a16="http://schemas.microsoft.com/office/drawing/2014/main" id="{2435E459-DBC1-4A83-031E-7DF7EEAA3152}"/>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8EE2E8BF-0F15-CD25-F394-08CF6AEA987D}"/>
              </a:ext>
            </a:extLst>
          </p:cNvPr>
          <p:cNvSpPr>
            <a:spLocks noGrp="1"/>
          </p:cNvSpPr>
          <p:nvPr>
            <p:ph type="sldNum" sz="quarter" idx="12"/>
          </p:nvPr>
        </p:nvSpPr>
        <p:spPr>
          <a:xfrm>
            <a:off x="10028856" y="6486982"/>
            <a:ext cx="1900084" cy="365125"/>
          </a:xfrm>
        </p:spPr>
        <p:txBody>
          <a:bodyPr/>
          <a:lstStyle/>
          <a:p>
            <a:fld id="{C5BAC5FB-4331-4A39-B78F-FC1AF3AAE77A}" type="slidenum">
              <a:rPr lang="fr-FR" b="1" smtClean="0"/>
              <a:t>5</a:t>
            </a:fld>
            <a:endParaRPr lang="fr-FR" b="1" dirty="0"/>
          </a:p>
        </p:txBody>
      </p:sp>
    </p:spTree>
    <p:extLst>
      <p:ext uri="{BB962C8B-B14F-4D97-AF65-F5344CB8AC3E}">
        <p14:creationId xmlns:p14="http://schemas.microsoft.com/office/powerpoint/2010/main" val="111954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08E71-2399-3FCA-7C82-263CC854B347}"/>
              </a:ext>
            </a:extLst>
          </p:cNvPr>
          <p:cNvSpPr>
            <a:spLocks noGrp="1"/>
          </p:cNvSpPr>
          <p:nvPr>
            <p:ph type="title"/>
          </p:nvPr>
        </p:nvSpPr>
        <p:spPr>
          <a:xfrm>
            <a:off x="2995127" y="187837"/>
            <a:ext cx="9097345" cy="926962"/>
          </a:xfrm>
        </p:spPr>
        <p:txBody>
          <a:bodyPr vert="horz" lIns="91440" tIns="45720" rIns="91440" bIns="45720" rtlCol="0" anchor="t">
            <a:normAutofit fontScale="90000"/>
          </a:bodyPr>
          <a:lstStyle/>
          <a:p>
            <a:r>
              <a:rPr lang="fr-CA" sz="4400" dirty="0"/>
              <a:t>Quelques exemples des grands gains syndicaux de la Centrale </a:t>
            </a:r>
            <a:r>
              <a:rPr lang="fr-CA" sz="3300" dirty="0"/>
              <a:t>(suite)</a:t>
            </a:r>
          </a:p>
        </p:txBody>
      </p:sp>
      <p:sp>
        <p:nvSpPr>
          <p:cNvPr id="3" name="Espace réservé du contenu 2">
            <a:extLst>
              <a:ext uri="{FF2B5EF4-FFF2-40B4-BE49-F238E27FC236}">
                <a16:creationId xmlns:a16="http://schemas.microsoft.com/office/drawing/2014/main" id="{83D4EFAC-87F2-57BB-718E-F1E0537C904A}"/>
              </a:ext>
            </a:extLst>
          </p:cNvPr>
          <p:cNvSpPr>
            <a:spLocks noGrp="1"/>
          </p:cNvSpPr>
          <p:nvPr>
            <p:ph idx="1"/>
          </p:nvPr>
        </p:nvSpPr>
        <p:spPr/>
        <p:txBody>
          <a:bodyPr>
            <a:normAutofit/>
          </a:bodyPr>
          <a:lstStyle/>
          <a:p>
            <a:pPr marL="0" indent="0" algn="just">
              <a:lnSpc>
                <a:spcPct val="107000"/>
              </a:lnSpc>
              <a:spcAft>
                <a:spcPts val="800"/>
              </a:spcAft>
              <a:buNone/>
            </a:pPr>
            <a:r>
              <a:rPr lang="fr-CA" sz="1800" b="1" kern="0" dirty="0">
                <a:effectLst/>
                <a:ea typeface="Calibri" panose="020F0502020204030204" pitchFamily="34" charset="0"/>
                <a:cs typeface="Times New Roman" panose="02020603050405020304" pitchFamily="18" charset="0"/>
              </a:rPr>
              <a:t>Front commun de 1979  </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0" dirty="0">
                <a:effectLst/>
                <a:ea typeface="Calibri" panose="020F0502020204030204" pitchFamily="34" charset="0"/>
                <a:cs typeface="Times New Roman" panose="02020603050405020304" pitchFamily="18" charset="0"/>
              </a:rPr>
              <a:t>15 mois de négociation, 11 jours de grève illégale :</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Congé de maternité payé de 20 semaines</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Congé de paternité payé de 5 jours</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Congé d’adoption payé de 10 semaines</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Congé sans traitement de 2 ans après l’accouchement</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Hausse salariale de 42,9 % sur 4 ans</a:t>
            </a:r>
            <a:endParaRPr lang="fr-CA" sz="1800" kern="100" dirty="0">
              <a:effectLst/>
              <a:ea typeface="Calibri" panose="020F0502020204030204" pitchFamily="34" charset="0"/>
              <a:cs typeface="Times New Roman" panose="02020603050405020304" pitchFamily="18" charset="0"/>
            </a:endParaRPr>
          </a:p>
          <a:p>
            <a:pPr marL="0" indent="0">
              <a:buNone/>
            </a:pPr>
            <a:endParaRPr lang="fr-CA" sz="7200" dirty="0"/>
          </a:p>
        </p:txBody>
      </p:sp>
      <p:sp>
        <p:nvSpPr>
          <p:cNvPr id="4" name="Espace réservé du pied de page 3">
            <a:extLst>
              <a:ext uri="{FF2B5EF4-FFF2-40B4-BE49-F238E27FC236}">
                <a16:creationId xmlns:a16="http://schemas.microsoft.com/office/drawing/2014/main" id="{93583D8B-7A58-9657-D0B0-6400532C0AED}"/>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0CA2FBEE-F4F8-E9AB-ADCE-CC6BF4A3A2A8}"/>
              </a:ext>
            </a:extLst>
          </p:cNvPr>
          <p:cNvSpPr>
            <a:spLocks noGrp="1"/>
          </p:cNvSpPr>
          <p:nvPr>
            <p:ph type="sldNum" sz="quarter" idx="12"/>
          </p:nvPr>
        </p:nvSpPr>
        <p:spPr>
          <a:xfrm>
            <a:off x="10066181" y="6468314"/>
            <a:ext cx="1900084" cy="365125"/>
          </a:xfrm>
        </p:spPr>
        <p:txBody>
          <a:bodyPr/>
          <a:lstStyle/>
          <a:p>
            <a:fld id="{003CE70A-9FF9-497E-BD31-AFAACF9FD3FA}" type="slidenum">
              <a:rPr lang="fr-FR" b="1" smtClean="0"/>
              <a:t>6</a:t>
            </a:fld>
            <a:endParaRPr lang="fr-FR" b="1" dirty="0"/>
          </a:p>
        </p:txBody>
      </p:sp>
    </p:spTree>
    <p:extLst>
      <p:ext uri="{BB962C8B-B14F-4D97-AF65-F5344CB8AC3E}">
        <p14:creationId xmlns:p14="http://schemas.microsoft.com/office/powerpoint/2010/main" val="359527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3D4EFAC-87F2-57BB-718E-F1E0537C904A}"/>
              </a:ext>
            </a:extLst>
          </p:cNvPr>
          <p:cNvSpPr>
            <a:spLocks noGrp="1"/>
          </p:cNvSpPr>
          <p:nvPr>
            <p:ph idx="1"/>
          </p:nvPr>
        </p:nvSpPr>
        <p:spPr>
          <a:xfrm>
            <a:off x="1129004" y="1415073"/>
            <a:ext cx="10224795" cy="4351338"/>
          </a:xfrm>
        </p:spPr>
        <p:txBody>
          <a:bodyPr>
            <a:noAutofit/>
          </a:bodyPr>
          <a:lstStyle/>
          <a:p>
            <a:pPr marL="0" indent="0" algn="just">
              <a:lnSpc>
                <a:spcPct val="107000"/>
              </a:lnSpc>
              <a:spcAft>
                <a:spcPts val="800"/>
              </a:spcAft>
              <a:buNone/>
            </a:pPr>
            <a:r>
              <a:rPr lang="fr-CA" sz="1800" b="1" kern="0" dirty="0">
                <a:effectLst/>
                <a:ea typeface="Calibri" panose="020F0502020204030204" pitchFamily="34" charset="0"/>
                <a:cs typeface="Times New Roman" panose="02020603050405020304" pitchFamily="18" charset="0"/>
              </a:rPr>
              <a:t>1988-1989</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0" dirty="0">
                <a:effectLst/>
                <a:ea typeface="Calibri" panose="020F0502020204030204" pitchFamily="34" charset="0"/>
                <a:cs typeface="Times New Roman" panose="02020603050405020304" pitchFamily="18" charset="0"/>
              </a:rPr>
              <a:t>8 mois de négociation, 5 jours de grève :</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Hausses salariales de 14,13 % sur trois ans</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b="1" kern="0" dirty="0">
                <a:effectLst/>
                <a:ea typeface="Calibri" panose="020F0502020204030204" pitchFamily="34" charset="0"/>
                <a:cs typeface="Times New Roman" panose="02020603050405020304" pitchFamily="18" charset="0"/>
              </a:rPr>
              <a:t>2020-2021</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altLang="fr-FR" sz="1800" kern="0" dirty="0">
                <a:cs typeface="Times New Roman" panose="02020603050405020304" pitchFamily="18" charset="0"/>
              </a:rPr>
              <a:t>20 mois de négociation dans un contexte de pandémie et de crise économique, mandat de 5 jours de grève adopté et exercice de différentes formules de courte durée :  </a:t>
            </a:r>
            <a:r>
              <a:rPr lang="fr-CA" sz="1800" kern="0" dirty="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fr-CA" altLang="fr-FR" sz="1800" kern="100" dirty="0">
                <a:cs typeface="Times New Roman" panose="02020603050405020304" pitchFamily="18" charset="0"/>
              </a:rPr>
              <a:t>Ajustements salariaux pour les bas salariés, les salaires d'entrée et certains corps d'emplois </a:t>
            </a:r>
          </a:p>
          <a:p>
            <a:pPr marL="342900" lvl="0" indent="-342900" algn="just">
              <a:lnSpc>
                <a:spcPct val="107000"/>
              </a:lnSpc>
              <a:spcAft>
                <a:spcPts val="800"/>
              </a:spcAft>
              <a:buFont typeface="Symbol" panose="05050102010706020507" pitchFamily="18" charset="2"/>
              <a:buChar char=""/>
            </a:pPr>
            <a:r>
              <a:rPr lang="fr-CA" altLang="fr-FR" sz="1800" kern="100" dirty="0">
                <a:cs typeface="Times New Roman" panose="02020603050405020304" pitchFamily="18" charset="0"/>
              </a:rPr>
              <a:t>Contribution de l’employeur doublée au régime de base d’assurance médicaments </a:t>
            </a:r>
          </a:p>
          <a:p>
            <a:pPr marL="342900" lvl="0" indent="-342900" algn="just">
              <a:lnSpc>
                <a:spcPct val="107000"/>
              </a:lnSpc>
              <a:spcAft>
                <a:spcPts val="800"/>
              </a:spcAft>
              <a:buFont typeface="Symbol" panose="05050102010706020507" pitchFamily="18" charset="2"/>
              <a:buChar char=""/>
            </a:pPr>
            <a:r>
              <a:rPr lang="fr-CA" altLang="fr-FR" sz="1800" kern="100" dirty="0">
                <a:cs typeface="Times New Roman" panose="02020603050405020304" pitchFamily="18" charset="0"/>
              </a:rPr>
              <a:t>Gains sur les avantages en période d’invalidité et sur les disparités régionales </a:t>
            </a:r>
          </a:p>
          <a:p>
            <a:pPr marL="342900" lvl="0" indent="-342900" algn="just">
              <a:lnSpc>
                <a:spcPct val="107000"/>
              </a:lnSpc>
              <a:spcAft>
                <a:spcPts val="800"/>
              </a:spcAft>
              <a:buFont typeface="Symbol" panose="05050102010706020507" pitchFamily="18" charset="2"/>
              <a:buChar char=""/>
            </a:pPr>
            <a:r>
              <a:rPr lang="fr-CA" altLang="fr-FR" sz="1800" kern="100" dirty="0">
                <a:cs typeface="Times New Roman" panose="02020603050405020304" pitchFamily="18" charset="0"/>
              </a:rPr>
              <a:t>Enveloppes sectorielles dégagées par le Conseil du trésor </a:t>
            </a:r>
            <a:endParaRPr lang="fr-CA" sz="1800" kern="100" dirty="0">
              <a:cs typeface="Times New Roman" panose="02020603050405020304" pitchFamily="18" charset="0"/>
            </a:endParaRPr>
          </a:p>
        </p:txBody>
      </p:sp>
      <p:sp>
        <p:nvSpPr>
          <p:cNvPr id="7" name="Titre 1">
            <a:extLst>
              <a:ext uri="{FF2B5EF4-FFF2-40B4-BE49-F238E27FC236}">
                <a16:creationId xmlns:a16="http://schemas.microsoft.com/office/drawing/2014/main" id="{078E002D-B235-9268-C685-10585B2753B7}"/>
              </a:ext>
            </a:extLst>
          </p:cNvPr>
          <p:cNvSpPr>
            <a:spLocks noGrp="1"/>
          </p:cNvSpPr>
          <p:nvPr>
            <p:ph type="title"/>
          </p:nvPr>
        </p:nvSpPr>
        <p:spPr>
          <a:xfrm>
            <a:off x="3035556" y="144289"/>
            <a:ext cx="9097345" cy="926962"/>
          </a:xfrm>
        </p:spPr>
        <p:txBody>
          <a:bodyPr vert="horz" lIns="91440" tIns="45720" rIns="91440" bIns="45720" rtlCol="0" anchor="t">
            <a:normAutofit fontScale="90000"/>
          </a:bodyPr>
          <a:lstStyle/>
          <a:p>
            <a:r>
              <a:rPr lang="fr-CA" sz="4400" dirty="0"/>
              <a:t>Quelques exemples des grands gains syndicaux de la Centrale </a:t>
            </a:r>
            <a:r>
              <a:rPr lang="fr-CA" sz="3300" dirty="0"/>
              <a:t>(suite)</a:t>
            </a:r>
          </a:p>
        </p:txBody>
      </p:sp>
      <p:sp>
        <p:nvSpPr>
          <p:cNvPr id="2" name="Espace réservé du pied de page 1">
            <a:extLst>
              <a:ext uri="{FF2B5EF4-FFF2-40B4-BE49-F238E27FC236}">
                <a16:creationId xmlns:a16="http://schemas.microsoft.com/office/drawing/2014/main" id="{93CD17C0-6E3A-1299-7748-37B740FEBE00}"/>
              </a:ext>
            </a:extLst>
          </p:cNvPr>
          <p:cNvSpPr>
            <a:spLocks noGrp="1"/>
          </p:cNvSpPr>
          <p:nvPr>
            <p:ph type="ftr" sz="quarter" idx="11"/>
          </p:nvPr>
        </p:nvSpPr>
        <p:spPr/>
        <p:txBody>
          <a:bodyPr/>
          <a:lstStyle/>
          <a:p>
            <a:endParaRPr lang="fr-FR" dirty="0">
              <a:solidFill>
                <a:srgbClr val="005395"/>
              </a:solidFill>
            </a:endParaRPr>
          </a:p>
        </p:txBody>
      </p:sp>
      <p:sp>
        <p:nvSpPr>
          <p:cNvPr id="4" name="Espace réservé du numéro de diapositive 3">
            <a:extLst>
              <a:ext uri="{FF2B5EF4-FFF2-40B4-BE49-F238E27FC236}">
                <a16:creationId xmlns:a16="http://schemas.microsoft.com/office/drawing/2014/main" id="{99FCC618-3A1A-2413-14DB-96BD659630AB}"/>
              </a:ext>
            </a:extLst>
          </p:cNvPr>
          <p:cNvSpPr>
            <a:spLocks noGrp="1"/>
          </p:cNvSpPr>
          <p:nvPr>
            <p:ph type="sldNum" sz="quarter" idx="12"/>
          </p:nvPr>
        </p:nvSpPr>
        <p:spPr>
          <a:xfrm>
            <a:off x="10066176" y="6468319"/>
            <a:ext cx="1900084" cy="365125"/>
          </a:xfrm>
        </p:spPr>
        <p:txBody>
          <a:bodyPr/>
          <a:lstStyle/>
          <a:p>
            <a:fld id="{0DEF89AC-E317-4840-9ECD-5FF53DFCFF13}" type="slidenum">
              <a:rPr lang="fr-FR" b="1" smtClean="0"/>
              <a:t>7</a:t>
            </a:fld>
            <a:endParaRPr lang="fr-FR" b="1" dirty="0"/>
          </a:p>
        </p:txBody>
      </p:sp>
    </p:spTree>
    <p:extLst>
      <p:ext uri="{BB962C8B-B14F-4D97-AF65-F5344CB8AC3E}">
        <p14:creationId xmlns:p14="http://schemas.microsoft.com/office/powerpoint/2010/main" val="282763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36540-1B9D-DBE9-2945-F08E3AE52D32}"/>
              </a:ext>
            </a:extLst>
          </p:cNvPr>
          <p:cNvSpPr>
            <a:spLocks noGrp="1"/>
          </p:cNvSpPr>
          <p:nvPr>
            <p:ph type="title"/>
          </p:nvPr>
        </p:nvSpPr>
        <p:spPr/>
        <p:txBody>
          <a:bodyPr>
            <a:normAutofit/>
          </a:bodyPr>
          <a:lstStyle/>
          <a:p>
            <a:r>
              <a:rPr lang="fr-CA" kern="100" dirty="0">
                <a:effectLst/>
                <a:ea typeface="Calibri" panose="020F0502020204030204" pitchFamily="34" charset="0"/>
                <a:cs typeface="Times New Roman" panose="02020603050405020304" pitchFamily="18" charset="0"/>
              </a:rPr>
              <a:t>La « rentabilité » de la grève</a:t>
            </a:r>
            <a:endParaRPr lang="fr-CA" dirty="0"/>
          </a:p>
        </p:txBody>
      </p:sp>
      <p:sp>
        <p:nvSpPr>
          <p:cNvPr id="3" name="Espace réservé du contenu 2">
            <a:extLst>
              <a:ext uri="{FF2B5EF4-FFF2-40B4-BE49-F238E27FC236}">
                <a16:creationId xmlns:a16="http://schemas.microsoft.com/office/drawing/2014/main" id="{B3F88A24-E930-82DF-6F4B-B1F5FBA3063F}"/>
              </a:ext>
            </a:extLst>
          </p:cNvPr>
          <p:cNvSpPr>
            <a:spLocks noGrp="1"/>
          </p:cNvSpPr>
          <p:nvPr>
            <p:ph idx="1"/>
          </p:nvPr>
        </p:nvSpPr>
        <p:spPr/>
        <p:txBody>
          <a:bodyPr>
            <a:normAutofit/>
          </a:bodyPr>
          <a:lstStyle/>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Plusieurs croient à tort qu’en faisant la grève, on paie nos propres augmentations. C’est une vision réductrice de l’efficacité de la grève comme moyen d’améliorer nos conditions de travail. </a:t>
            </a:r>
            <a:r>
              <a:rPr lang="fr-CA" sz="1800" kern="0" dirty="0">
                <a:effectLst/>
                <a:ea typeface="Calibri" panose="020F0502020204030204" pitchFamily="34" charset="0"/>
                <a:cs typeface="Times New Roman" panose="02020603050405020304" pitchFamily="18" charset="0"/>
              </a:rPr>
              <a:t> </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0" dirty="0">
                <a:effectLst/>
                <a:ea typeface="Calibri" panose="020F0502020204030204" pitchFamily="34" charset="0"/>
                <a:cs typeface="Times New Roman" panose="02020603050405020304" pitchFamily="18" charset="0"/>
              </a:rPr>
              <a:t>Il faut plutôt voir la grève comme un investissement pour l’avenir.</a:t>
            </a:r>
            <a:endParaRPr lang="fr-CA" sz="18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Si le gouvernement économise sur nos salaires dans l’immédiat, nos gains, eux, sont durables. </a:t>
            </a:r>
            <a:endParaRPr lang="fr-CA" sz="1800" kern="100"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CA" sz="1800" kern="100" dirty="0">
                <a:effectLst/>
                <a:ea typeface="Calibri" panose="020F0502020204030204" pitchFamily="34" charset="0"/>
                <a:cs typeface="Times New Roman" panose="02020603050405020304" pitchFamily="18" charset="0"/>
              </a:rPr>
              <a:t>Chaque point de pourcentage d’augmentation supplémentaire vient bonifier :</a:t>
            </a: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Notre salaire jusqu’à la fin de notre carrière</a:t>
            </a:r>
            <a:endParaRPr lang="fr-CA" sz="18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CA" sz="1800" kern="0" dirty="0">
                <a:effectLst/>
                <a:ea typeface="Calibri" panose="020F0502020204030204" pitchFamily="34" charset="0"/>
                <a:cs typeface="Times New Roman" panose="02020603050405020304" pitchFamily="18" charset="0"/>
              </a:rPr>
              <a:t>Nos rentes de retraite jusqu’à la fin de nos jours</a:t>
            </a:r>
            <a:endParaRPr lang="fr-CA" sz="1800" kern="100" dirty="0">
              <a:effectLst/>
              <a:ea typeface="Calibri" panose="020F0502020204030204" pitchFamily="34" charset="0"/>
              <a:cs typeface="Times New Roman" panose="02020603050405020304" pitchFamily="18" charset="0"/>
            </a:endParaRPr>
          </a:p>
          <a:p>
            <a:endParaRPr lang="fr-CA" dirty="0"/>
          </a:p>
        </p:txBody>
      </p:sp>
      <p:sp>
        <p:nvSpPr>
          <p:cNvPr id="4" name="Espace réservé du pied de page 3">
            <a:extLst>
              <a:ext uri="{FF2B5EF4-FFF2-40B4-BE49-F238E27FC236}">
                <a16:creationId xmlns:a16="http://schemas.microsoft.com/office/drawing/2014/main" id="{8AAB6896-0AC7-F0B4-9665-CCF12CBF9609}"/>
              </a:ext>
            </a:extLst>
          </p:cNvPr>
          <p:cNvSpPr>
            <a:spLocks noGrp="1"/>
          </p:cNvSpPr>
          <p:nvPr>
            <p:ph type="ftr" sz="quarter" idx="11"/>
          </p:nvPr>
        </p:nvSpPr>
        <p:spPr/>
        <p:txBody>
          <a:bodyPr/>
          <a:lstStyle/>
          <a:p>
            <a:endParaRPr lang="fr-FR" dirty="0">
              <a:solidFill>
                <a:srgbClr val="005395"/>
              </a:solidFill>
            </a:endParaRPr>
          </a:p>
        </p:txBody>
      </p:sp>
      <p:sp>
        <p:nvSpPr>
          <p:cNvPr id="5" name="Espace réservé du numéro de diapositive 4">
            <a:extLst>
              <a:ext uri="{FF2B5EF4-FFF2-40B4-BE49-F238E27FC236}">
                <a16:creationId xmlns:a16="http://schemas.microsoft.com/office/drawing/2014/main" id="{AFD26661-831F-2CCA-1A57-D99CAAF37A45}"/>
              </a:ext>
            </a:extLst>
          </p:cNvPr>
          <p:cNvSpPr>
            <a:spLocks noGrp="1"/>
          </p:cNvSpPr>
          <p:nvPr>
            <p:ph type="sldNum" sz="quarter" idx="12"/>
          </p:nvPr>
        </p:nvSpPr>
        <p:spPr>
          <a:xfrm>
            <a:off x="10038189" y="6468322"/>
            <a:ext cx="1900084" cy="365125"/>
          </a:xfrm>
        </p:spPr>
        <p:txBody>
          <a:bodyPr/>
          <a:lstStyle/>
          <a:p>
            <a:fld id="{4E46AE42-50E3-4283-A432-C7DA6F3020F4}" type="slidenum">
              <a:rPr lang="fr-FR" b="1" smtClean="0"/>
              <a:t>8</a:t>
            </a:fld>
            <a:endParaRPr lang="fr-FR" b="1" dirty="0"/>
          </a:p>
        </p:txBody>
      </p:sp>
    </p:spTree>
    <p:extLst>
      <p:ext uri="{BB962C8B-B14F-4D97-AF65-F5344CB8AC3E}">
        <p14:creationId xmlns:p14="http://schemas.microsoft.com/office/powerpoint/2010/main" val="400036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5A977-222A-0ED9-9E10-478081E54123}"/>
              </a:ext>
            </a:extLst>
          </p:cNvPr>
          <p:cNvSpPr>
            <a:spLocks noGrp="1"/>
          </p:cNvSpPr>
          <p:nvPr>
            <p:ph type="title"/>
          </p:nvPr>
        </p:nvSpPr>
        <p:spPr>
          <a:xfrm>
            <a:off x="3520260" y="169181"/>
            <a:ext cx="8096352" cy="926962"/>
          </a:xfrm>
        </p:spPr>
        <p:txBody>
          <a:bodyPr>
            <a:noAutofit/>
          </a:bodyPr>
          <a:lstStyle/>
          <a:p>
            <a:r>
              <a:rPr lang="fr-CA" kern="0" dirty="0">
                <a:effectLst/>
                <a:ea typeface="Calibri" panose="020F0502020204030204" pitchFamily="34" charset="0"/>
                <a:cs typeface="Times New Roman" panose="02020603050405020304" pitchFamily="18" charset="0"/>
              </a:rPr>
              <a:t>Combien de jours de grève pour 1 % d’augmentation? </a:t>
            </a:r>
            <a:endParaRPr lang="fr-CA" sz="3000" dirty="0"/>
          </a:p>
        </p:txBody>
      </p:sp>
      <p:sp>
        <p:nvSpPr>
          <p:cNvPr id="4" name="Espace réservé du contenu 3">
            <a:extLst>
              <a:ext uri="{FF2B5EF4-FFF2-40B4-BE49-F238E27FC236}">
                <a16:creationId xmlns:a16="http://schemas.microsoft.com/office/drawing/2014/main" id="{3333C959-3524-2FC4-6DC4-7AD22AE18AF2}"/>
              </a:ext>
            </a:extLst>
          </p:cNvPr>
          <p:cNvSpPr>
            <a:spLocks noGrp="1"/>
          </p:cNvSpPr>
          <p:nvPr>
            <p:ph idx="1"/>
          </p:nvPr>
        </p:nvSpPr>
        <p:spPr>
          <a:xfrm>
            <a:off x="251927" y="1415067"/>
            <a:ext cx="11714331" cy="4351338"/>
          </a:xfrm>
        </p:spPr>
        <p:txBody>
          <a:bodyPr/>
          <a:lstStyle/>
          <a:p>
            <a:pPr marL="0" indent="0" algn="just">
              <a:lnSpc>
                <a:spcPct val="100000"/>
              </a:lnSpc>
              <a:spcAft>
                <a:spcPts val="800"/>
              </a:spcAft>
              <a:buNone/>
            </a:pPr>
            <a:r>
              <a:rPr lang="fr-CA" sz="1800" kern="0" dirty="0">
                <a:effectLst/>
                <a:ea typeface="Calibri" panose="020F0502020204030204" pitchFamily="34" charset="0"/>
                <a:cs typeface="Times New Roman" panose="02020603050405020304" pitchFamily="18" charset="0"/>
              </a:rPr>
              <a:t>Prenons un exemple concret :</a:t>
            </a:r>
            <a:endParaRPr lang="fr-CA" sz="1800" kern="100" dirty="0">
              <a:effectLst/>
              <a:ea typeface="Calibri" panose="020F0502020204030204" pitchFamily="34" charset="0"/>
              <a:cs typeface="Times New Roman" panose="02020603050405020304" pitchFamily="18" charset="0"/>
            </a:endParaRPr>
          </a:p>
          <a:p>
            <a:pPr marL="0" indent="0" algn="ctr">
              <a:buNone/>
            </a:pPr>
            <a:r>
              <a:rPr lang="fr-CA" sz="1800" b="1" kern="0" dirty="0">
                <a:effectLst/>
                <a:ea typeface="Calibri" panose="020F0502020204030204" pitchFamily="34" charset="0"/>
              </a:rPr>
              <a:t>Impact* d’un gain de 1 % supplémentaire* pour une </a:t>
            </a:r>
            <a:r>
              <a:rPr lang="fr-CA" sz="1600" b="1" kern="0" dirty="0">
                <a:effectLst/>
                <a:ea typeface="Times New Roman" panose="02020603050405020304" pitchFamily="18" charset="0"/>
              </a:rPr>
              <a:t>agente de bureau CL 1</a:t>
            </a:r>
            <a:r>
              <a:rPr lang="fr-CA" sz="1600" b="1" kern="0" dirty="0">
                <a:effectLst/>
                <a:ea typeface="Times New Roman" panose="02020603050405020304" pitchFamily="18" charset="0"/>
                <a:cs typeface="Calibri" panose="020F0502020204030204" pitchFamily="34" charset="0"/>
              </a:rPr>
              <a:t> </a:t>
            </a:r>
            <a:r>
              <a:rPr lang="fr-CA" sz="1800" b="1" kern="0" dirty="0">
                <a:effectLst/>
                <a:latin typeface="Century Gothic" panose="020B0502020202020204" pitchFamily="34" charset="0"/>
                <a:ea typeface="Times New Roman" panose="02020603050405020304" pitchFamily="18" charset="0"/>
                <a:cs typeface="Calibri" panose="020F0502020204030204" pitchFamily="34" charset="0"/>
              </a:rPr>
              <a:t>(35 heures semaine)</a:t>
            </a:r>
            <a:r>
              <a:rPr lang="fr-CA" sz="1800" kern="0" dirty="0">
                <a:effectLst/>
                <a:latin typeface="Century Gothic" panose="020B0502020202020204" pitchFamily="34" charset="0"/>
                <a:ea typeface="Times New Roman" panose="02020603050405020304" pitchFamily="18" charset="0"/>
                <a:cs typeface="Calibri" panose="020F0502020204030204" pitchFamily="34" charset="0"/>
              </a:rPr>
              <a:t> </a:t>
            </a:r>
            <a:r>
              <a:rPr lang="fr-CA" sz="1800" b="1" kern="0" dirty="0">
                <a:effectLst/>
                <a:ea typeface="Calibri" panose="020F0502020204030204" pitchFamily="34" charset="0"/>
              </a:rPr>
              <a:t>                 et coût de la grève</a:t>
            </a:r>
          </a:p>
          <a:p>
            <a:pPr marL="0" indent="0" algn="ctr">
              <a:buNone/>
            </a:pPr>
            <a:endParaRPr lang="fr-CA" dirty="0"/>
          </a:p>
        </p:txBody>
      </p:sp>
      <p:graphicFrame>
        <p:nvGraphicFramePr>
          <p:cNvPr id="6" name="Tableau 5">
            <a:extLst>
              <a:ext uri="{FF2B5EF4-FFF2-40B4-BE49-F238E27FC236}">
                <a16:creationId xmlns:a16="http://schemas.microsoft.com/office/drawing/2014/main" id="{181AF6A9-A736-A0CC-BEBA-10F5B01E5D90}"/>
              </a:ext>
            </a:extLst>
          </p:cNvPr>
          <p:cNvGraphicFramePr>
            <a:graphicFrameLocks noGrp="1"/>
          </p:cNvGraphicFramePr>
          <p:nvPr>
            <p:extLst>
              <p:ext uri="{D42A27DB-BD31-4B8C-83A1-F6EECF244321}">
                <p14:modId xmlns:p14="http://schemas.microsoft.com/office/powerpoint/2010/main" val="2117403962"/>
              </p:ext>
            </p:extLst>
          </p:nvPr>
        </p:nvGraphicFramePr>
        <p:xfrm>
          <a:off x="2584580" y="5359452"/>
          <a:ext cx="6034426" cy="1364532"/>
        </p:xfrm>
        <a:graphic>
          <a:graphicData uri="http://schemas.openxmlformats.org/drawingml/2006/table">
            <a:tbl>
              <a:tblPr firstRow="1" firstCol="1" bandRow="1"/>
              <a:tblGrid>
                <a:gridCol w="3633591">
                  <a:extLst>
                    <a:ext uri="{9D8B030D-6E8A-4147-A177-3AD203B41FA5}">
                      <a16:colId xmlns:a16="http://schemas.microsoft.com/office/drawing/2014/main" val="983756931"/>
                    </a:ext>
                  </a:extLst>
                </a:gridCol>
                <a:gridCol w="2400835">
                  <a:extLst>
                    <a:ext uri="{9D8B030D-6E8A-4147-A177-3AD203B41FA5}">
                      <a16:colId xmlns:a16="http://schemas.microsoft.com/office/drawing/2014/main" val="4065887764"/>
                    </a:ext>
                  </a:extLst>
                </a:gridCol>
              </a:tblGrid>
              <a:tr h="232166">
                <a:tc gridSpan="2">
                  <a:txBody>
                    <a:bodyPr/>
                    <a:lstStyle/>
                    <a:p>
                      <a:pPr algn="l">
                        <a:lnSpc>
                          <a:spcPct val="107000"/>
                        </a:lnSpc>
                        <a:spcAft>
                          <a:spcPts val="800"/>
                        </a:spcAft>
                      </a:pPr>
                      <a:r>
                        <a:rPr lang="fr-CA" sz="1600" b="1"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Coût d'un jour de grève</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tc hMerge="1">
                  <a:txBody>
                    <a:bodyPr/>
                    <a:lstStyle/>
                    <a:p>
                      <a:endParaRPr lang="fr-CA"/>
                    </a:p>
                  </a:txBody>
                  <a:tcPr/>
                </a:tc>
                <a:extLst>
                  <a:ext uri="{0D108BD9-81ED-4DB2-BD59-A6C34878D82A}">
                    <a16:rowId xmlns:a16="http://schemas.microsoft.com/office/drawing/2014/main" val="1218938065"/>
                  </a:ext>
                </a:extLst>
              </a:tr>
              <a:tr h="214307">
                <a:tc>
                  <a:txBody>
                    <a:bodyPr/>
                    <a:lstStyle/>
                    <a:p>
                      <a:pPr algn="l">
                        <a:lnSpc>
                          <a:spcPct val="107000"/>
                        </a:lnSpc>
                        <a:spcAft>
                          <a:spcPts val="800"/>
                        </a:spcAft>
                      </a:pPr>
                      <a:r>
                        <a:rPr lang="fr-CA" sz="1600"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Salaire annuel</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E09F"/>
                    </a:solidFill>
                  </a:tcPr>
                </a:tc>
                <a:tc>
                  <a:txBody>
                    <a:bodyPr/>
                    <a:lstStyle/>
                    <a:p>
                      <a:pPr algn="ct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59 026 $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E09F"/>
                    </a:solidFill>
                  </a:tcPr>
                </a:tc>
                <a:extLst>
                  <a:ext uri="{0D108BD9-81ED-4DB2-BD59-A6C34878D82A}">
                    <a16:rowId xmlns:a16="http://schemas.microsoft.com/office/drawing/2014/main" val="3834916417"/>
                  </a:ext>
                </a:extLst>
              </a:tr>
              <a:tr h="352037">
                <a:tc>
                  <a:txBody>
                    <a:bodyPr/>
                    <a:lstStyle/>
                    <a:p>
                      <a:pPr algn="l">
                        <a:lnSpc>
                          <a:spcPct val="107000"/>
                        </a:lnSpc>
                        <a:spcAft>
                          <a:spcPts val="800"/>
                        </a:spcAft>
                      </a:pPr>
                      <a:r>
                        <a:rPr lang="fr-CA" sz="1600"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Nombre de jours rémunérés</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260,9</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extLst>
                  <a:ext uri="{0D108BD9-81ED-4DB2-BD59-A6C34878D82A}">
                    <a16:rowId xmlns:a16="http://schemas.microsoft.com/office/drawing/2014/main" val="1024952543"/>
                  </a:ext>
                </a:extLst>
              </a:tr>
              <a:tr h="214307">
                <a:tc>
                  <a:txBody>
                    <a:bodyPr/>
                    <a:lstStyle/>
                    <a:p>
                      <a:pPr algn="l">
                        <a:lnSpc>
                          <a:spcPct val="107000"/>
                        </a:lnSpc>
                        <a:spcAft>
                          <a:spcPts val="800"/>
                        </a:spcAft>
                      </a:pPr>
                      <a:r>
                        <a:rPr lang="fr-CA" sz="1600"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Coût de la journée</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E09F"/>
                    </a:solidFill>
                  </a:tcPr>
                </a:tc>
                <a:tc>
                  <a:txBody>
                    <a:bodyPr/>
                    <a:lstStyle/>
                    <a:p>
                      <a:pPr algn="ct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226 $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8E09F"/>
                    </a:solidFill>
                  </a:tcPr>
                </a:tc>
                <a:extLst>
                  <a:ext uri="{0D108BD9-81ED-4DB2-BD59-A6C34878D82A}">
                    <a16:rowId xmlns:a16="http://schemas.microsoft.com/office/drawing/2014/main" val="3324222734"/>
                  </a:ext>
                </a:extLst>
              </a:tr>
              <a:tr h="286436">
                <a:tc>
                  <a:txBody>
                    <a:bodyPr/>
                    <a:lstStyle/>
                    <a:p>
                      <a:pPr algn="l">
                        <a:lnSpc>
                          <a:spcPct val="107000"/>
                        </a:lnSpc>
                        <a:spcAft>
                          <a:spcPts val="800"/>
                        </a:spcAft>
                      </a:pPr>
                      <a:r>
                        <a:rPr lang="fr-CA" sz="1600" b="1" kern="0" dirty="0">
                          <a:solidFill>
                            <a:srgbClr val="005395"/>
                          </a:solidFill>
                          <a:effectLst/>
                          <a:latin typeface="Century Gothic" panose="020B0502020202020204" pitchFamily="34" charset="0"/>
                          <a:ea typeface="Times New Roman" panose="02020603050405020304" pitchFamily="18" charset="0"/>
                          <a:cs typeface="Calibri" panose="020F0502020204030204" pitchFamily="34" charset="0"/>
                        </a:rPr>
                        <a:t>Nombre de jours de grève pour 1 %</a:t>
                      </a:r>
                      <a:endParaRPr lang="fr-CA" sz="1600" b="1"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44450" marR="44450" marT="0" marB="0" anchor="ctr">
                    <a:lnL w="12700" cap="flat" cmpd="sng"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8,3</a:t>
                      </a:r>
                      <a:endParaRPr lang="fr-CA" sz="1600" b="1"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0A22E"/>
                    </a:solidFill>
                  </a:tcPr>
                </a:tc>
                <a:extLst>
                  <a:ext uri="{0D108BD9-81ED-4DB2-BD59-A6C34878D82A}">
                    <a16:rowId xmlns:a16="http://schemas.microsoft.com/office/drawing/2014/main" val="2378350124"/>
                  </a:ext>
                </a:extLst>
              </a:tr>
            </a:tbl>
          </a:graphicData>
        </a:graphic>
      </p:graphicFrame>
      <p:graphicFrame>
        <p:nvGraphicFramePr>
          <p:cNvPr id="7" name="Tableau 6">
            <a:extLst>
              <a:ext uri="{FF2B5EF4-FFF2-40B4-BE49-F238E27FC236}">
                <a16:creationId xmlns:a16="http://schemas.microsoft.com/office/drawing/2014/main" id="{970E7B9D-F368-EFA9-B229-8B40C109F4A7}"/>
              </a:ext>
            </a:extLst>
          </p:cNvPr>
          <p:cNvGraphicFramePr>
            <a:graphicFrameLocks noGrp="1"/>
          </p:cNvGraphicFramePr>
          <p:nvPr>
            <p:extLst>
              <p:ext uri="{D42A27DB-BD31-4B8C-83A1-F6EECF244321}">
                <p14:modId xmlns:p14="http://schemas.microsoft.com/office/powerpoint/2010/main" val="1310261726"/>
              </p:ext>
            </p:extLst>
          </p:nvPr>
        </p:nvGraphicFramePr>
        <p:xfrm>
          <a:off x="541176" y="2456894"/>
          <a:ext cx="11243386" cy="2696688"/>
        </p:xfrm>
        <a:graphic>
          <a:graphicData uri="http://schemas.openxmlformats.org/drawingml/2006/table">
            <a:tbl>
              <a:tblPr firstRow="1" firstCol="1" bandRow="1"/>
              <a:tblGrid>
                <a:gridCol w="976745">
                  <a:extLst>
                    <a:ext uri="{9D8B030D-6E8A-4147-A177-3AD203B41FA5}">
                      <a16:colId xmlns:a16="http://schemas.microsoft.com/office/drawing/2014/main" val="2957171813"/>
                    </a:ext>
                  </a:extLst>
                </a:gridCol>
                <a:gridCol w="1565043">
                  <a:extLst>
                    <a:ext uri="{9D8B030D-6E8A-4147-A177-3AD203B41FA5}">
                      <a16:colId xmlns:a16="http://schemas.microsoft.com/office/drawing/2014/main" val="569448622"/>
                    </a:ext>
                  </a:extLst>
                </a:gridCol>
                <a:gridCol w="1638326">
                  <a:extLst>
                    <a:ext uri="{9D8B030D-6E8A-4147-A177-3AD203B41FA5}">
                      <a16:colId xmlns:a16="http://schemas.microsoft.com/office/drawing/2014/main" val="1948146593"/>
                    </a:ext>
                  </a:extLst>
                </a:gridCol>
                <a:gridCol w="1586204">
                  <a:extLst>
                    <a:ext uri="{9D8B030D-6E8A-4147-A177-3AD203B41FA5}">
                      <a16:colId xmlns:a16="http://schemas.microsoft.com/office/drawing/2014/main" val="3963078753"/>
                    </a:ext>
                  </a:extLst>
                </a:gridCol>
                <a:gridCol w="1551054">
                  <a:extLst>
                    <a:ext uri="{9D8B030D-6E8A-4147-A177-3AD203B41FA5}">
                      <a16:colId xmlns:a16="http://schemas.microsoft.com/office/drawing/2014/main" val="1784950729"/>
                    </a:ext>
                  </a:extLst>
                </a:gridCol>
                <a:gridCol w="1406750">
                  <a:extLst>
                    <a:ext uri="{9D8B030D-6E8A-4147-A177-3AD203B41FA5}">
                      <a16:colId xmlns:a16="http://schemas.microsoft.com/office/drawing/2014/main" val="1620414746"/>
                    </a:ext>
                  </a:extLst>
                </a:gridCol>
                <a:gridCol w="1547708">
                  <a:extLst>
                    <a:ext uri="{9D8B030D-6E8A-4147-A177-3AD203B41FA5}">
                      <a16:colId xmlns:a16="http://schemas.microsoft.com/office/drawing/2014/main" val="3072183051"/>
                    </a:ext>
                  </a:extLst>
                </a:gridCol>
                <a:gridCol w="971556">
                  <a:extLst>
                    <a:ext uri="{9D8B030D-6E8A-4147-A177-3AD203B41FA5}">
                      <a16:colId xmlns:a16="http://schemas.microsoft.com/office/drawing/2014/main" val="4163624126"/>
                    </a:ext>
                  </a:extLst>
                </a:gridCol>
              </a:tblGrid>
              <a:tr h="287102">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gridSpan="3">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Offre gouvernementale</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hMerge="1">
                  <a:txBody>
                    <a:bodyPr/>
                    <a:lstStyle/>
                    <a:p>
                      <a:endParaRPr lang="fr-CA"/>
                    </a:p>
                  </a:txBody>
                  <a:tcPr/>
                </a:tc>
                <a:tc hMerge="1">
                  <a:txBody>
                    <a:bodyPr/>
                    <a:lstStyle/>
                    <a:p>
                      <a:endParaRPr lang="fr-CA"/>
                    </a:p>
                  </a:txBody>
                  <a:tcPr/>
                </a:tc>
                <a:tc gridSpan="4">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Offre bonifiée de 1 %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914400897"/>
                  </a:ext>
                </a:extLst>
              </a:tr>
              <a:tr h="577702">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Augmentation</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Forfaitaire</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Salaire annuel</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Augmentation</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Forfaitaire</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Salaire annuel</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Gain</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extLst>
                  <a:ext uri="{0D108BD9-81ED-4DB2-BD59-A6C34878D82A}">
                    <a16:rowId xmlns:a16="http://schemas.microsoft.com/office/drawing/2014/main" val="2964664621"/>
                  </a:ext>
                </a:extLst>
              </a:tr>
              <a:tr h="232416">
                <a:tc>
                  <a:txBody>
                    <a:bodyPr/>
                    <a:lstStyle/>
                    <a:p>
                      <a:pPr algn="ct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2022</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59 026 $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59 026 $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solidFill>
                          <a:srgbClr val="005395"/>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extLst>
                  <a:ext uri="{0D108BD9-81ED-4DB2-BD59-A6C34878D82A}">
                    <a16:rowId xmlns:a16="http://schemas.microsoft.com/office/drawing/2014/main" val="4049440957"/>
                  </a:ext>
                </a:extLst>
              </a:tr>
              <a:tr h="232416">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2023</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3,0 %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1 000 $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61 797 $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3,0 %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1 000 $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61 797 $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marL="457200"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solidFill>
                          <a:srgbClr val="005395"/>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extLst>
                  <a:ext uri="{0D108BD9-81ED-4DB2-BD59-A6C34878D82A}">
                    <a16:rowId xmlns:a16="http://schemas.microsoft.com/office/drawing/2014/main" val="2254804715"/>
                  </a:ext>
                </a:extLst>
              </a:tr>
              <a:tr h="232416">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2024</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61 709 $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61 709 $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solidFill>
                          <a:srgbClr val="005395"/>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extLst>
                  <a:ext uri="{0D108BD9-81ED-4DB2-BD59-A6C34878D82A}">
                    <a16:rowId xmlns:a16="http://schemas.microsoft.com/office/drawing/2014/main" val="2372261279"/>
                  </a:ext>
                </a:extLst>
              </a:tr>
              <a:tr h="232416">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2025</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62 634 $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8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2,5 %</a:t>
                      </a:r>
                      <a:endParaRPr lang="fr-CA" sz="1800" b="1"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b="1"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63 251 $ </a:t>
                      </a:r>
                      <a:endParaRPr lang="fr-CA" sz="1600" b="1"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617 $ </a:t>
                      </a:r>
                      <a:endParaRPr lang="fr-CA" sz="1600" kern="10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extLst>
                  <a:ext uri="{0D108BD9-81ED-4DB2-BD59-A6C34878D82A}">
                    <a16:rowId xmlns:a16="http://schemas.microsoft.com/office/drawing/2014/main" val="4239853714"/>
                  </a:ext>
                </a:extLst>
              </a:tr>
              <a:tr h="232416">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2026</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63 574 $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b="1"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64 200 $ </a:t>
                      </a:r>
                      <a:endParaRPr lang="fr-CA" sz="1600" b="1"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10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626 $ </a:t>
                      </a:r>
                      <a:endParaRPr lang="fr-CA" sz="1600" kern="10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extLst>
                  <a:ext uri="{0D108BD9-81ED-4DB2-BD59-A6C34878D82A}">
                    <a16:rowId xmlns:a16="http://schemas.microsoft.com/office/drawing/2014/main" val="3256620860"/>
                  </a:ext>
                </a:extLst>
              </a:tr>
              <a:tr h="232416">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2027</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just">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64 528 $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1,5 %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b="1"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65 163 $ </a:t>
                      </a:r>
                      <a:endParaRPr lang="fr-CA" sz="1600" b="1"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tc>
                  <a:txBody>
                    <a:bodyPr/>
                    <a:lstStyle/>
                    <a:p>
                      <a:pPr algn="r">
                        <a:lnSpc>
                          <a:spcPct val="107000"/>
                        </a:lnSpc>
                        <a:spcAft>
                          <a:spcPts val="800"/>
                        </a:spcAft>
                      </a:pPr>
                      <a:r>
                        <a:rPr lang="fr-CA" sz="1600" kern="100" dirty="0">
                          <a:solidFill>
                            <a:srgbClr val="005395"/>
                          </a:solidFill>
                          <a:effectLst/>
                          <a:latin typeface="Century Gothic" panose="020B0502020202020204" pitchFamily="34" charset="0"/>
                          <a:ea typeface="Times New Roman" panose="02020603050405020304" pitchFamily="18" charset="0"/>
                          <a:cs typeface="Times New Roman" panose="02020603050405020304" pitchFamily="18" charset="0"/>
                        </a:rPr>
                        <a:t>     636 $ </a:t>
                      </a:r>
                      <a:endParaRPr lang="fr-CA" sz="1600" kern="100" dirty="0">
                        <a:solidFill>
                          <a:srgbClr val="005395"/>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0A22E"/>
                    </a:solidFill>
                  </a:tcPr>
                </a:tc>
                <a:extLst>
                  <a:ext uri="{0D108BD9-81ED-4DB2-BD59-A6C34878D82A}">
                    <a16:rowId xmlns:a16="http://schemas.microsoft.com/office/drawing/2014/main" val="1020077610"/>
                  </a:ext>
                </a:extLst>
              </a:tr>
              <a:tr h="349413">
                <a:tc>
                  <a:txBody>
                    <a:bodyPr/>
                    <a:lstStyle/>
                    <a:p>
                      <a:pPr algn="ctr">
                        <a:lnSpc>
                          <a:spcPct val="107000"/>
                        </a:lnSpc>
                        <a:spcAft>
                          <a:spcPts val="800"/>
                        </a:spcAft>
                      </a:pPr>
                      <a:r>
                        <a:rPr lang="fr-CA" sz="1600" b="1"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Total</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9,0 %</a:t>
                      </a:r>
                      <a:endParaRPr lang="fr-CA" sz="1600" kern="1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10 %</a:t>
                      </a: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endParaRPr lang="fr-CA" sz="1600"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tc>
                  <a:txBody>
                    <a:bodyPr/>
                    <a:lstStyle/>
                    <a:p>
                      <a:pPr algn="r">
                        <a:lnSpc>
                          <a:spcPct val="107000"/>
                        </a:lnSpc>
                        <a:spcAft>
                          <a:spcPts val="800"/>
                        </a:spcAft>
                      </a:pPr>
                      <a:r>
                        <a:rPr lang="fr-CA" sz="1600" b="1" kern="0" dirty="0">
                          <a:solidFill>
                            <a:srgbClr val="005395"/>
                          </a:solidFill>
                          <a:effectLst/>
                          <a:latin typeface="Century Gothic" panose="020B0502020202020204" pitchFamily="34" charset="0"/>
                          <a:ea typeface="Trebuchet MS" panose="020B0603020202020204" pitchFamily="34" charset="0"/>
                          <a:cs typeface="Arial" panose="020B0604020202020204" pitchFamily="34" charset="0"/>
                        </a:rPr>
                        <a:t>1 879 $</a:t>
                      </a:r>
                      <a:endParaRPr lang="fr-CA" sz="1600" b="1" kern="1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nchor="ctr">
                    <a:lnL w="12700" cap="flat" cmpd="sng" algn="ctr">
                      <a:solidFill>
                        <a:srgbClr val="005395"/>
                      </a:solidFill>
                      <a:prstDash val="solid"/>
                      <a:round/>
                      <a:headEnd type="none" w="med" len="med"/>
                      <a:tailEnd type="none" w="med" len="med"/>
                    </a:lnL>
                    <a:lnR w="12700" cap="flat" cmpd="sng" algn="ctr">
                      <a:solidFill>
                        <a:srgbClr val="005395"/>
                      </a:solidFill>
                      <a:prstDash val="solid"/>
                      <a:round/>
                      <a:headEnd type="none" w="med" len="med"/>
                      <a:tailEnd type="none" w="med" len="med"/>
                    </a:lnR>
                    <a:lnT w="12700" cap="flat" cmpd="sng" algn="ctr">
                      <a:solidFill>
                        <a:srgbClr val="005395"/>
                      </a:solidFill>
                      <a:prstDash val="solid"/>
                      <a:round/>
                      <a:headEnd type="none" w="med" len="med"/>
                      <a:tailEnd type="none" w="med" len="med"/>
                    </a:lnT>
                    <a:lnB w="12700" cap="flat" cmpd="sng" algn="ctr">
                      <a:solidFill>
                        <a:srgbClr val="005395"/>
                      </a:solidFill>
                      <a:prstDash val="solid"/>
                      <a:round/>
                      <a:headEnd type="none" w="med" len="med"/>
                      <a:tailEnd type="none" w="med" len="med"/>
                    </a:lnB>
                    <a:solidFill>
                      <a:srgbClr val="F8E09F"/>
                    </a:solidFill>
                  </a:tcPr>
                </a:tc>
                <a:extLst>
                  <a:ext uri="{0D108BD9-81ED-4DB2-BD59-A6C34878D82A}">
                    <a16:rowId xmlns:a16="http://schemas.microsoft.com/office/drawing/2014/main" val="528141010"/>
                  </a:ext>
                </a:extLst>
              </a:tr>
            </a:tbl>
          </a:graphicData>
        </a:graphic>
      </p:graphicFrame>
      <p:sp>
        <p:nvSpPr>
          <p:cNvPr id="5" name="Espace réservé du numéro de diapositive 4">
            <a:extLst>
              <a:ext uri="{FF2B5EF4-FFF2-40B4-BE49-F238E27FC236}">
                <a16:creationId xmlns:a16="http://schemas.microsoft.com/office/drawing/2014/main" id="{1DA62055-E102-0265-E6EE-70ACD593698F}"/>
              </a:ext>
            </a:extLst>
          </p:cNvPr>
          <p:cNvSpPr>
            <a:spLocks noGrp="1"/>
          </p:cNvSpPr>
          <p:nvPr>
            <p:ph type="sldNum" sz="quarter" idx="12"/>
          </p:nvPr>
        </p:nvSpPr>
        <p:spPr>
          <a:xfrm>
            <a:off x="10066174" y="6468322"/>
            <a:ext cx="1900084" cy="365125"/>
          </a:xfrm>
        </p:spPr>
        <p:txBody>
          <a:bodyPr/>
          <a:lstStyle/>
          <a:p>
            <a:fld id="{B47B5FE7-F1C4-46C7-9F14-A02F8B1ED9BC}" type="slidenum">
              <a:rPr lang="fr-FR" b="1" smtClean="0"/>
              <a:t>9</a:t>
            </a:fld>
            <a:endParaRPr lang="fr-FR" b="1" dirty="0"/>
          </a:p>
        </p:txBody>
      </p:sp>
      <p:sp>
        <p:nvSpPr>
          <p:cNvPr id="3" name="ZoneTexte 2">
            <a:extLst>
              <a:ext uri="{FF2B5EF4-FFF2-40B4-BE49-F238E27FC236}">
                <a16:creationId xmlns:a16="http://schemas.microsoft.com/office/drawing/2014/main" id="{A0DB6619-8923-1F94-30D9-7AD82EFE6A86}"/>
              </a:ext>
            </a:extLst>
          </p:cNvPr>
          <p:cNvSpPr txBox="1"/>
          <p:nvPr/>
        </p:nvSpPr>
        <p:spPr>
          <a:xfrm>
            <a:off x="157066" y="6142013"/>
            <a:ext cx="2323322"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a:solidFill>
                  <a:srgbClr val="005395"/>
                </a:solidFill>
              </a:rPr>
              <a:t>*sur la durée de la convention uniquement. </a:t>
            </a:r>
          </a:p>
        </p:txBody>
      </p:sp>
    </p:spTree>
    <p:extLst>
      <p:ext uri="{BB962C8B-B14F-4D97-AF65-F5344CB8AC3E}">
        <p14:creationId xmlns:p14="http://schemas.microsoft.com/office/powerpoint/2010/main" val="339695848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nego_CSQ.pptx  -  Lecture seule" id="{BB49DA61-A58D-401F-AC55-3FF88DC085E4}" vid="{C777446C-F4B2-4C3A-8AB6-8BB1D1F955D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AEE485F572DD478DD9ABF58131C94B" ma:contentTypeVersion="16" ma:contentTypeDescription="Crée un document." ma:contentTypeScope="" ma:versionID="66ba0b9a1f0edf7b7d73ae232214e16b">
  <xsd:schema xmlns:xsd="http://www.w3.org/2001/XMLSchema" xmlns:xs="http://www.w3.org/2001/XMLSchema" xmlns:p="http://schemas.microsoft.com/office/2006/metadata/properties" xmlns:ns2="403947dd-8d76-40cd-88a4-c1e56c3fb2ac" xmlns:ns3="52498d11-e69a-4fdf-8bd4-e45986b0bd1a" targetNamespace="http://schemas.microsoft.com/office/2006/metadata/properties" ma:root="true" ma:fieldsID="861aae14890cf9617ddeddd5f64810e9" ns2:_="" ns3:_="">
    <xsd:import namespace="403947dd-8d76-40cd-88a4-c1e56c3fb2ac"/>
    <xsd:import namespace="52498d11-e69a-4fdf-8bd4-e45986b0bd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element ref="ns2:Co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947dd-8d76-40cd-88a4-c1e56c3fb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560fdb7e-acc1-44d5-861a-23d65fba73c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Cote" ma:index="22" nillable="true" ma:displayName="Cote" ma:format="Dropdown" ma:internalName="Cote">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498d11-e69a-4fdf-8bd4-e45986b0bd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4b5a4d8-d53c-4923-ace3-f741f98ead6e}" ma:internalName="TaxCatchAll" ma:showField="CatchAllData" ma:web="52498d11-e69a-4fdf-8bd4-e45986b0bd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te xmlns="403947dd-8d76-40cd-88a4-c1e56c3fb2ac" xsi:nil="true"/>
    <TaxCatchAll xmlns="52498d11-e69a-4fdf-8bd4-e45986b0bd1a" xsi:nil="true"/>
    <lcf76f155ced4ddcb4097134ff3c332f xmlns="403947dd-8d76-40cd-88a4-c1e56c3fb2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6E1AD8-46FD-4FD3-B858-B00524169370}">
  <ds:schemaRefs>
    <ds:schemaRef ds:uri="http://schemas.microsoft.com/sharepoint/v3/contenttype/forms"/>
  </ds:schemaRefs>
</ds:datastoreItem>
</file>

<file path=customXml/itemProps2.xml><?xml version="1.0" encoding="utf-8"?>
<ds:datastoreItem xmlns:ds="http://schemas.openxmlformats.org/officeDocument/2006/customXml" ds:itemID="{CB9DD422-C650-469F-A00F-3ADE52525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3947dd-8d76-40cd-88a4-c1e56c3fb2ac"/>
    <ds:schemaRef ds:uri="52498d11-e69a-4fdf-8bd4-e45986b0bd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F6CC0F-6C86-43A7-B2C9-CA5E1F870F39}">
  <ds:schemaRefs>
    <ds:schemaRef ds:uri="387394bb-bb94-44ca-b00e-ad33bbdc9985"/>
    <ds:schemaRef ds:uri="e36b807a-8be7-4bf9-9db8-82d79337b5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03947dd-8d76-40cd-88a4-c1e56c3fb2ac"/>
    <ds:schemaRef ds:uri="52498d11-e69a-4fdf-8bd4-e45986b0bd1a"/>
  </ds:schemaRefs>
</ds:datastoreItem>
</file>

<file path=docProps/app.xml><?xml version="1.0" encoding="utf-8"?>
<Properties xmlns="http://schemas.openxmlformats.org/officeDocument/2006/extended-properties" xmlns:vt="http://schemas.openxmlformats.org/officeDocument/2006/docPropsVTypes">
  <Template>Modele PPT nego_CSQ</Template>
  <TotalTime>809</TotalTime>
  <Words>1780</Words>
  <Application>Microsoft Office PowerPoint</Application>
  <PresentationFormat>Widescreen</PresentationFormat>
  <Paragraphs>264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Symbol</vt:lpstr>
      <vt:lpstr>Trebuchet MS</vt:lpstr>
      <vt:lpstr>Thème Office</vt:lpstr>
      <vt:lpstr>La grève comme ultime moyen de pression : histoire et enjeux</vt:lpstr>
      <vt:lpstr>Pourquoi la grève?</vt:lpstr>
      <vt:lpstr>Pourquoi la grève? (suite)</vt:lpstr>
      <vt:lpstr>Quelques exemples des grands gains syndicaux de la Centrale</vt:lpstr>
      <vt:lpstr>Quelques exemples des grands gains syndicaux de la Centrale (suite)</vt:lpstr>
      <vt:lpstr>Quelques exemples des grands gains syndicaux de la Centrale (suite)</vt:lpstr>
      <vt:lpstr>Quelques exemples des grands gains syndicaux de la Centrale (suite)</vt:lpstr>
      <vt:lpstr>La « rentabilité » de la grève</vt:lpstr>
      <vt:lpstr>Combien de jours de grève pour 1 % d’augmentation? </vt:lpstr>
      <vt:lpstr>Combien de jours de grève pour 1 % d’augmentation? (suite)</vt:lpstr>
      <vt:lpstr>Oui, mais les lois spéciales?</vt:lpstr>
      <vt:lpstr>L’arrêt Saskatchewan</vt:lpstr>
      <vt:lpstr>L’arrêt Saskatchewan (suite)</vt:lpstr>
      <vt:lpstr>Les lois spéciales au Québec</vt:lpstr>
      <vt:lpstr>Les lois spéciales au Québec (suite)</vt:lpstr>
      <vt:lpstr>Les lois spéciales au Québec (suite)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Amélie Desrosiers-Theroux</dc:creator>
  <cp:lastModifiedBy>Marie-Claude Tremblay</cp:lastModifiedBy>
  <cp:revision>11</cp:revision>
  <dcterms:created xsi:type="dcterms:W3CDTF">2023-09-07T14:03:54Z</dcterms:created>
  <dcterms:modified xsi:type="dcterms:W3CDTF">2023-09-26T15:27:38Z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0x010100D9AEE485F572DD478DD9ABF58131C94B</vt:lpwstr>
  </property>
</Properties>
</file>